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4"/>
  </p:sldMasterIdLst>
  <p:notesMasterIdLst>
    <p:notesMasterId r:id="rId33"/>
  </p:notesMasterIdLst>
  <p:handoutMasterIdLst>
    <p:handoutMasterId r:id="rId34"/>
  </p:handoutMasterIdLst>
  <p:sldIdLst>
    <p:sldId id="829" r:id="rId5"/>
    <p:sldId id="867" r:id="rId6"/>
    <p:sldId id="872" r:id="rId7"/>
    <p:sldId id="868" r:id="rId8"/>
    <p:sldId id="809" r:id="rId9"/>
    <p:sldId id="837" r:id="rId10"/>
    <p:sldId id="801" r:id="rId11"/>
    <p:sldId id="871" r:id="rId12"/>
    <p:sldId id="817" r:id="rId13"/>
    <p:sldId id="878" r:id="rId14"/>
    <p:sldId id="879" r:id="rId15"/>
    <p:sldId id="893" r:id="rId16"/>
    <p:sldId id="888" r:id="rId17"/>
    <p:sldId id="839" r:id="rId18"/>
    <p:sldId id="826" r:id="rId19"/>
    <p:sldId id="822" r:id="rId20"/>
    <p:sldId id="838" r:id="rId21"/>
    <p:sldId id="889" r:id="rId22"/>
    <p:sldId id="876" r:id="rId23"/>
    <p:sldId id="877" r:id="rId24"/>
    <p:sldId id="887" r:id="rId25"/>
    <p:sldId id="802" r:id="rId26"/>
    <p:sldId id="825" r:id="rId27"/>
    <p:sldId id="890" r:id="rId28"/>
    <p:sldId id="828" r:id="rId29"/>
    <p:sldId id="858" r:id="rId30"/>
    <p:sldId id="875" r:id="rId31"/>
    <p:sldId id="831" r:id="rId3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urskens, Keith R CIV USA TRADOC" initials="BKRCUT" lastIdx="5" clrIdx="0">
    <p:extLst>
      <p:ext uri="{19B8F6BF-5375-455C-9EA6-DF929625EA0E}">
        <p15:presenceInfo xmlns:p15="http://schemas.microsoft.com/office/powerpoint/2012/main" userId="Beurskens, Keith R CIV USA TRADO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FFFCC"/>
    <a:srgbClr val="0000FF"/>
    <a:srgbClr val="FFFFDD"/>
    <a:srgbClr val="FFFF99"/>
    <a:srgbClr val="FFFF66"/>
    <a:srgbClr val="FFCC00"/>
    <a:srgbClr val="FF9900"/>
    <a:srgbClr val="808000"/>
    <a:srgbClr val="DFC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732" autoAdjust="0"/>
    <p:restoredTop sz="85965" autoAdjust="0"/>
  </p:normalViewPr>
  <p:slideViewPr>
    <p:cSldViewPr>
      <p:cViewPr varScale="1">
        <p:scale>
          <a:sx n="67" d="100"/>
          <a:sy n="67" d="100"/>
        </p:scale>
        <p:origin x="1992" y="48"/>
      </p:cViewPr>
      <p:guideLst>
        <p:guide orient="horz" pos="2205"/>
        <p:guide pos="29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980"/>
    </p:cViewPr>
  </p:sorterViewPr>
  <p:notesViewPr>
    <p:cSldViewPr>
      <p:cViewPr varScale="1">
        <p:scale>
          <a:sx n="89" d="100"/>
          <a:sy n="89" d="100"/>
        </p:scale>
        <p:origin x="3672" y="4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3043980" cy="465774"/>
          </a:xfrm>
          <a:prstGeom prst="rect">
            <a:avLst/>
          </a:prstGeom>
        </p:spPr>
        <p:txBody>
          <a:bodyPr vert="horz" lIns="91018" tIns="45508" rIns="91018" bIns="4550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7" y="5"/>
            <a:ext cx="3043980" cy="465774"/>
          </a:xfrm>
          <a:prstGeom prst="rect">
            <a:avLst/>
          </a:prstGeom>
        </p:spPr>
        <p:txBody>
          <a:bodyPr vert="horz" lIns="91018" tIns="45508" rIns="91018" bIns="45508" rtlCol="0"/>
          <a:lstStyle>
            <a:lvl1pPr algn="r">
              <a:defRPr sz="1100"/>
            </a:lvl1pPr>
          </a:lstStyle>
          <a:p>
            <a:fld id="{C77647F0-E4D8-4E55-A3FC-256F44881988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841742"/>
            <a:ext cx="3043980" cy="465774"/>
          </a:xfrm>
          <a:prstGeom prst="rect">
            <a:avLst/>
          </a:prstGeom>
        </p:spPr>
        <p:txBody>
          <a:bodyPr vert="horz" lIns="91018" tIns="45508" rIns="91018" bIns="4550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7" y="8841742"/>
            <a:ext cx="3043980" cy="465774"/>
          </a:xfrm>
          <a:prstGeom prst="rect">
            <a:avLst/>
          </a:prstGeom>
        </p:spPr>
        <p:txBody>
          <a:bodyPr vert="horz" lIns="91018" tIns="45508" rIns="91018" bIns="45508" rtlCol="0" anchor="b"/>
          <a:lstStyle>
            <a:lvl1pPr algn="r">
              <a:defRPr sz="1100"/>
            </a:lvl1pPr>
          </a:lstStyle>
          <a:p>
            <a:fld id="{F5F074A1-22E8-4DCD-9CF2-CA707CA5FC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11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1018" tIns="45508" rIns="91018" bIns="4550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1018" tIns="45508" rIns="91018" bIns="45508" rtlCol="0"/>
          <a:lstStyle>
            <a:lvl1pPr algn="r">
              <a:defRPr sz="1100"/>
            </a:lvl1pPr>
          </a:lstStyle>
          <a:p>
            <a:fld id="{581CF1CA-876B-4FD8-A3F6-77F3DC42C085}" type="datetimeFigureOut">
              <a:rPr lang="en-US" smtClean="0"/>
              <a:pPr/>
              <a:t>4/3/2020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61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8" tIns="45508" rIns="91018" bIns="455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1018" tIns="45508" rIns="91018" bIns="455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1018" tIns="45508" rIns="91018" bIns="4550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1018" tIns="45508" rIns="91018" bIns="45508" rtlCol="0" anchor="b"/>
          <a:lstStyle>
            <a:lvl1pPr algn="r">
              <a:defRPr sz="1100"/>
            </a:lvl1pPr>
          </a:lstStyle>
          <a:p>
            <a:fld id="{AEBDA182-1476-48D5-B589-F44EC6F285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8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0975" y="739775"/>
            <a:ext cx="4943475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FE967-81C0-438A-A656-0954B6A1C93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06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636E-27EB-469F-A21F-CA1B01E47B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04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636E-27EB-469F-A21F-CA1B01E47B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30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trike="sngStrik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52E392-BF44-488B-9755-ECBD769B17C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35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636E-27EB-469F-A21F-CA1B01E47B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75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A182-1476-48D5-B589-F44EC6F2854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07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A182-1476-48D5-B589-F44EC6F2854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16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0975" y="739775"/>
            <a:ext cx="4943475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FE967-81C0-438A-A656-0954B6A1C93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4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Credential: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evidence of authority, status, rights, entitlement to privileges, or the like, usually in written form.  An umbrella term for occupational licenses and certifications.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A182-1476-48D5-B589-F44EC6F2854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7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636E-27EB-469F-A21F-CA1B01E47BD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4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A182-1476-48D5-B589-F44EC6F2854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3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A182-1476-48D5-B589-F44EC6F2854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5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A182-1476-48D5-B589-F44EC6F2854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74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A182-1476-48D5-B589-F44EC6F2854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9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636E-27EB-469F-A21F-CA1B01E47B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0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636E-27EB-469F-A21F-CA1B01E47B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6796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6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03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61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84"/>
            <a:ext cx="457200" cy="365125"/>
          </a:xfrm>
          <a:prstGeom prst="rect">
            <a:avLst/>
          </a:prstGeom>
        </p:spPr>
        <p:txBody>
          <a:bodyPr/>
          <a:lstStyle/>
          <a:p>
            <a:fld id="{01F288AE-1A0B-479E-AB32-116F4187E394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1501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4572014" y="51"/>
            <a:ext cx="4572000" cy="6614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4572000" cy="66141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93438" y="12749"/>
            <a:ext cx="433167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31" tIns="25715" rIns="51431" bIns="25715" anchor="ctr"/>
          <a:lstStyle/>
          <a:p>
            <a:pPr marL="430995" indent="-45243" defTabSz="685478">
              <a:defRPr/>
            </a:pPr>
            <a:r>
              <a:rPr lang="en-US" sz="1500" b="1" dirty="0">
                <a:solidFill>
                  <a:srgbClr val="F6C700"/>
                </a:solidFill>
              </a:rPr>
              <a:t>US Army Combined Arms Center</a:t>
            </a:r>
          </a:p>
          <a:p>
            <a:pPr marL="430995" indent="-45243" defTabSz="685478">
              <a:defRPr/>
            </a:pPr>
            <a:r>
              <a:rPr lang="en-US" sz="788" b="1" dirty="0">
                <a:solidFill>
                  <a:srgbClr val="969696"/>
                </a:solidFill>
              </a:rPr>
              <a:t>SOLDIERS AND LEADERS - OUR ASYMMETRIC ADVANTAGE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7932" y="-8059"/>
            <a:ext cx="544778" cy="664551"/>
            <a:chOff x="-673331" y="968844"/>
            <a:chExt cx="499920" cy="602405"/>
          </a:xfrm>
        </p:grpSpPr>
        <p:sp>
          <p:nvSpPr>
            <p:cNvPr id="34" name="Rectangle 33"/>
            <p:cNvSpPr/>
            <p:nvPr userDrawn="1"/>
          </p:nvSpPr>
          <p:spPr>
            <a:xfrm>
              <a:off x="-615141" y="1434186"/>
              <a:ext cx="383690" cy="8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606177" y="1030778"/>
              <a:ext cx="365760" cy="332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pic>
          <p:nvPicPr>
            <p:cNvPr id="36" name="Picture 35" descr="imagesCAIMVJYX.jpg"/>
            <p:cNvPicPr>
              <a:picLocks noChangeAspect="1"/>
            </p:cNvPicPr>
            <p:nvPr userDrawn="1"/>
          </p:nvPicPr>
          <p:blipFill>
            <a:blip r:embed="rId8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673331" y="968844"/>
              <a:ext cx="499920" cy="602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1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7" r:id="rId2"/>
    <p:sldLayoutId id="2147483792" r:id="rId3"/>
    <p:sldLayoutId id="2147483793" r:id="rId4"/>
    <p:sldLayoutId id="2147483797" r:id="rId5"/>
    <p:sldLayoutId id="2147483798" r:id="rId6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defTabSz="68547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054" indent="-257054" algn="l" defTabSz="6854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6950" indent="-214212" algn="l" defTabSz="68547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6847" indent="-171370" algn="l" defTabSz="68547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99585" indent="-171370" algn="l" defTabSz="68547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2326" indent="-171370" algn="l" defTabSz="68547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063" indent="-171370" algn="l" defTabSz="68547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02" indent="-171370" algn="l" defTabSz="68547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40" indent="-171370" algn="l" defTabSz="68547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78" indent="-171370" algn="l" defTabSz="68547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9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8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4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5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95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3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71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09" algn="l" defTabSz="6854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cool.osd.mil/army/costs_and_funding/army_proponent_funding.ht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smap.netc.navy.mil/usmapss/static/index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armyed.com/" TargetMode="External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hyperlink" Target="https://actnow.army.mil/" TargetMode="External"/><Relationship Id="rId2" Type="http://schemas.openxmlformats.org/officeDocument/2006/relationships/hyperlink" Target="https://www.onetonlin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ol.osd.mil/" TargetMode="External"/><Relationship Id="rId11" Type="http://schemas.openxmlformats.org/officeDocument/2006/relationships/image" Target="../media/image63.jpe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openxmlformats.org/officeDocument/2006/relationships/hyperlink" Target="https://usmap.netc.navy.mil/" TargetMode="External"/><Relationship Id="rId4" Type="http://schemas.openxmlformats.org/officeDocument/2006/relationships/hyperlink" Target="https://www.armyuniversity.edu/" TargetMode="External"/><Relationship Id="rId9" Type="http://schemas.openxmlformats.org/officeDocument/2006/relationships/image" Target="../media/image62.png"/><Relationship Id="rId14" Type="http://schemas.openxmlformats.org/officeDocument/2006/relationships/hyperlink" Target="https://jst.doded.mil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cool.osd.mil/army/index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www.cool.osd.mil/army/index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3034" y="88253"/>
            <a:ext cx="458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 Arial"/>
              </a:rPr>
              <a:t>Army Credentialing Program </a:t>
            </a:r>
            <a:endParaRPr lang="en-US" sz="2400" i="1" dirty="0">
              <a:latin typeface=" 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580" y="5292555"/>
            <a:ext cx="7560840" cy="120032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76200" dist="50800" dir="2700000" algn="tl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C000"/>
                </a:solidFill>
                <a:latin typeface=" Arial"/>
              </a:rPr>
              <a:t>Credentialing Overview</a:t>
            </a:r>
            <a:endParaRPr lang="en-US" sz="800" b="1" i="1" dirty="0" smtClean="0">
              <a:solidFill>
                <a:srgbClr val="FFC000"/>
              </a:solidFill>
              <a:latin typeface=" Arial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 Arial"/>
              </a:rPr>
              <a:t>Army Credentialing and Continuing Education Services for Soldiers </a:t>
            </a:r>
            <a:r>
              <a:rPr lang="en-US" sz="2000" dirty="0" smtClean="0">
                <a:solidFill>
                  <a:srgbClr val="FFC000"/>
                </a:solidFill>
                <a:latin typeface=" Arial"/>
              </a:rPr>
              <a:t>ACCESS ArmyU</a:t>
            </a:r>
            <a:endParaRPr lang="en-US" sz="2000" dirty="0">
              <a:solidFill>
                <a:srgbClr val="FFC000"/>
              </a:solidFill>
              <a:latin typeface=" Arial"/>
            </a:endParaRPr>
          </a:p>
          <a:p>
            <a:pPr algn="ctr"/>
            <a:r>
              <a:rPr lang="en-US" sz="800" b="1" i="1" dirty="0" smtClean="0">
                <a:solidFill>
                  <a:srgbClr val="FFC000"/>
                </a:solidFill>
                <a:latin typeface=" Arial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68" y="944724"/>
            <a:ext cx="5036463" cy="423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588" y="708343"/>
            <a:ext cx="2340260" cy="6480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 Arial"/>
              </a:rPr>
              <a:t>MOS Search </a:t>
            </a:r>
            <a:endParaRPr lang="en-US" sz="2800" dirty="0">
              <a:latin typeface=" 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3588" y="6165304"/>
            <a:ext cx="3888432" cy="4875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 Arial"/>
              </a:rPr>
              <a:t>Full Credential Search</a:t>
            </a:r>
            <a:endParaRPr lang="en-US" sz="4400" dirty="0">
              <a:latin typeface=" 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8746" y="22679"/>
            <a:ext cx="457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prstClr val="black"/>
                </a:solidFill>
                <a:latin typeface=" Arial"/>
                <a:cs typeface="Arial" panose="020B0604020202020204" pitchFamily="34" charset="0"/>
              </a:rPr>
              <a:t>Army COOL</a:t>
            </a:r>
            <a:endParaRPr lang="en-US" sz="3200" i="1" dirty="0">
              <a:solidFill>
                <a:prstClr val="black"/>
              </a:solidFill>
              <a:latin typeface=" Arial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6592" y="656171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000" t="8001" r="782" b="3800"/>
          <a:stretch/>
        </p:blipFill>
        <p:spPr>
          <a:xfrm>
            <a:off x="431540" y="1556792"/>
            <a:ext cx="8437753" cy="42526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3203848" y="1032379"/>
            <a:ext cx="1692188" cy="7182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4752020" y="4653136"/>
            <a:ext cx="648072" cy="17559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36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00" t="8000" r="1176" b="20601"/>
          <a:stretch/>
        </p:blipFill>
        <p:spPr>
          <a:xfrm>
            <a:off x="490836" y="2077683"/>
            <a:ext cx="8450360" cy="34755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691680" y="819067"/>
            <a:ext cx="2340260" cy="6480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 Arial"/>
              </a:rPr>
              <a:t>MOS Search </a:t>
            </a:r>
            <a:endParaRPr lang="en-US" sz="2800" dirty="0">
              <a:latin typeface=" 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048991" y="1143103"/>
            <a:ext cx="1620180" cy="17281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32140" y="2871295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68W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568746" y="3629"/>
            <a:ext cx="457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prstClr val="black"/>
                </a:solidFill>
                <a:latin typeface=" Arial"/>
                <a:cs typeface="Arial" panose="020B0604020202020204" pitchFamily="34" charset="0"/>
              </a:rPr>
              <a:t>Army COOL</a:t>
            </a:r>
            <a:endParaRPr lang="en-US" sz="3200" i="1" dirty="0">
              <a:solidFill>
                <a:prstClr val="black"/>
              </a:solidFill>
              <a:latin typeface=" Arial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7584" y="6200141"/>
            <a:ext cx="3888432" cy="4875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 Arial"/>
              </a:rPr>
              <a:t>Full Credential Search</a:t>
            </a:r>
            <a:endParaRPr lang="en-US" sz="4400" dirty="0">
              <a:latin typeface=" Arial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4716016" y="5121188"/>
            <a:ext cx="612068" cy="13227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851667" y="657924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879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3664075" y="4997644"/>
            <a:ext cx="3399075" cy="5395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0000" t="8000" r="782" b="6601"/>
          <a:stretch/>
        </p:blipFill>
        <p:spPr>
          <a:xfrm>
            <a:off x="1000632" y="773863"/>
            <a:ext cx="7215761" cy="35212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568746" y="3629"/>
            <a:ext cx="457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prstClr val="black"/>
                </a:solidFill>
                <a:latin typeface=" Arial"/>
                <a:cs typeface="Arial" panose="020B0604020202020204" pitchFamily="34" charset="0"/>
              </a:rPr>
              <a:t>Army COOL</a:t>
            </a:r>
            <a:endParaRPr lang="en-US" sz="3200" i="1" dirty="0">
              <a:solidFill>
                <a:prstClr val="black"/>
              </a:solidFill>
              <a:latin typeface=" Arial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8972" y="4391521"/>
            <a:ext cx="3195722" cy="539507"/>
            <a:chOff x="178972" y="4391521"/>
            <a:chExt cx="3195722" cy="539507"/>
          </a:xfrm>
        </p:grpSpPr>
        <p:sp>
          <p:nvSpPr>
            <p:cNvPr id="38" name="Rectangle 37"/>
            <p:cNvSpPr/>
            <p:nvPr/>
          </p:nvSpPr>
          <p:spPr>
            <a:xfrm>
              <a:off x="178972" y="4391521"/>
              <a:ext cx="3195722" cy="5395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In Dema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43" y="4405449"/>
              <a:ext cx="476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0897" y="4496652"/>
              <a:ext cx="2147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Credential in High Demand</a:t>
              </a:r>
              <a:endParaRPr lang="en-US" sz="14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78972" y="4977172"/>
            <a:ext cx="3655021" cy="544235"/>
            <a:chOff x="178972" y="5009001"/>
            <a:chExt cx="3655021" cy="544235"/>
          </a:xfrm>
        </p:grpSpPr>
        <p:grpSp>
          <p:nvGrpSpPr>
            <p:cNvPr id="30" name="Group 29"/>
            <p:cNvGrpSpPr/>
            <p:nvPr/>
          </p:nvGrpSpPr>
          <p:grpSpPr>
            <a:xfrm>
              <a:off x="178972" y="5013729"/>
              <a:ext cx="3195722" cy="539507"/>
              <a:chOff x="185024" y="5013729"/>
              <a:chExt cx="3195722" cy="539507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185024" y="5013729"/>
                <a:ext cx="3195722" cy="53950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 descr="mos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37" y="5036397"/>
                <a:ext cx="476250" cy="47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6" descr="som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378" y="5036397"/>
                <a:ext cx="476251" cy="476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38" descr="other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8530" y="5046671"/>
                <a:ext cx="476250" cy="47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1655676" y="5009001"/>
              <a:ext cx="217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How the credential is related to your MOS</a:t>
              </a:r>
              <a:endParaRPr lang="en-US" sz="14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8972" y="5580268"/>
            <a:ext cx="3224822" cy="539507"/>
            <a:chOff x="178972" y="5589793"/>
            <a:chExt cx="3224822" cy="539507"/>
          </a:xfrm>
        </p:grpSpPr>
        <p:sp>
          <p:nvSpPr>
            <p:cNvPr id="42" name="Rectangle 41"/>
            <p:cNvSpPr/>
            <p:nvPr/>
          </p:nvSpPr>
          <p:spPr>
            <a:xfrm>
              <a:off x="178972" y="5589793"/>
              <a:ext cx="3195722" cy="5395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4" descr="CA Eligibl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24" y="5627354"/>
              <a:ext cx="476251" cy="476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05107" y="5678241"/>
              <a:ext cx="2698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You may use CA for this credential </a:t>
              </a:r>
              <a:endParaRPr lang="en-US" sz="14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78972" y="6175591"/>
            <a:ext cx="3198845" cy="546727"/>
            <a:chOff x="185023" y="6222203"/>
            <a:chExt cx="3198845" cy="546727"/>
          </a:xfrm>
        </p:grpSpPr>
        <p:sp>
          <p:nvSpPr>
            <p:cNvPr id="36" name="Rectangle 35"/>
            <p:cNvSpPr/>
            <p:nvPr/>
          </p:nvSpPr>
          <p:spPr>
            <a:xfrm>
              <a:off x="185023" y="6222203"/>
              <a:ext cx="3186237" cy="5395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8" descr="hig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13" y="6242422"/>
              <a:ext cx="476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medium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97" y="6242422"/>
              <a:ext cx="476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0" descr="low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530" y="6278241"/>
              <a:ext cx="476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682699" y="6245710"/>
              <a:ext cx="17011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How easy it is to obtain the credential </a:t>
              </a:r>
              <a:endParaRPr lang="en-US" sz="1400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661459" y="4411442"/>
            <a:ext cx="3399075" cy="5395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2" descr="Promotion Point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5" y="4464918"/>
            <a:ext cx="476251" cy="4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138572" y="4540128"/>
            <a:ext cx="3024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Credential is worth promotion points</a:t>
            </a:r>
            <a:endParaRPr lang="en-US" sz="1400" dirty="0"/>
          </a:p>
        </p:txBody>
      </p:sp>
      <p:pic>
        <p:nvPicPr>
          <p:cNvPr id="11" name="Picture 14" descr="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75" y="5032755"/>
            <a:ext cx="47077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I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16" y="5032755"/>
            <a:ext cx="47077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2" descr="II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29" y="5032755"/>
            <a:ext cx="470772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064264" y="5030016"/>
            <a:ext cx="214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Skill level associated with the credential </a:t>
            </a:r>
            <a:endParaRPr lang="en-US" sz="14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3661459" y="5543711"/>
            <a:ext cx="3503093" cy="646331"/>
            <a:chOff x="3625366" y="5553236"/>
            <a:chExt cx="3503093" cy="646331"/>
          </a:xfrm>
        </p:grpSpPr>
        <p:sp>
          <p:nvSpPr>
            <p:cNvPr id="44" name="Rectangle 43"/>
            <p:cNvSpPr/>
            <p:nvPr/>
          </p:nvSpPr>
          <p:spPr>
            <a:xfrm>
              <a:off x="3625366" y="5590931"/>
              <a:ext cx="3409605" cy="5395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0" descr="Mandatory credentia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182" y="5643447"/>
              <a:ext cx="476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 descr="Star credential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4466" y="5643447"/>
              <a:ext cx="476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566581" y="5553236"/>
              <a:ext cx="2561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Star indicated the credential is MOS enhancing, “M” credential is mandatory to hold the MOS</a:t>
              </a:r>
              <a:endParaRPr lang="en-US" sz="1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61459" y="6178760"/>
            <a:ext cx="3399074" cy="579562"/>
            <a:chOff x="3635896" y="6229423"/>
            <a:chExt cx="3408854" cy="579562"/>
          </a:xfrm>
        </p:grpSpPr>
        <p:sp>
          <p:nvSpPr>
            <p:cNvPr id="40" name="Rectangle 39"/>
            <p:cNvSpPr/>
            <p:nvPr/>
          </p:nvSpPr>
          <p:spPr>
            <a:xfrm>
              <a:off x="3635896" y="6229423"/>
              <a:ext cx="3408854" cy="5395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8" descr="Proponent Funded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702" y="6277943"/>
              <a:ext cx="476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4102095" y="6285765"/>
              <a:ext cx="2155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Credential can be earned in the institution  </a:t>
              </a:r>
              <a:endParaRPr lang="en-US" sz="1400" dirty="0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H="1">
            <a:off x="7206318" y="4411409"/>
            <a:ext cx="498" cy="2283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97308" y="4391521"/>
            <a:ext cx="13772" cy="22743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7382579" y="4376913"/>
            <a:ext cx="1610848" cy="738664"/>
            <a:chOff x="7382579" y="4376913"/>
            <a:chExt cx="1610848" cy="738664"/>
          </a:xfrm>
        </p:grpSpPr>
        <p:sp>
          <p:nvSpPr>
            <p:cNvPr id="45" name="Rectangle 44"/>
            <p:cNvSpPr/>
            <p:nvPr/>
          </p:nvSpPr>
          <p:spPr>
            <a:xfrm>
              <a:off x="7382579" y="4424514"/>
              <a:ext cx="1598154" cy="6553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4" descr="GI Bill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841" y="4525469"/>
              <a:ext cx="432955" cy="432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7876067" y="4376913"/>
              <a:ext cx="11173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Credential is GI Bill eligible </a:t>
              </a:r>
              <a:endParaRPr lang="en-US" sz="14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369701" y="5118498"/>
            <a:ext cx="1611032" cy="542442"/>
            <a:chOff x="7369701" y="5166123"/>
            <a:chExt cx="1611032" cy="542442"/>
          </a:xfrm>
        </p:grpSpPr>
        <p:sp>
          <p:nvSpPr>
            <p:cNvPr id="41" name="Rectangle 40"/>
            <p:cNvSpPr/>
            <p:nvPr/>
          </p:nvSpPr>
          <p:spPr>
            <a:xfrm>
              <a:off x="7369701" y="5169058"/>
              <a:ext cx="1611032" cy="5395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6" descr="Accreditation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217" y="5213093"/>
              <a:ext cx="47625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7890037" y="5166123"/>
              <a:ext cx="1090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Credential is accredited </a:t>
              </a:r>
              <a:endParaRPr lang="en-US" sz="14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8769197" y="651429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42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508" y="90872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 Arial"/>
              </a:rPr>
              <a:t>Army Credentialing Examples </a:t>
            </a:r>
            <a:endParaRPr lang="en-US" sz="4800" b="1" dirty="0">
              <a:latin typeface=" 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2478380"/>
            <a:ext cx="2631340" cy="2795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63034" y="121338"/>
            <a:ext cx="45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 Arial"/>
              </a:rPr>
              <a:t>Self Directed Credentialing</a:t>
            </a:r>
            <a:endParaRPr lang="en-US" sz="2000" i="1" dirty="0">
              <a:latin typeface=" 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6" y="4974807"/>
            <a:ext cx="1594171" cy="1594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63180" y="6371162"/>
            <a:ext cx="2745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Certified Personal Fitness Trainer</a:t>
            </a:r>
            <a:endParaRPr lang="en-US" sz="1400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2963584" y="5596837"/>
            <a:ext cx="3289858" cy="350109"/>
          </a:xfrm>
          <a:prstGeom prst="rightArrow">
            <a:avLst/>
          </a:prstGeom>
          <a:solidFill>
            <a:srgbClr val="33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283" y="6371161"/>
            <a:ext cx="2074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Master Fitness Course</a:t>
            </a:r>
          </a:p>
        </p:txBody>
      </p:sp>
      <p:pic>
        <p:nvPicPr>
          <p:cNvPr id="10" name="Picture 2" descr="Image result for Certified Personal Fitness Trai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84" y="5118057"/>
            <a:ext cx="1707870" cy="113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76915" y="652504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42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42776" y="872716"/>
            <a:ext cx="44214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latin typeface=" Arial"/>
              </a:rPr>
              <a:t>SGT Scott Turner,12B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Passion for physical fitness and clean 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Contacts his local Education Office after initial research on </a:t>
            </a:r>
            <a:r>
              <a:rPr lang="en-US" dirty="0" err="1" smtClean="0">
                <a:latin typeface=" Arial"/>
              </a:rPr>
              <a:t>ArmyCOOL</a:t>
            </a: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Applies for </a:t>
            </a:r>
            <a:r>
              <a:rPr lang="en-US" dirty="0">
                <a:latin typeface=" Arial"/>
              </a:rPr>
              <a:t>CA to </a:t>
            </a:r>
            <a:r>
              <a:rPr lang="en-US" dirty="0" smtClean="0">
                <a:latin typeface=" Arial"/>
              </a:rPr>
              <a:t>become a Certified </a:t>
            </a:r>
            <a:r>
              <a:rPr lang="en-US" dirty="0">
                <a:latin typeface=" Arial"/>
              </a:rPr>
              <a:t>Personal Trainer (ACE-CPT) </a:t>
            </a: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 Arial"/>
              </a:rPr>
              <a:t>In </a:t>
            </a:r>
            <a:r>
              <a:rPr lang="en-US" b="1" dirty="0">
                <a:latin typeface=" Arial"/>
              </a:rPr>
              <a:t>Demand, CA Eligible, Accredited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Completes credential and applies for CA to gain a Health Coach Certification</a:t>
            </a:r>
          </a:p>
          <a:p>
            <a:endParaRPr lang="en-US" dirty="0">
              <a:latin typeface=" Arial"/>
            </a:endParaRPr>
          </a:p>
          <a:p>
            <a:endParaRPr lang="en-US" dirty="0" smtClean="0">
              <a:latin typeface=" Arial"/>
            </a:endParaRPr>
          </a:p>
          <a:p>
            <a:endParaRPr lang="en-US" dirty="0">
              <a:latin typeface=" 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0" y="1088740"/>
            <a:ext cx="3826195" cy="18886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870376" y="5545570"/>
            <a:ext cx="3816424" cy="111612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 Arial"/>
              </a:rPr>
              <a:t>These credentials will help SGT Turner’s unit’s </a:t>
            </a:r>
            <a:r>
              <a:rPr lang="en-US" sz="1600" dirty="0">
                <a:solidFill>
                  <a:schemeClr val="tx1"/>
                </a:solidFill>
                <a:latin typeface=" Arial"/>
              </a:rPr>
              <a:t>physical fitness </a:t>
            </a:r>
            <a:r>
              <a:rPr lang="en-US" sz="1600" dirty="0" smtClean="0">
                <a:solidFill>
                  <a:schemeClr val="tx1"/>
                </a:solidFill>
                <a:latin typeface=" Arial"/>
              </a:rPr>
              <a:t>program and his chance of civilian employment if he decides to transition.</a:t>
            </a:r>
            <a:endParaRPr lang="en-US" sz="1600" dirty="0">
              <a:solidFill>
                <a:schemeClr val="tx1"/>
              </a:solidFill>
              <a:latin typeface=" 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5" y="4005064"/>
            <a:ext cx="3256303" cy="23288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Down Arrow 7"/>
          <p:cNvSpPr/>
          <p:nvPr/>
        </p:nvSpPr>
        <p:spPr>
          <a:xfrm>
            <a:off x="2159732" y="3167727"/>
            <a:ext cx="252028" cy="641411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 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3034" y="121338"/>
            <a:ext cx="45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 Arial"/>
              </a:rPr>
              <a:t>Self Directed Credentialing Examples </a:t>
            </a:r>
            <a:endParaRPr lang="en-US" sz="2000" i="1" dirty="0">
              <a:latin typeface=" 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9659" y="655022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4039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4724"/>
            <a:ext cx="3204356" cy="21308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647005" y="5195735"/>
            <a:ext cx="4137463" cy="107721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 Arial"/>
              </a:rPr>
              <a:t>Both these credentials will provide SFC Jones the skills to make the family farm more efficient, resulting in higher profit for the family.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97052"/>
            <a:ext cx="3221326" cy="21308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Down Arrow 5"/>
          <p:cNvSpPr/>
          <p:nvPr/>
        </p:nvSpPr>
        <p:spPr>
          <a:xfrm>
            <a:off x="2159732" y="3167727"/>
            <a:ext cx="252028" cy="641411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 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2518" y="800708"/>
            <a:ext cx="44214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 Arial"/>
              </a:rPr>
              <a:t>SFC Jacob Jones</a:t>
            </a:r>
            <a:r>
              <a:rPr lang="en-US" b="1" u="sng" dirty="0" smtClean="0">
                <a:latin typeface=" Arial"/>
              </a:rPr>
              <a:t>, 11B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Plans to retire in the next 18-24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Will return to the family farm in Wisconsin to start taking over operations</a:t>
            </a:r>
            <a:endParaRPr lang="en-US" dirty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 Arial"/>
              </a:rPr>
              <a:t>Contacts </a:t>
            </a:r>
            <a:r>
              <a:rPr lang="en-US" dirty="0" smtClean="0">
                <a:latin typeface=" Arial"/>
              </a:rPr>
              <a:t>his </a:t>
            </a:r>
            <a:r>
              <a:rPr lang="en-US" dirty="0">
                <a:latin typeface=" Arial"/>
              </a:rPr>
              <a:t>local Education Office after initial research on </a:t>
            </a:r>
            <a:r>
              <a:rPr lang="en-US" dirty="0" err="1" smtClean="0">
                <a:latin typeface=" Arial"/>
              </a:rPr>
              <a:t>ArmyCOOL</a:t>
            </a: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Applies </a:t>
            </a:r>
            <a:r>
              <a:rPr lang="en-US" dirty="0">
                <a:latin typeface=" Arial"/>
              </a:rPr>
              <a:t>for CA and </a:t>
            </a:r>
            <a:r>
              <a:rPr lang="en-US" dirty="0" smtClean="0">
                <a:latin typeface=" Arial"/>
              </a:rPr>
              <a:t>obtains </a:t>
            </a:r>
            <a:r>
              <a:rPr lang="en-US" dirty="0">
                <a:latin typeface=" Arial"/>
              </a:rPr>
              <a:t>a credential as a Certified Manager of Animal Resources </a:t>
            </a: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SFC </a:t>
            </a:r>
            <a:r>
              <a:rPr lang="en-US" dirty="0">
                <a:latin typeface=" Arial"/>
              </a:rPr>
              <a:t>Jones </a:t>
            </a:r>
            <a:r>
              <a:rPr lang="en-US" dirty="0" smtClean="0">
                <a:latin typeface=" Arial"/>
              </a:rPr>
              <a:t>also applied </a:t>
            </a:r>
            <a:r>
              <a:rPr lang="en-US" dirty="0">
                <a:latin typeface=" Arial"/>
              </a:rPr>
              <a:t>for CA to become a Certified Landscape Water Manager </a:t>
            </a:r>
            <a:endParaRPr lang="en-US" dirty="0" smtClean="0">
              <a:latin typeface=" Arial"/>
            </a:endParaRPr>
          </a:p>
          <a:p>
            <a:endParaRPr lang="en-US" dirty="0" smtClean="0">
              <a:latin typeface=" Arial"/>
            </a:endParaRPr>
          </a:p>
          <a:p>
            <a:endParaRPr lang="en-US" dirty="0">
              <a:latin typeface=" Arial"/>
            </a:endParaRPr>
          </a:p>
          <a:p>
            <a:endParaRPr lang="en-US" dirty="0" smtClean="0">
              <a:latin typeface=" Arial"/>
            </a:endParaRPr>
          </a:p>
          <a:p>
            <a:endParaRPr lang="en-US" dirty="0">
              <a:latin typeface=" 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3034" y="121338"/>
            <a:ext cx="45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 Arial"/>
              </a:rPr>
              <a:t>Self Directed Credentialing Examples </a:t>
            </a:r>
            <a:endParaRPr lang="en-US" sz="2000" i="1" dirty="0">
              <a:latin typeface=" 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75875" y="655439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80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42776" y="847610"/>
            <a:ext cx="44214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 Arial"/>
              </a:rPr>
              <a:t>SGT William </a:t>
            </a:r>
            <a:r>
              <a:rPr lang="en-US" b="1" u="sng" dirty="0" smtClean="0">
                <a:latin typeface=" Arial"/>
              </a:rPr>
              <a:t>Mack,  25B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Working on earning more points for promotion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Adds to his skillset within his 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 Arial"/>
              </a:rPr>
              <a:t>Contacts </a:t>
            </a:r>
            <a:r>
              <a:rPr lang="en-US" dirty="0" smtClean="0">
                <a:latin typeface=" Arial"/>
              </a:rPr>
              <a:t>his </a:t>
            </a:r>
            <a:r>
              <a:rPr lang="en-US" dirty="0">
                <a:latin typeface=" Arial"/>
              </a:rPr>
              <a:t>local Education Office after initial research on </a:t>
            </a:r>
            <a:r>
              <a:rPr lang="en-US" dirty="0" err="1" smtClean="0">
                <a:latin typeface=" Arial"/>
              </a:rPr>
              <a:t>ArmyCOOL</a:t>
            </a: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Chooses to pursue </a:t>
            </a:r>
            <a:r>
              <a:rPr lang="en-US" b="1" dirty="0" smtClean="0">
                <a:latin typeface=" Arial"/>
              </a:rPr>
              <a:t>CompTIA </a:t>
            </a:r>
            <a:r>
              <a:rPr lang="en-US" b="1" dirty="0" err="1" smtClean="0">
                <a:latin typeface=" Arial"/>
              </a:rPr>
              <a:t>Network+ce</a:t>
            </a:r>
            <a:r>
              <a:rPr lang="en-US" b="1" dirty="0" smtClean="0">
                <a:latin typeface=" Arial"/>
              </a:rPr>
              <a:t> </a:t>
            </a:r>
            <a:r>
              <a:rPr lang="en-US" dirty="0" smtClean="0">
                <a:latin typeface=" Arial"/>
              </a:rPr>
              <a:t>credential due to the “High </a:t>
            </a:r>
            <a:r>
              <a:rPr lang="en-US" dirty="0">
                <a:latin typeface=" Arial"/>
              </a:rPr>
              <a:t>D</a:t>
            </a:r>
            <a:r>
              <a:rPr lang="en-US" dirty="0" smtClean="0">
                <a:latin typeface=" Arial"/>
              </a:rPr>
              <a:t>emand” of the credential the “Most” as it relates to his MOS and the promotion points he will earn</a:t>
            </a:r>
            <a:endParaRPr lang="en-US" dirty="0">
              <a:latin typeface=" 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35" y="746716"/>
            <a:ext cx="2121842" cy="2121842"/>
          </a:xfrm>
          <a:prstGeom prst="rect">
            <a:avLst/>
          </a:prstGeom>
          <a:ln w="19050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769" t="48518" r="53150" b="26338"/>
          <a:stretch/>
        </p:blipFill>
        <p:spPr>
          <a:xfrm>
            <a:off x="286779" y="4473116"/>
            <a:ext cx="8570437" cy="1512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19570" y="6093296"/>
            <a:ext cx="7704856" cy="5847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 Arial"/>
              </a:rPr>
              <a:t>This credential will not only give him the promotion points that he seeks, but it also gives him additional knowledge and experience within his current </a:t>
            </a:r>
            <a:r>
              <a:rPr lang="en-US" sz="1600" dirty="0" smtClean="0">
                <a:latin typeface=" Arial"/>
              </a:rPr>
              <a:t>MOS. </a:t>
            </a:r>
            <a:endParaRPr lang="en-US" sz="1600" dirty="0">
              <a:latin typeface=" 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2966539"/>
            <a:ext cx="2951847" cy="1169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 Arial"/>
              </a:rPr>
              <a:t>This certification is considered in demand. The U.S. Department of Labor sponsored </a:t>
            </a:r>
            <a:r>
              <a:rPr lang="en-US" sz="1400" dirty="0" smtClean="0">
                <a:latin typeface=" Arial"/>
              </a:rPr>
              <a:t>analysis </a:t>
            </a:r>
            <a:r>
              <a:rPr lang="en-US" sz="1400" dirty="0">
                <a:latin typeface=" Arial"/>
              </a:rPr>
              <a:t>indicates the certification is frequently mentioned in online job </a:t>
            </a:r>
            <a:r>
              <a:rPr lang="en-US" sz="1400" dirty="0" smtClean="0">
                <a:latin typeface=" Arial"/>
              </a:rPr>
              <a:t>postings.</a:t>
            </a:r>
            <a:endParaRPr lang="en-US" sz="1400" dirty="0">
              <a:latin typeface=" 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290302" y="4136090"/>
            <a:ext cx="165718" cy="8920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40052" y="4274776"/>
            <a:ext cx="936104" cy="150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 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64443" y="4258963"/>
            <a:ext cx="936104" cy="150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 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3034" y="121338"/>
            <a:ext cx="45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 Arial"/>
              </a:rPr>
              <a:t>Self Directed Credentialing Examples </a:t>
            </a:r>
            <a:endParaRPr lang="en-US" sz="2000" i="1" dirty="0">
              <a:latin typeface=" 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592" y="652418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32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799758"/>
            <a:ext cx="4288475" cy="24122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722518" y="796062"/>
            <a:ext cx="44214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 Arial"/>
              </a:rPr>
              <a:t>PFC Samantha </a:t>
            </a:r>
            <a:r>
              <a:rPr lang="en-US" b="1" u="sng" dirty="0" smtClean="0">
                <a:latin typeface=" Arial"/>
              </a:rPr>
              <a:t>Taylor, 88M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Plans to transition after her 3 year Enlistment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Desires to own her own rig and work for major transportation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Contacts her local Education Office after initial research on </a:t>
            </a:r>
            <a:r>
              <a:rPr lang="en-US" dirty="0" err="1" smtClean="0">
                <a:latin typeface=" Arial"/>
              </a:rPr>
              <a:t>ArmyCOOL</a:t>
            </a: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 Arial"/>
              </a:rPr>
              <a:t>Chooses to </a:t>
            </a:r>
            <a:r>
              <a:rPr lang="en-US" dirty="0" smtClean="0">
                <a:latin typeface=" Arial"/>
              </a:rPr>
              <a:t>pursue a </a:t>
            </a:r>
            <a:r>
              <a:rPr lang="en-US" b="1" dirty="0">
                <a:latin typeface=" Arial"/>
              </a:rPr>
              <a:t>Commercial Driver's License (CDL) </a:t>
            </a:r>
            <a:r>
              <a:rPr lang="en-US" dirty="0" smtClean="0">
                <a:latin typeface=" Arial"/>
              </a:rPr>
              <a:t>credential </a:t>
            </a:r>
            <a:r>
              <a:rPr lang="en-US" dirty="0">
                <a:latin typeface=" Arial"/>
              </a:rPr>
              <a:t>due to </a:t>
            </a:r>
            <a:r>
              <a:rPr lang="en-US" dirty="0" smtClean="0">
                <a:latin typeface=" Arial"/>
              </a:rPr>
              <a:t>the </a:t>
            </a:r>
            <a:r>
              <a:rPr lang="en-US" dirty="0">
                <a:latin typeface=" Arial"/>
              </a:rPr>
              <a:t>“Most” as it relates to </a:t>
            </a:r>
            <a:r>
              <a:rPr lang="en-US" dirty="0" smtClean="0">
                <a:latin typeface=" Arial"/>
              </a:rPr>
              <a:t>her </a:t>
            </a:r>
            <a:r>
              <a:rPr lang="en-US" dirty="0">
                <a:latin typeface=" Arial"/>
              </a:rPr>
              <a:t>MOS and the promotion points </a:t>
            </a:r>
            <a:r>
              <a:rPr lang="en-US" dirty="0" smtClean="0">
                <a:latin typeface=" Arial"/>
              </a:rPr>
              <a:t>she </a:t>
            </a:r>
            <a:r>
              <a:rPr lang="en-US" dirty="0">
                <a:latin typeface=" Arial"/>
              </a:rPr>
              <a:t>will earn</a:t>
            </a:r>
          </a:p>
          <a:p>
            <a:endParaRPr lang="en-US" dirty="0" smtClean="0">
              <a:latin typeface=" Arial"/>
            </a:endParaRPr>
          </a:p>
          <a:p>
            <a:endParaRPr lang="en-US" dirty="0">
              <a:latin typeface=" Arial"/>
            </a:endParaRPr>
          </a:p>
          <a:p>
            <a:endParaRPr lang="en-US" dirty="0" smtClean="0">
              <a:latin typeface=" Arial"/>
            </a:endParaRPr>
          </a:p>
          <a:p>
            <a:endParaRPr lang="en-US" dirty="0">
              <a:latin typeface=" 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5130" y="3881954"/>
            <a:ext cx="3924436" cy="120032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 Arial"/>
              </a:rPr>
              <a:t>With </a:t>
            </a:r>
            <a:r>
              <a:rPr lang="en-US" dirty="0">
                <a:latin typeface=" Arial"/>
              </a:rPr>
              <a:t>this credential, PFC Taylor is giving herself </a:t>
            </a:r>
            <a:r>
              <a:rPr lang="en-US" dirty="0" smtClean="0">
                <a:latin typeface=" Arial"/>
              </a:rPr>
              <a:t>a bright outlook </a:t>
            </a:r>
            <a:r>
              <a:rPr lang="en-US" dirty="0">
                <a:latin typeface=" Arial"/>
              </a:rPr>
              <a:t>of opportunity as a Heavy and Tractor-Trailer Driver.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688" t="52684" r="52757" b="20600"/>
          <a:stretch/>
        </p:blipFill>
        <p:spPr>
          <a:xfrm>
            <a:off x="143508" y="5102919"/>
            <a:ext cx="8744631" cy="16201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4836240" y="5504413"/>
            <a:ext cx="671864" cy="7485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 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39852" y="5517232"/>
            <a:ext cx="671864" cy="7485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 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3034" y="121338"/>
            <a:ext cx="45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 Arial"/>
              </a:rPr>
              <a:t>Self Directed Credentialing Examples </a:t>
            </a:r>
            <a:endParaRPr lang="en-US" sz="2000" i="1" dirty="0">
              <a:latin typeface=" 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48225" y="6561302"/>
            <a:ext cx="334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82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1297" y="1520788"/>
            <a:ext cx="6174432" cy="215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latin typeface=" Arial"/>
              </a:rPr>
              <a:t>Institutionally Delivered Credentials 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latin typeface=" Arial"/>
              </a:rPr>
              <a:t>(IDC)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3034" y="88253"/>
            <a:ext cx="458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 Arial"/>
              </a:rPr>
              <a:t>Army Credentialing Program </a:t>
            </a:r>
            <a:endParaRPr lang="en-US" sz="2400" i="1" dirty="0">
              <a:latin typeface=" Arial"/>
            </a:endParaRPr>
          </a:p>
        </p:txBody>
      </p:sp>
      <p:pic>
        <p:nvPicPr>
          <p:cNvPr id="1028" name="Picture 4" descr="Image result for Army soldiers in a classr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19"/>
            <a:ext cx="2756194" cy="18975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 bwMode="auto">
          <a:xfrm>
            <a:off x="3510391" y="5282832"/>
            <a:ext cx="2196244" cy="350109"/>
          </a:xfrm>
          <a:prstGeom prst="rightArrow">
            <a:avLst/>
          </a:prstGeom>
          <a:solidFill>
            <a:srgbClr val="33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32" name="Picture 8" descr="https://blog.ciachef.edu/wp-content/uploads/2018/05/is-culinary-school-worth-it-classroom-o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6"/>
          <a:stretch/>
        </p:blipFill>
        <p:spPr bwMode="auto">
          <a:xfrm>
            <a:off x="6084168" y="4502242"/>
            <a:ext cx="2520280" cy="18941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77209" y="655022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07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38083" y="3024316"/>
            <a:ext cx="7740860" cy="112557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29833" y="719247"/>
            <a:ext cx="6541120" cy="1125577"/>
            <a:chOff x="1414732" y="561339"/>
            <a:chExt cx="5793379" cy="568722"/>
          </a:xfrm>
        </p:grpSpPr>
        <p:sp>
          <p:nvSpPr>
            <p:cNvPr id="5" name="Rounded Rectangle 4"/>
            <p:cNvSpPr/>
            <p:nvPr/>
          </p:nvSpPr>
          <p:spPr>
            <a:xfrm>
              <a:off x="1414732" y="561339"/>
              <a:ext cx="5772317" cy="56872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541575" y="561339"/>
              <a:ext cx="5666536" cy="5147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 Arial"/>
                </a:rPr>
                <a:t>Institutionally Delivered </a:t>
              </a:r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 Arial"/>
                </a:rPr>
                <a:t>Credentials 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 Arial"/>
                </a:rPr>
                <a:t>(IDC)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85029" y="1922384"/>
            <a:ext cx="8244915" cy="1004076"/>
          </a:xfrm>
          <a:prstGeom prst="roundRect">
            <a:avLst/>
          </a:prstGeom>
          <a:solidFill>
            <a:srgbClr val="8C7A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kern="0" dirty="0" smtClean="0">
                <a:solidFill>
                  <a:schemeClr val="bg1"/>
                </a:solidFill>
                <a:latin typeface=" Arial"/>
              </a:rPr>
              <a:t>.</a:t>
            </a:r>
            <a:endParaRPr lang="en-US" sz="1100" kern="0" dirty="0">
              <a:solidFill>
                <a:schemeClr val="bg1"/>
              </a:solidFill>
              <a:latin typeface=" 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625" y="2010885"/>
            <a:ext cx="8244915" cy="119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 Arial"/>
              </a:rPr>
              <a:t>Credential </a:t>
            </a:r>
            <a:r>
              <a:rPr lang="en-US" sz="2000" b="1" dirty="0">
                <a:solidFill>
                  <a:schemeClr val="bg1"/>
                </a:solidFill>
                <a:latin typeface=" Arial"/>
              </a:rPr>
              <a:t>requirements embedded in MOS training </a:t>
            </a:r>
            <a:endParaRPr lang="en-US" sz="2000" b="1" dirty="0" smtClean="0">
              <a:solidFill>
                <a:schemeClr val="bg1"/>
              </a:solidFill>
              <a:latin typeface=" Arial"/>
            </a:endParaRPr>
          </a:p>
          <a:p>
            <a:pPr algn="ctr" defTabSz="968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1201738" algn="l"/>
              </a:tabLst>
            </a:pPr>
            <a:r>
              <a:rPr lang="en-US" sz="2000" b="1" dirty="0" smtClean="0">
                <a:solidFill>
                  <a:schemeClr val="bg1"/>
                </a:solidFill>
                <a:latin typeface=" Arial"/>
              </a:rPr>
              <a:t> Credential partially taught as part of PME</a:t>
            </a:r>
          </a:p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7312" y="4366234"/>
            <a:ext cx="48926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Contact your Schoolhouse POC before you attend any PME for IDC opportunities!!</a:t>
            </a:r>
          </a:p>
          <a:p>
            <a:pPr algn="ctr"/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www.cool.osd.mil/army/costs_and_funding/army_proponent_funding.htm</a:t>
            </a:r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endParaRPr lang="en-US" sz="40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6" y="4526348"/>
            <a:ext cx="3400966" cy="169218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34027" y="3144523"/>
            <a:ext cx="8784976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rPr>
              <a:t>Paid for by the Schoolhouse…not from your annual $4000 TA/CA benefit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63034" y="121338"/>
            <a:ext cx="45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 Arial"/>
              </a:rPr>
              <a:t>Institutionally Delivered Credentials</a:t>
            </a:r>
            <a:endParaRPr lang="en-US" sz="2000" i="1" dirty="0">
              <a:latin typeface=" 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88AE-1A0B-479E-AB32-116F4187E39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42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63034" y="88253"/>
            <a:ext cx="458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 Arial"/>
              </a:rPr>
              <a:t>Army Credentialing Program </a:t>
            </a:r>
            <a:endParaRPr lang="en-US" sz="2400" i="1" dirty="0">
              <a:latin typeface=" 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2492896"/>
            <a:ext cx="57054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latin typeface=" Arial"/>
              </a:rPr>
              <a:t>Credential</a:t>
            </a:r>
            <a:endParaRPr lang="en-US" sz="8800" dirty="0">
              <a:latin typeface=" 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67962" y="65590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16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300" t="55600" r="3145" b="33200"/>
          <a:stretch/>
        </p:blipFill>
        <p:spPr>
          <a:xfrm>
            <a:off x="251520" y="5885604"/>
            <a:ext cx="8700174" cy="7117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647259" y="861440"/>
            <a:ext cx="44214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latin typeface=" Arial"/>
              </a:rPr>
              <a:t>SPC Joseph Blackwell, 31E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Is attending </a:t>
            </a:r>
            <a:r>
              <a:rPr lang="en-US" dirty="0">
                <a:latin typeface=" Arial"/>
              </a:rPr>
              <a:t>B</a:t>
            </a:r>
            <a:r>
              <a:rPr lang="en-US" dirty="0" smtClean="0">
                <a:latin typeface=" Arial"/>
              </a:rPr>
              <a:t>LC in a few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Learned the MP Schoolhouse offers the Certified Corrections Officer (CCO) credential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Plans to contact the IDC POC for more information before attending </a:t>
            </a:r>
            <a:r>
              <a:rPr lang="en-US" dirty="0" err="1" smtClean="0">
                <a:latin typeface=" Arial"/>
              </a:rPr>
              <a:t>BLC</a:t>
            </a: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 Arial"/>
              </a:rPr>
              <a:t>Paid for by the Schoolhouse…not from </a:t>
            </a:r>
            <a:r>
              <a:rPr lang="en-US" u="sng" dirty="0" smtClean="0">
                <a:latin typeface=" Arial"/>
              </a:rPr>
              <a:t>his </a:t>
            </a:r>
            <a:r>
              <a:rPr lang="en-US" u="sng" dirty="0">
                <a:latin typeface=" Arial"/>
              </a:rPr>
              <a:t>annual $4000 TA/CA benefit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 Arial"/>
            </a:endParaRPr>
          </a:p>
          <a:p>
            <a:endParaRPr lang="en-US" dirty="0">
              <a:latin typeface=" Arial"/>
            </a:endParaRPr>
          </a:p>
          <a:p>
            <a:endParaRPr lang="en-US" dirty="0" smtClean="0">
              <a:latin typeface=" Arial"/>
            </a:endParaRPr>
          </a:p>
          <a:p>
            <a:endParaRPr lang="en-US" dirty="0">
              <a:latin typeface=" 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49788" y="4194910"/>
            <a:ext cx="3816424" cy="111612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 Arial"/>
              </a:rPr>
              <a:t>This credential will give SPC Blackwell additional knowledge in his MOS as well as promotion points.</a:t>
            </a:r>
            <a:endParaRPr lang="en-US" sz="1600" dirty="0">
              <a:solidFill>
                <a:schemeClr val="tx1"/>
              </a:solidFill>
              <a:latin typeface=" 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44308" y="5936809"/>
            <a:ext cx="699081" cy="660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 Arial"/>
            </a:endParaRPr>
          </a:p>
        </p:txBody>
      </p:sp>
      <p:pic>
        <p:nvPicPr>
          <p:cNvPr id="1030" name="Picture 6" descr="Image result for military Polic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1335"/>
            <a:ext cx="2553283" cy="243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63034" y="-19426"/>
            <a:ext cx="4580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 Arial"/>
              </a:rPr>
              <a:t>Institutionally Delivered Credential Example </a:t>
            </a:r>
            <a:endParaRPr lang="en-US" sz="2000" i="1" dirty="0">
              <a:latin typeface=" 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0472" y="657598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22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9067" y="0"/>
            <a:ext cx="464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 Arial"/>
              </a:rPr>
              <a:t>The United Services Military Apprenticeship Program (USMAP)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631" y="2060848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 Arial"/>
              </a:rPr>
              <a:t>The United Services Military Apprenticeship Program (USMAP)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77" y="4293096"/>
            <a:ext cx="2276872" cy="2276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84468" y="65699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0064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699792" y="6515817"/>
            <a:ext cx="385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 Arial"/>
                <a:cs typeface="Arial" panose="020B0604020202020204" pitchFamily="34" charset="0"/>
                <a:hlinkClick r:id="rId3"/>
              </a:rPr>
              <a:t>https://usmap.netc.navy.mil/usmapss/static/index.htm</a:t>
            </a:r>
            <a:endParaRPr lang="en-US" sz="1200" dirty="0">
              <a:latin typeface=" Arial"/>
              <a:cs typeface="Arial" panose="020B0604020202020204" pitchFamily="34" charset="0"/>
            </a:endParaRPr>
          </a:p>
          <a:p>
            <a:endParaRPr lang="en-US" sz="800" dirty="0">
              <a:latin typeface=" Arial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65799" y="3986985"/>
            <a:ext cx="41764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 Arial"/>
              </a:rPr>
              <a:t>Follow site steps to register!</a:t>
            </a:r>
            <a:endParaRPr lang="en-US" b="1" dirty="0" smtClean="0">
              <a:solidFill>
                <a:srgbClr val="002060"/>
              </a:solidFill>
              <a:latin typeface=" 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9067" y="0"/>
            <a:ext cx="464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 Arial"/>
              </a:rPr>
              <a:t>The United Services Military Apprenticeship Program (USMAP)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969" t="40200" r="2357" b="19200"/>
          <a:stretch/>
        </p:blipFill>
        <p:spPr>
          <a:xfrm>
            <a:off x="644807" y="4437112"/>
            <a:ext cx="7868519" cy="19671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55676" y="1526044"/>
            <a:ext cx="72869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 Arial"/>
              </a:rPr>
              <a:t>Free to the Soldier. </a:t>
            </a:r>
            <a:endParaRPr lang="en-US" sz="1600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 Arial"/>
              </a:rPr>
              <a:t>Must be in your 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 Arial"/>
              </a:rPr>
              <a:t>Soldier pursues completely while on </a:t>
            </a:r>
            <a:r>
              <a:rPr lang="en-US" sz="1600" dirty="0" smtClean="0">
                <a:latin typeface=" Arial"/>
              </a:rPr>
              <a:t>duty, hourly credit for executing your MOS duties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 Arial"/>
              </a:rPr>
              <a:t>Does </a:t>
            </a:r>
            <a:r>
              <a:rPr lang="en-US" sz="1600" dirty="0">
                <a:latin typeface=" Arial"/>
              </a:rPr>
              <a:t>not require use of Soldier benefits or </a:t>
            </a:r>
            <a:r>
              <a:rPr lang="en-US" sz="1600" dirty="0" smtClean="0">
                <a:latin typeface=" Arial"/>
              </a:rPr>
              <a:t>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 Arial"/>
              </a:rPr>
              <a:t>Minimum of one year left on current </a:t>
            </a:r>
            <a:r>
              <a:rPr lang="en-US" sz="1600" dirty="0" smtClean="0">
                <a:latin typeface=" Arial"/>
              </a:rPr>
              <a:t>enlistment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 Arial"/>
              </a:rPr>
              <a:t>N</a:t>
            </a:r>
            <a:r>
              <a:rPr lang="en-US" sz="1600" dirty="0" smtClean="0">
                <a:latin typeface=" Arial"/>
              </a:rPr>
              <a:t>ational </a:t>
            </a:r>
            <a:r>
              <a:rPr lang="en-US" sz="1600" dirty="0">
                <a:latin typeface=" Arial"/>
              </a:rPr>
              <a:t>recognition in the form of a Department of Labor Certificate of Completion lasts for a lifetime and never needs to be </a:t>
            </a:r>
            <a:r>
              <a:rPr lang="en-US" sz="1600" dirty="0" smtClean="0">
                <a:latin typeface=" Arial"/>
              </a:rPr>
              <a:t>renewed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701975"/>
            <a:ext cx="894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 Arial"/>
              </a:rPr>
              <a:t>The United Services Military Apprenticeship </a:t>
            </a:r>
            <a:r>
              <a:rPr lang="en-US" sz="2400" b="1" dirty="0" smtClean="0">
                <a:latin typeface=" Arial"/>
              </a:rPr>
              <a:t>Program</a:t>
            </a:r>
          </a:p>
          <a:p>
            <a:pPr algn="ctr"/>
            <a:r>
              <a:rPr lang="en-US" sz="2400" b="1" dirty="0" smtClean="0">
                <a:latin typeface=" Arial"/>
              </a:rPr>
              <a:t> </a:t>
            </a:r>
            <a:r>
              <a:rPr lang="en-US" sz="2400" b="1" dirty="0">
                <a:latin typeface=" Arial"/>
              </a:rPr>
              <a:t>(USMAP)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" y="1975217"/>
            <a:ext cx="1521296" cy="1521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89222" y="65388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4418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0"/>
            <a:ext cx="4572000" cy="640080"/>
          </a:xfrm>
          <a:prstGeom prst="rect">
            <a:avLst/>
          </a:prstGeom>
        </p:spPr>
        <p:txBody>
          <a:bodyPr/>
          <a:lstStyle/>
          <a:p>
            <a:r>
              <a:rPr lang="en-US" altLang="en-US" sz="2800" i="1" dirty="0" smtClean="0">
                <a:effectLst/>
                <a:latin typeface=" Arial"/>
              </a:rPr>
              <a:t>Apprenticeship Example</a:t>
            </a:r>
            <a:endParaRPr lang="en-US" altLang="en-US" sz="2800" i="1" dirty="0">
              <a:effectLst/>
              <a:latin typeface=" 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802933"/>
            <a:ext cx="2852936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2518" y="796062"/>
            <a:ext cx="442148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 Arial"/>
              </a:rPr>
              <a:t>SSG Henry </a:t>
            </a:r>
            <a:r>
              <a:rPr lang="en-US" b="1" u="sng" dirty="0" smtClean="0">
                <a:latin typeface=" Arial"/>
              </a:rPr>
              <a:t>Davis, 92G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Plans to transition in the next 18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Desires </a:t>
            </a:r>
            <a:r>
              <a:rPr lang="en-US" dirty="0">
                <a:latin typeface=" Arial"/>
              </a:rPr>
              <a:t>a job as a Chef within the Hotel and Restaurant Industry </a:t>
            </a:r>
            <a:endParaRPr lang="en-US" dirty="0" smtClean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Has already taken advantage of the Army Credentialing program and is a </a:t>
            </a:r>
            <a:r>
              <a:rPr lang="en-US" b="1" dirty="0" smtClean="0">
                <a:latin typeface=" Arial"/>
              </a:rPr>
              <a:t>Certified Culinarian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Learned about </a:t>
            </a:r>
            <a:r>
              <a:rPr lang="en-US" dirty="0">
                <a:latin typeface=" Arial"/>
              </a:rPr>
              <a:t>The United Services Military Apprenticeship Program (USMAP</a:t>
            </a:r>
            <a:r>
              <a:rPr lang="en-US" dirty="0" smtClean="0">
                <a:latin typeface=" Arial"/>
              </a:rPr>
              <a:t>) at his local Education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 Arial"/>
              </a:rPr>
              <a:t>Enrolled in the </a:t>
            </a:r>
            <a:r>
              <a:rPr lang="en-US" b="1" dirty="0">
                <a:latin typeface=" Arial"/>
              </a:rPr>
              <a:t>Cook (Hotel and Restaurant) </a:t>
            </a:r>
            <a:r>
              <a:rPr lang="en-US" b="1" dirty="0" smtClean="0">
                <a:latin typeface=" Arial"/>
              </a:rPr>
              <a:t>apprenticeship </a:t>
            </a:r>
            <a:r>
              <a:rPr lang="en-US" dirty="0" smtClean="0">
                <a:latin typeface=" Arial"/>
              </a:rPr>
              <a:t>and will log the required 1000 hours before leaving the service, resulting in a </a:t>
            </a:r>
            <a:r>
              <a:rPr lang="en-US" b="1" dirty="0" smtClean="0">
                <a:latin typeface=" Arial"/>
              </a:rPr>
              <a:t>DOL Certification of Completion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 Arial"/>
            </a:endParaRPr>
          </a:p>
          <a:p>
            <a:endParaRPr lang="en-US" dirty="0">
              <a:latin typeface=" Arial"/>
            </a:endParaRPr>
          </a:p>
          <a:p>
            <a:endParaRPr lang="en-US" dirty="0" smtClean="0">
              <a:latin typeface=" Arial"/>
            </a:endParaRPr>
          </a:p>
          <a:p>
            <a:endParaRPr lang="en-US" dirty="0">
              <a:latin typeface=" 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49788" y="5468231"/>
            <a:ext cx="3816424" cy="111612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 Arial"/>
              </a:rPr>
              <a:t>The combination of a credential and the DOL Certification will give SSG Davis a leg up on the competition when applying for jobs.  </a:t>
            </a:r>
            <a:endParaRPr lang="en-US" sz="1600" dirty="0">
              <a:solidFill>
                <a:schemeClr val="tx1"/>
              </a:solidFill>
              <a:latin typeface=" 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" y="4185084"/>
            <a:ext cx="3887924" cy="21597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76592" y="655022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15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966617"/>
              </p:ext>
            </p:extLst>
          </p:nvPr>
        </p:nvGraphicFramePr>
        <p:xfrm>
          <a:off x="163970" y="4069111"/>
          <a:ext cx="8748972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4260"/>
                <a:gridCol w="2342553"/>
                <a:gridCol w="1982159"/>
              </a:tblGrid>
              <a:tr h="26755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JOB</a:t>
                      </a:r>
                      <a:r>
                        <a:rPr lang="en-US" sz="1400" baseline="0" dirty="0" smtClean="0">
                          <a:latin typeface=" Arial"/>
                        </a:rPr>
                        <a:t> CATEGORY OF WORK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WITHOUT CERTIFICATE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WITH CERTIFICATE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</a:tr>
              <a:tr h="2265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 Arial"/>
                        </a:rPr>
                        <a:t>Security and Protective Services</a:t>
                      </a:r>
                      <a:endParaRPr lang="en-US" sz="1400" b="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$35,000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$60,000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</a:tr>
              <a:tr h="284186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 Arial"/>
                        </a:rPr>
                        <a:t>Installation, Maintenance, or Repair Worker</a:t>
                      </a:r>
                      <a:endParaRPr lang="en-US" sz="1400" b="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$40,000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$55,000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</a:tr>
              <a:tr h="2265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 Arial"/>
                        </a:rPr>
                        <a:t>Manager, Executive, or Official</a:t>
                      </a:r>
                      <a:endParaRPr lang="en-US" sz="1400" b="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$54,000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$65,000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</a:tr>
              <a:tr h="2265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 Arial"/>
                        </a:rPr>
                        <a:t>Food</a:t>
                      </a:r>
                      <a:r>
                        <a:rPr lang="en-US" sz="1400" b="0" baseline="0" dirty="0" smtClean="0">
                          <a:latin typeface=" Arial"/>
                        </a:rPr>
                        <a:t> Preparation or Service</a:t>
                      </a:r>
                      <a:endParaRPr lang="en-US" sz="1400" b="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$18,000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$25,000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</a:tr>
              <a:tr h="2265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 Arial"/>
                        </a:rPr>
                        <a:t>Transportation Worker</a:t>
                      </a:r>
                      <a:endParaRPr lang="en-US" sz="1400" b="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$45,000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$54,000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</a:tr>
              <a:tr h="2265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 Arial"/>
                        </a:rPr>
                        <a:t>Legal</a:t>
                      </a:r>
                      <a:endParaRPr lang="en-US" sz="1400" b="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$53,000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$60,000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</a:tr>
              <a:tr h="2265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 Arial"/>
                        </a:rPr>
                        <a:t>Healthcare</a:t>
                      </a:r>
                      <a:endParaRPr lang="en-US" sz="1400" b="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$30,000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 Arial"/>
                        </a:rPr>
                        <a:t>$35,000</a:t>
                      </a:r>
                      <a:endParaRPr lang="en-US" sz="1400" dirty="0">
                        <a:latin typeface=" 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Image result for army electric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579675" cy="17170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my wel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48780"/>
            <a:ext cx="1551575" cy="23273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42040" y="68384"/>
            <a:ext cx="464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 Arial"/>
              </a:rPr>
              <a:t>The United Services Military Apprenticeship Program (USMAP)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8131" y="730737"/>
            <a:ext cx="5819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 Arial"/>
              </a:rPr>
              <a:t>Value of a DOL Certificate</a:t>
            </a:r>
            <a:endParaRPr lang="en-US" sz="3600" b="1" dirty="0">
              <a:latin typeface=" Arial"/>
            </a:endParaRPr>
          </a:p>
        </p:txBody>
      </p:sp>
      <p:pic>
        <p:nvPicPr>
          <p:cNvPr id="1026" name="Picture 2" descr="Department of Labor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411" y="1635231"/>
            <a:ext cx="1836204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76592" y="655022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0974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4572000" y="0"/>
            <a:ext cx="4572000" cy="64008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solidFill>
                  <a:prstClr val="black"/>
                </a:solidFill>
                <a:effectLst/>
                <a:latin typeface=" Arial"/>
                <a:cs typeface="Arial" panose="020B0604020202020204" pitchFamily="34" charset="0"/>
              </a:rPr>
              <a:t>Army Credentialing Program</a:t>
            </a:r>
            <a:endParaRPr lang="en-US" sz="2400" i="1" dirty="0">
              <a:solidFill>
                <a:prstClr val="black"/>
              </a:solidFill>
              <a:effectLst/>
              <a:latin typeface=" Arial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7" y="825390"/>
            <a:ext cx="3971226" cy="19602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0" y="4426761"/>
            <a:ext cx="4025282" cy="18619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93" y="784316"/>
            <a:ext cx="4054438" cy="20013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77" y="4361417"/>
            <a:ext cx="4030454" cy="19926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13061" y="1701643"/>
            <a:ext cx="7536731" cy="3656171"/>
          </a:xfrm>
          <a:prstGeom prst="rect">
            <a:avLst/>
          </a:prstGeom>
        </p:spPr>
        <p:txBody>
          <a:bodyPr>
            <a:noAutofit/>
          </a:bodyPr>
          <a:lstStyle>
            <a:lvl1pPr marL="257054" indent="-257054" algn="l" defTabSz="685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6950" indent="-214212" algn="l" defTabSz="6854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6847" indent="-171370" algn="l" defTabSz="685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99585" indent="-171370" algn="l" defTabSz="6854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2326" indent="-171370" algn="l" defTabSz="6854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063" indent="-171370" algn="l" defTabSz="685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7802" indent="-171370" algn="l" defTabSz="685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540" indent="-171370" algn="l" defTabSz="685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278" indent="-171370" algn="l" defTabSz="6854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endParaRPr lang="en-US" sz="1800" dirty="0">
              <a:latin typeface=" 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809" y="3312898"/>
            <a:ext cx="7541916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lumMod val="5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marL="257175" lvl="1">
              <a:spcBef>
                <a:spcPts val="0"/>
              </a:spcBef>
              <a:spcAft>
                <a:spcPts val="900"/>
              </a:spcAft>
            </a:pPr>
            <a:r>
              <a:rPr lang="en-US" sz="2400" b="1" dirty="0">
                <a:solidFill>
                  <a:schemeClr val="bg1"/>
                </a:solidFill>
                <a:latin typeface=" Arial"/>
              </a:rPr>
              <a:t>How will you use this information in the future?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44027" y="654104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776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3350009" y="4520916"/>
            <a:ext cx="5288346" cy="4964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0" y="0"/>
            <a:ext cx="4572000" cy="64008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solidFill>
                  <a:prstClr val="black"/>
                </a:solidFill>
                <a:latin typeface=" Arial"/>
                <a:cs typeface="Arial" panose="020B0604020202020204" pitchFamily="34" charset="0"/>
              </a:rPr>
              <a:t>Army Credentialing Program</a:t>
            </a:r>
            <a:endParaRPr lang="en-US" sz="2400" i="1" dirty="0">
              <a:solidFill>
                <a:prstClr val="black"/>
              </a:solidFill>
              <a:latin typeface=" Arial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4188" y="690578"/>
            <a:ext cx="8229845" cy="776581"/>
            <a:chOff x="-3695038" y="1482291"/>
            <a:chExt cx="5772317" cy="602412"/>
          </a:xfrm>
        </p:grpSpPr>
        <p:sp>
          <p:nvSpPr>
            <p:cNvPr id="9" name="Rounded Rectangle 8"/>
            <p:cNvSpPr/>
            <p:nvPr/>
          </p:nvSpPr>
          <p:spPr>
            <a:xfrm>
              <a:off x="-3695038" y="1515981"/>
              <a:ext cx="5772317" cy="56872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2324046" y="1482291"/>
              <a:ext cx="3465403" cy="5491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4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 Arial"/>
                </a:rPr>
                <a:t>Check on Learning </a:t>
              </a:r>
              <a:endPara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1409" r="50494" b="3842"/>
          <a:stretch/>
        </p:blipFill>
        <p:spPr>
          <a:xfrm>
            <a:off x="3343334" y="1604133"/>
            <a:ext cx="5377959" cy="25893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3086474" y="6011279"/>
            <a:ext cx="5891671" cy="577210"/>
            <a:chOff x="-3558892" y="1525612"/>
            <a:chExt cx="5816092" cy="606178"/>
          </a:xfrm>
        </p:grpSpPr>
        <p:sp>
          <p:nvSpPr>
            <p:cNvPr id="17" name="Rounded Rectangle 16"/>
            <p:cNvSpPr/>
            <p:nvPr/>
          </p:nvSpPr>
          <p:spPr>
            <a:xfrm>
              <a:off x="-3558892" y="1563068"/>
              <a:ext cx="5772317" cy="56872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21173" y="1525612"/>
              <a:ext cx="5778373" cy="5494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 Arial"/>
                </a:rPr>
                <a:t>$4,000 a year (Combined TA&amp;CA)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6" y="2246575"/>
            <a:ext cx="2047619" cy="25809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9305" y="1469895"/>
            <a:ext cx="2076820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 Arial"/>
              </a:rPr>
              <a:t>Your Local Education Center or Office </a:t>
            </a:r>
            <a:endParaRPr lang="en-US" b="1" dirty="0">
              <a:latin typeface=" 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15274" y="5307576"/>
            <a:ext cx="7234077" cy="413518"/>
            <a:chOff x="684189" y="551833"/>
            <a:chExt cx="7381307" cy="342536"/>
          </a:xfrm>
        </p:grpSpPr>
        <p:sp>
          <p:nvSpPr>
            <p:cNvPr id="22" name="Rounded Rectangle 21"/>
            <p:cNvSpPr/>
            <p:nvPr/>
          </p:nvSpPr>
          <p:spPr>
            <a:xfrm>
              <a:off x="1488682" y="551833"/>
              <a:ext cx="5772318" cy="342536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4189" y="611379"/>
              <a:ext cx="7381307" cy="2829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latin typeface=" Arial"/>
                </a:rPr>
                <a:t>Institutionally Delivered </a:t>
              </a:r>
              <a:r>
                <a:rPr lang="en-US" b="1" dirty="0" smtClean="0">
                  <a:latin typeface=" Arial"/>
                </a:rPr>
                <a:t>Credentialing Program  </a:t>
              </a:r>
              <a:endParaRPr lang="en-US" b="1" dirty="0">
                <a:latin typeface=" 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774033" y="653352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26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741827" y="4562319"/>
            <a:ext cx="45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 Arial"/>
              </a:rPr>
              <a:t>Self Directed Credentialing</a:t>
            </a:r>
            <a:endParaRPr lang="en-US" sz="2000" b="1" dirty="0">
              <a:solidFill>
                <a:srgbClr val="FFFF00"/>
              </a:solidFill>
              <a:latin typeface=" 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6" y="4813535"/>
            <a:ext cx="1995954" cy="19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564" y="5521899"/>
            <a:ext cx="5613753" cy="629397"/>
            <a:chOff x="338340" y="5329110"/>
            <a:chExt cx="6124702" cy="761571"/>
          </a:xfrm>
        </p:grpSpPr>
        <p:sp>
          <p:nvSpPr>
            <p:cNvPr id="3" name="Rectangle 2"/>
            <p:cNvSpPr/>
            <p:nvPr/>
          </p:nvSpPr>
          <p:spPr>
            <a:xfrm>
              <a:off x="1256057" y="5523789"/>
              <a:ext cx="5206985" cy="4189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 smtClean="0"/>
                <a:t>O*NET </a:t>
              </a:r>
              <a:r>
                <a:rPr lang="en-US" sz="1650" dirty="0" err="1" smtClean="0"/>
                <a:t>OnLine</a:t>
              </a:r>
              <a:r>
                <a:rPr lang="en-US" sz="1650" dirty="0"/>
                <a:t>  </a:t>
              </a:r>
              <a:r>
                <a:rPr lang="en-US" sz="1650" dirty="0">
                  <a:hlinkClick r:id="rId2"/>
                </a:rPr>
                <a:t>https://www.onetonline.org</a:t>
              </a:r>
              <a:r>
                <a:rPr lang="en-US" sz="1650" dirty="0" smtClean="0">
                  <a:hlinkClick r:id="rId2"/>
                </a:rPr>
                <a:t>/</a:t>
              </a:r>
              <a:r>
                <a:rPr lang="en-US" sz="1650" dirty="0" smtClean="0"/>
                <a:t> </a:t>
              </a:r>
              <a:endParaRPr lang="en-US" sz="165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40" y="5329110"/>
              <a:ext cx="761571" cy="76157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08564" y="825257"/>
            <a:ext cx="5555356" cy="704759"/>
            <a:chOff x="936731" y="1339018"/>
            <a:chExt cx="6112967" cy="938035"/>
          </a:xfrm>
        </p:grpSpPr>
        <p:sp>
          <p:nvSpPr>
            <p:cNvPr id="6" name="TextBox 5"/>
            <p:cNvSpPr txBox="1"/>
            <p:nvPr/>
          </p:nvSpPr>
          <p:spPr>
            <a:xfrm>
              <a:off x="1925922" y="1478235"/>
              <a:ext cx="5123776" cy="798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dirty="0" smtClean="0"/>
                <a:t>Army University </a:t>
              </a:r>
              <a:r>
                <a:rPr lang="en-US" sz="1650" dirty="0" smtClean="0">
                  <a:hlinkClick r:id="rId4"/>
                </a:rPr>
                <a:t>https</a:t>
              </a:r>
              <a:r>
                <a:rPr lang="en-US" sz="1650" dirty="0">
                  <a:hlinkClick r:id="rId4"/>
                </a:rPr>
                <a:t>://www.armyuniversity.edu</a:t>
              </a:r>
              <a:r>
                <a:rPr lang="en-US" sz="1650" dirty="0" smtClean="0">
                  <a:hlinkClick r:id="rId4"/>
                </a:rPr>
                <a:t>/</a:t>
              </a:r>
              <a:r>
                <a:rPr lang="en-US" sz="1650" dirty="0" smtClean="0"/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731" y="1339018"/>
              <a:ext cx="838854" cy="70522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08564" y="2415500"/>
            <a:ext cx="6509702" cy="721575"/>
            <a:chOff x="271770" y="2567840"/>
            <a:chExt cx="7102200" cy="873105"/>
          </a:xfrm>
        </p:grpSpPr>
        <p:sp>
          <p:nvSpPr>
            <p:cNvPr id="9" name="TextBox 8"/>
            <p:cNvSpPr txBox="1"/>
            <p:nvPr/>
          </p:nvSpPr>
          <p:spPr>
            <a:xfrm>
              <a:off x="1099912" y="2714748"/>
              <a:ext cx="6274058" cy="72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dirty="0" smtClean="0"/>
                <a:t>Credentialing Opportunities Online  </a:t>
              </a:r>
              <a:r>
                <a:rPr lang="en-US" sz="1650" dirty="0" smtClean="0">
                  <a:hlinkClick r:id="rId6"/>
                </a:rPr>
                <a:t>https</a:t>
              </a:r>
              <a:r>
                <a:rPr lang="en-US" sz="1650" dirty="0">
                  <a:hlinkClick r:id="rId6"/>
                </a:rPr>
                <a:t>://</a:t>
              </a:r>
              <a:r>
                <a:rPr lang="en-US" sz="1650" dirty="0" smtClean="0">
                  <a:hlinkClick r:id="rId6"/>
                </a:rPr>
                <a:t>www.cool.osd.mil</a:t>
              </a:r>
              <a:r>
                <a:rPr lang="en-US" sz="1650" dirty="0" smtClean="0"/>
                <a:t> </a:t>
              </a:r>
              <a:endParaRPr lang="en-US" sz="165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70" y="2567840"/>
              <a:ext cx="664961" cy="66496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07523" y="3239504"/>
            <a:ext cx="6994451" cy="383871"/>
            <a:chOff x="-559526" y="3432580"/>
            <a:chExt cx="7631069" cy="464485"/>
          </a:xfrm>
        </p:grpSpPr>
        <p:sp>
          <p:nvSpPr>
            <p:cNvPr id="12" name="Rectangle 11"/>
            <p:cNvSpPr/>
            <p:nvPr/>
          </p:nvSpPr>
          <p:spPr>
            <a:xfrm>
              <a:off x="1293307" y="3478103"/>
              <a:ext cx="5778236" cy="418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50" dirty="0" smtClean="0"/>
                <a:t>TA/CA Portal  </a:t>
              </a:r>
              <a:r>
                <a:rPr lang="en-US" sz="1650" dirty="0" smtClean="0">
                  <a:solidFill>
                    <a:srgbClr val="FF0000"/>
                  </a:solidFill>
                  <a:hlinkClick r:id="rId8"/>
                </a:rPr>
                <a:t>https</a:t>
              </a:r>
              <a:r>
                <a:rPr lang="en-US" sz="1650" dirty="0">
                  <a:hlinkClick r:id="rId8"/>
                </a:rPr>
                <a:t>://www.goarmyed.com</a:t>
              </a:r>
              <a:r>
                <a:rPr lang="en-US" sz="1650" dirty="0" smtClean="0">
                  <a:hlinkClick r:id="rId8"/>
                </a:rPr>
                <a:t>/</a:t>
              </a:r>
              <a:r>
                <a:rPr lang="en-US" sz="1650" dirty="0" smtClean="0"/>
                <a:t> </a:t>
              </a:r>
              <a:endParaRPr lang="en-US" sz="165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526" y="3432580"/>
              <a:ext cx="1685261" cy="45252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08564" y="3845925"/>
            <a:ext cx="8140066" cy="721882"/>
            <a:chOff x="390636" y="4030326"/>
            <a:chExt cx="8880955" cy="873477"/>
          </a:xfrm>
        </p:grpSpPr>
        <p:sp>
          <p:nvSpPr>
            <p:cNvPr id="15" name="TextBox 14"/>
            <p:cNvSpPr txBox="1"/>
            <p:nvPr/>
          </p:nvSpPr>
          <p:spPr>
            <a:xfrm>
              <a:off x="1211311" y="4177605"/>
              <a:ext cx="8060280" cy="726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dirty="0" smtClean="0"/>
                <a:t>United </a:t>
              </a:r>
              <a:r>
                <a:rPr lang="en-US" sz="1650" dirty="0"/>
                <a:t>Services Military Apprenticeship </a:t>
              </a:r>
              <a:r>
                <a:rPr lang="en-US" sz="1650" dirty="0" smtClean="0"/>
                <a:t>Program  </a:t>
              </a:r>
              <a:r>
                <a:rPr lang="en-US" sz="1650" dirty="0" smtClean="0">
                  <a:hlinkClick r:id="rId10"/>
                </a:rPr>
                <a:t>https</a:t>
              </a:r>
              <a:r>
                <a:rPr lang="en-US" sz="1650" dirty="0">
                  <a:hlinkClick r:id="rId10"/>
                </a:rPr>
                <a:t>://</a:t>
              </a:r>
              <a:r>
                <a:rPr lang="en-US" sz="1650" dirty="0" smtClean="0">
                  <a:hlinkClick r:id="rId10"/>
                </a:rPr>
                <a:t>usmap.netc.navy.mil/</a:t>
              </a:r>
              <a:endParaRPr lang="en-US" sz="165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36" y="4030326"/>
              <a:ext cx="672838" cy="67283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160775" y="4690912"/>
            <a:ext cx="5676156" cy="641566"/>
            <a:chOff x="1930490" y="4784930"/>
            <a:chExt cx="6192784" cy="776295"/>
          </a:xfrm>
        </p:grpSpPr>
        <p:sp>
          <p:nvSpPr>
            <p:cNvPr id="18" name="TextBox 17"/>
            <p:cNvSpPr txBox="1"/>
            <p:nvPr/>
          </p:nvSpPr>
          <p:spPr>
            <a:xfrm>
              <a:off x="2699027" y="4888421"/>
              <a:ext cx="5424247" cy="418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dirty="0" smtClean="0"/>
                <a:t>Army Career Tracker  </a:t>
              </a:r>
              <a:r>
                <a:rPr lang="en-US" sz="1650" dirty="0" smtClean="0">
                  <a:hlinkClick r:id="rId12"/>
                </a:rPr>
                <a:t>https</a:t>
              </a:r>
              <a:r>
                <a:rPr lang="en-US" sz="1650" dirty="0">
                  <a:hlinkClick r:id="rId12"/>
                </a:rPr>
                <a:t>://actnow.army.mil</a:t>
              </a:r>
              <a:r>
                <a:rPr lang="en-US" sz="1650" dirty="0" smtClean="0">
                  <a:hlinkClick r:id="rId12"/>
                </a:rPr>
                <a:t>/</a:t>
              </a:r>
              <a:r>
                <a:rPr lang="en-US" sz="1650" dirty="0" smtClean="0"/>
                <a:t> </a:t>
              </a:r>
            </a:p>
          </p:txBody>
        </p:sp>
        <p:pic>
          <p:nvPicPr>
            <p:cNvPr id="19" name="Picture 2" descr="https://actnow.army.mil/css/act/images/square-logo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90" y="4784930"/>
              <a:ext cx="864434" cy="77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307523" y="1615084"/>
            <a:ext cx="5550533" cy="549985"/>
            <a:chOff x="2858515" y="1675852"/>
            <a:chExt cx="6055729" cy="665482"/>
          </a:xfrm>
        </p:grpSpPr>
        <p:sp>
          <p:nvSpPr>
            <p:cNvPr id="21" name="Rectangle 20"/>
            <p:cNvSpPr/>
            <p:nvPr/>
          </p:nvSpPr>
          <p:spPr>
            <a:xfrm>
              <a:off x="3543553" y="1839125"/>
              <a:ext cx="5370691" cy="418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dirty="0" smtClean="0"/>
                <a:t>Joint Service Transcript  </a:t>
              </a:r>
              <a:r>
                <a:rPr lang="en-US" sz="1650" dirty="0" smtClean="0">
                  <a:hlinkClick r:id="rId14"/>
                </a:rPr>
                <a:t>https</a:t>
              </a:r>
              <a:r>
                <a:rPr lang="en-US" sz="1650" dirty="0">
                  <a:hlinkClick r:id="rId14"/>
                </a:rPr>
                <a:t>://jst.doded.mil</a:t>
              </a:r>
              <a:r>
                <a:rPr lang="en-US" sz="1650" dirty="0" smtClean="0">
                  <a:hlinkClick r:id="rId14"/>
                </a:rPr>
                <a:t>/</a:t>
              </a:r>
              <a:r>
                <a:rPr lang="en-US" sz="1650" dirty="0" smtClean="0"/>
                <a:t> </a:t>
              </a:r>
              <a:endParaRPr lang="en-US" sz="165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1B8A639-1D27-4636-9660-1ECB1417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58515" y="1675852"/>
              <a:ext cx="546125" cy="665482"/>
            </a:xfrm>
            <a:prstGeom prst="rect">
              <a:avLst/>
            </a:prstGeom>
          </p:spPr>
        </p:pic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4572000" y="0"/>
            <a:ext cx="4572000" cy="64008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solidFill>
                  <a:prstClr val="black"/>
                </a:solidFill>
                <a:latin typeface=" Arial"/>
                <a:cs typeface="Arial" panose="020B0604020202020204" pitchFamily="34" charset="0"/>
              </a:rPr>
              <a:t>Useful Links</a:t>
            </a:r>
            <a:endParaRPr lang="en-US" sz="2400" i="1" dirty="0">
              <a:solidFill>
                <a:prstClr val="black"/>
              </a:solidFill>
              <a:latin typeface=" Arial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6592" y="655528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67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3034" y="88253"/>
            <a:ext cx="458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 Arial"/>
              </a:rPr>
              <a:t>Army Credentialing Program </a:t>
            </a:r>
            <a:endParaRPr lang="en-US" sz="2400" i="1" dirty="0">
              <a:latin typeface=" 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3483" y="549918"/>
            <a:ext cx="3576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 Arial"/>
              </a:rPr>
              <a:t>Questions?</a:t>
            </a:r>
            <a:endParaRPr lang="en-US" sz="4800" b="1" dirty="0">
              <a:latin typeface=" 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5596" y="5577043"/>
            <a:ext cx="7560840" cy="120032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>
            <a:outerShdw blurRad="76200" dist="50800" dir="2700000" algn="tl" rotWithShape="0">
              <a:prstClr val="black">
                <a:alpha val="5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C000"/>
                </a:solidFill>
                <a:latin typeface=" Arial"/>
              </a:rPr>
              <a:t>Credentialing Overview</a:t>
            </a:r>
            <a:endParaRPr lang="en-US" sz="800" b="1" i="1" dirty="0" smtClean="0">
              <a:solidFill>
                <a:srgbClr val="FFC000"/>
              </a:solidFill>
              <a:latin typeface=" Arial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 Arial"/>
              </a:rPr>
              <a:t>Army Credentialing and Continuing Education Services for Soldiers </a:t>
            </a:r>
            <a:r>
              <a:rPr lang="en-US" sz="2000" dirty="0" smtClean="0">
                <a:solidFill>
                  <a:srgbClr val="FFC000"/>
                </a:solidFill>
                <a:latin typeface=" Arial"/>
              </a:rPr>
              <a:t>ACCESS ArmyU</a:t>
            </a:r>
            <a:endParaRPr lang="en-US" sz="2000" dirty="0">
              <a:solidFill>
                <a:srgbClr val="FFC000"/>
              </a:solidFill>
              <a:latin typeface=" Arial"/>
            </a:endParaRPr>
          </a:p>
          <a:p>
            <a:pPr algn="ctr"/>
            <a:r>
              <a:rPr lang="en-US" sz="800" b="1" i="1" dirty="0" smtClean="0">
                <a:solidFill>
                  <a:srgbClr val="FFC000"/>
                </a:solidFill>
                <a:latin typeface=" Arial"/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02" y="1342890"/>
            <a:ext cx="5036463" cy="4234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76592" y="65620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36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4572000" y="0"/>
            <a:ext cx="4572000" cy="64008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solidFill>
                  <a:prstClr val="black"/>
                </a:solidFill>
                <a:effectLst/>
                <a:latin typeface=" Arial"/>
                <a:cs typeface="Arial" panose="020B0604020202020204" pitchFamily="34" charset="0"/>
              </a:rPr>
              <a:t>Army Credentialing Program</a:t>
            </a:r>
            <a:endParaRPr lang="en-US" sz="2400" i="1" dirty="0">
              <a:solidFill>
                <a:prstClr val="black"/>
              </a:solidFill>
              <a:effectLst/>
              <a:latin typeface=" Arial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282697" cy="23762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4313791" cy="27363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64287" y="65502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8143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63034" y="88253"/>
            <a:ext cx="458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 Arial"/>
              </a:rPr>
              <a:t>Army Credentialing Program </a:t>
            </a:r>
            <a:endParaRPr lang="en-US" sz="2400" i="1" dirty="0">
              <a:latin typeface=" 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818" y="836712"/>
            <a:ext cx="82524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 Arial"/>
              </a:rPr>
              <a:t>Agenda</a:t>
            </a:r>
            <a:endParaRPr lang="en-US" sz="2800" dirty="0">
              <a:latin typeface=" 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 Arial"/>
              </a:rPr>
              <a:t>Benefits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 Arial"/>
              </a:rPr>
              <a:t>Eligibility/Rules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 Arial"/>
              </a:rPr>
              <a:t>Tuition Assistance (TA)/Credentialing Assistance (CA)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 Arial"/>
              </a:rPr>
              <a:t>Where </a:t>
            </a:r>
            <a:r>
              <a:rPr lang="en-US" sz="2100" dirty="0">
                <a:latin typeface=" Arial"/>
              </a:rPr>
              <a:t>to </a:t>
            </a:r>
            <a:r>
              <a:rPr lang="en-US" sz="2100" dirty="0" smtClean="0">
                <a:latin typeface=" Arial"/>
              </a:rPr>
              <a:t>Start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 Arial"/>
              </a:rPr>
              <a:t>Army Credentialing Opportunities </a:t>
            </a:r>
            <a:r>
              <a:rPr lang="en-US" sz="2100" dirty="0" smtClean="0">
                <a:latin typeface=" Arial"/>
              </a:rPr>
              <a:t>On-Line </a:t>
            </a:r>
            <a:r>
              <a:rPr lang="en-US" sz="2100" dirty="0">
                <a:latin typeface=" Arial"/>
              </a:rPr>
              <a:t>(COOL</a:t>
            </a:r>
            <a:r>
              <a:rPr lang="en-US" sz="2100" dirty="0" smtClean="0">
                <a:latin typeface=" Arial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 Arial"/>
              </a:rPr>
              <a:t>Self Directed Credentials (SDC)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 Arial"/>
              </a:rPr>
              <a:t>Institutionally </a:t>
            </a:r>
            <a:r>
              <a:rPr lang="en-US" sz="2100" dirty="0">
                <a:latin typeface=" Arial"/>
              </a:rPr>
              <a:t>Delivered Credential (IDC</a:t>
            </a:r>
            <a:r>
              <a:rPr lang="en-US" sz="2100" dirty="0" smtClean="0">
                <a:latin typeface=" Arial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 Arial"/>
              </a:rPr>
              <a:t>The </a:t>
            </a:r>
            <a:r>
              <a:rPr lang="en-US" sz="2100" dirty="0">
                <a:latin typeface=" Arial"/>
              </a:rPr>
              <a:t>United Services Military Apprenticeship Program (</a:t>
            </a:r>
            <a:r>
              <a:rPr lang="en-US" sz="2100" dirty="0" err="1">
                <a:latin typeface=" Arial"/>
              </a:rPr>
              <a:t>USMAP</a:t>
            </a:r>
            <a:r>
              <a:rPr lang="en-US" sz="2100" dirty="0" smtClean="0">
                <a:latin typeface=" Arial"/>
              </a:rPr>
              <a:t>)</a:t>
            </a:r>
          </a:p>
          <a:p>
            <a:endParaRPr lang="en-US" sz="2100" dirty="0" smtClean="0">
              <a:latin typeface=" Arial"/>
            </a:endParaRPr>
          </a:p>
          <a:p>
            <a:endParaRPr lang="en-US" sz="2100" dirty="0" smtClean="0">
              <a:latin typeface=" Arial"/>
            </a:endParaRPr>
          </a:p>
          <a:p>
            <a:r>
              <a:rPr lang="en-US" sz="2100" dirty="0" smtClean="0">
                <a:latin typeface=" Arial"/>
              </a:rPr>
              <a:t> </a:t>
            </a:r>
            <a:endParaRPr lang="en-US" sz="2100" dirty="0">
              <a:latin typeface=" Arial"/>
            </a:endParaRPr>
          </a:p>
          <a:p>
            <a:endParaRPr lang="en-US" sz="2100" dirty="0">
              <a:latin typeface=" 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67962" y="65502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721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3416" y="692696"/>
            <a:ext cx="824491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latin typeface=" Arial"/>
              </a:rPr>
              <a:t>Credentialing </a:t>
            </a:r>
            <a:r>
              <a:rPr lang="en-US" sz="2800" b="1" u="sng" dirty="0" smtClean="0">
                <a:latin typeface=" Arial"/>
              </a:rPr>
              <a:t>Benefits</a:t>
            </a:r>
          </a:p>
          <a:p>
            <a:pPr marL="118872" indent="-1188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 Provides credit for military technical schools, training, and experience</a:t>
            </a:r>
          </a:p>
          <a:p>
            <a:pPr marL="118872" indent="-1188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 </a:t>
            </a:r>
            <a:r>
              <a:rPr lang="en-US" sz="2200" dirty="0">
                <a:latin typeface=" Arial"/>
              </a:rPr>
              <a:t>Soldiers receive Industry/Nationally recognized </a:t>
            </a:r>
            <a:r>
              <a:rPr lang="en-US" sz="2200" dirty="0" smtClean="0">
                <a:latin typeface=" Arial"/>
              </a:rPr>
              <a:t>credentials </a:t>
            </a:r>
            <a:endParaRPr lang="en-US" sz="2200" dirty="0">
              <a:latin typeface=" Arial"/>
            </a:endParaRPr>
          </a:p>
          <a:p>
            <a:pPr marL="118872" indent="-1188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 Provides </a:t>
            </a:r>
            <a:r>
              <a:rPr lang="en-US" sz="2200" dirty="0">
                <a:latin typeface=" Arial"/>
              </a:rPr>
              <a:t>a clear and objective picture of a Soldier's </a:t>
            </a:r>
            <a:r>
              <a:rPr lang="en-US" sz="2200" dirty="0" smtClean="0">
                <a:latin typeface=" Arial"/>
              </a:rPr>
              <a:t>competence</a:t>
            </a:r>
            <a:endParaRPr lang="en-US" sz="2200" dirty="0">
              <a:latin typeface=" Arial"/>
            </a:endParaRPr>
          </a:p>
          <a:p>
            <a:pPr marL="114300" indent="-1143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 Capitalizes </a:t>
            </a:r>
            <a:r>
              <a:rPr lang="en-US" sz="2200" dirty="0">
                <a:latin typeface=" Arial"/>
              </a:rPr>
              <a:t>on training and development opportunities throughout their military </a:t>
            </a:r>
            <a:r>
              <a:rPr lang="en-US" sz="2200" dirty="0" smtClean="0">
                <a:latin typeface=" Arial"/>
              </a:rPr>
              <a:t>careers</a:t>
            </a:r>
          </a:p>
          <a:p>
            <a:pPr marL="114300" indent="-1143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 Arial"/>
              </a:rPr>
              <a:t> </a:t>
            </a:r>
            <a:r>
              <a:rPr lang="en-US" sz="2200" dirty="0" smtClean="0">
                <a:latin typeface=" Arial"/>
              </a:rPr>
              <a:t>Enhances </a:t>
            </a:r>
            <a:r>
              <a:rPr lang="en-US" sz="2200" dirty="0">
                <a:latin typeface=" Arial"/>
              </a:rPr>
              <a:t>MOS </a:t>
            </a:r>
            <a:r>
              <a:rPr lang="en-US" sz="2200" dirty="0" smtClean="0">
                <a:latin typeface=" Arial"/>
              </a:rPr>
              <a:t>proficiency </a:t>
            </a:r>
          </a:p>
          <a:p>
            <a:pPr marL="114300" indent="-1143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 Arial"/>
              </a:rPr>
              <a:t> Enables Soldiers to transition into the civilian workforce “Career </a:t>
            </a:r>
            <a:r>
              <a:rPr lang="en-US" sz="2200" dirty="0" smtClean="0">
                <a:latin typeface=" Arial"/>
              </a:rPr>
              <a:t>Ready”</a:t>
            </a:r>
            <a:endParaRPr lang="en-US" sz="2200" dirty="0">
              <a:latin typeface=" Arial"/>
            </a:endParaRPr>
          </a:p>
          <a:p>
            <a:pPr marL="114300" indent="-1143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 Arial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 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5874" y="75697"/>
            <a:ext cx="458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 Arial"/>
              </a:rPr>
              <a:t>Army Credentialing Program </a:t>
            </a:r>
            <a:endParaRPr lang="en-US" sz="2400" i="1" dirty="0">
              <a:latin typeface=" 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50802" y="654938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6975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2079" y="5634286"/>
            <a:ext cx="8640960" cy="94934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710" y="778478"/>
            <a:ext cx="8226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 Arial"/>
              </a:rPr>
              <a:t>Eligibility/Rules </a:t>
            </a:r>
            <a:endParaRPr lang="en-US" sz="2800" b="1" u="sng" dirty="0">
              <a:latin typeface=" Arial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sz="800" b="1" dirty="0">
              <a:latin typeface=" Arial"/>
            </a:endParaRPr>
          </a:p>
          <a:p>
            <a:endParaRPr lang="en-US" sz="2400" dirty="0">
              <a:latin typeface=" 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668" y="1407404"/>
            <a:ext cx="85324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Credentialing Assistance is </a:t>
            </a:r>
            <a:r>
              <a:rPr lang="en-US" sz="2200" dirty="0">
                <a:latin typeface=" Arial"/>
              </a:rPr>
              <a:t>available for </a:t>
            </a:r>
            <a:r>
              <a:rPr lang="en-US" sz="2200" b="1" u="sng" dirty="0">
                <a:latin typeface=" Arial"/>
              </a:rPr>
              <a:t>voluntary, off-duty </a:t>
            </a:r>
            <a:r>
              <a:rPr lang="en-US" sz="2200" b="1" u="sng" dirty="0" smtClean="0">
                <a:latin typeface=" Arial"/>
              </a:rPr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u="sng" dirty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Soldiers </a:t>
            </a:r>
            <a:r>
              <a:rPr lang="en-US" sz="2200" dirty="0">
                <a:latin typeface=" Arial"/>
              </a:rPr>
              <a:t>who are flagged under provisions of AR </a:t>
            </a:r>
            <a:r>
              <a:rPr lang="en-US" sz="2200" dirty="0" smtClean="0">
                <a:latin typeface=" Arial"/>
              </a:rPr>
              <a:t>600-8-2 are not eligible for CA</a:t>
            </a:r>
            <a:endParaRPr lang="en-US" sz="2200" dirty="0">
              <a:latin typeface=" Arial"/>
            </a:endParaRPr>
          </a:p>
          <a:p>
            <a:endParaRPr lang="en-US" sz="2200" dirty="0">
              <a:latin typeface=" 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Soldiers </a:t>
            </a:r>
            <a:r>
              <a:rPr lang="en-US" sz="2200" dirty="0">
                <a:latin typeface=" Arial"/>
              </a:rPr>
              <a:t>will be subject to reimbursing the Army for CA if they </a:t>
            </a:r>
            <a:endParaRPr lang="en-US" sz="2200" dirty="0" smtClean="0">
              <a:latin typeface=" 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fail </a:t>
            </a:r>
            <a:r>
              <a:rPr lang="en-US" sz="2200" dirty="0">
                <a:latin typeface=" Arial"/>
              </a:rPr>
              <a:t>or withdraw from a course of </a:t>
            </a:r>
            <a:r>
              <a:rPr lang="en-US" sz="2200" dirty="0" smtClean="0">
                <a:latin typeface=" Arial"/>
              </a:rPr>
              <a:t>instruction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fail </a:t>
            </a:r>
            <a:r>
              <a:rPr lang="en-US" sz="2200" dirty="0">
                <a:latin typeface=" Arial"/>
              </a:rPr>
              <a:t>an </a:t>
            </a:r>
            <a:r>
              <a:rPr lang="en-US" sz="2200" dirty="0" smtClean="0">
                <a:latin typeface=" Arial"/>
              </a:rPr>
              <a:t>exam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 Arial"/>
              </a:rPr>
              <a:t>fail </a:t>
            </a:r>
            <a:r>
              <a:rPr lang="en-US" sz="2200" dirty="0">
                <a:latin typeface=" Arial"/>
              </a:rPr>
              <a:t>to sit for the exam in the timeframe required to earn the </a:t>
            </a:r>
            <a:r>
              <a:rPr lang="en-US" sz="2200" dirty="0" smtClean="0">
                <a:latin typeface=" Arial"/>
              </a:rPr>
              <a:t>credential, </a:t>
            </a:r>
            <a:r>
              <a:rPr lang="en-US" sz="2200" dirty="0">
                <a:latin typeface=" Arial"/>
              </a:rPr>
              <a:t>and do not have an approved military </a:t>
            </a:r>
            <a:r>
              <a:rPr lang="en-US" sz="2200" dirty="0" smtClean="0">
                <a:latin typeface=" Arial"/>
              </a:rPr>
              <a:t>withdrawal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>
              <a:latin typeface=" 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 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 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3034" y="88253"/>
            <a:ext cx="458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 Arial"/>
              </a:rPr>
              <a:t>Army Credentialing Program </a:t>
            </a:r>
            <a:endParaRPr lang="en-US" sz="2400" i="1" dirty="0">
              <a:latin typeface=" 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251" y="5730716"/>
            <a:ext cx="8232563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Contact your local Education Service Center/Office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 for more information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78369" y="649092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481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" y="1745220"/>
            <a:ext cx="4146503" cy="112003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53790" y="885972"/>
            <a:ext cx="3980942" cy="42527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6232" y="836313"/>
            <a:ext cx="33628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Tuition Assistance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61264" y="0"/>
            <a:ext cx="4576014" cy="6572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solidFill>
                  <a:prstClr val="black"/>
                </a:solidFill>
                <a:latin typeface=" Arial"/>
                <a:cs typeface="Arial" panose="020B0604020202020204" pitchFamily="34" charset="0"/>
              </a:rPr>
              <a:t>Army Credentialing Program</a:t>
            </a:r>
            <a:endParaRPr lang="en-US" sz="2400" i="1" dirty="0">
              <a:solidFill>
                <a:prstClr val="black"/>
              </a:solidFill>
              <a:latin typeface=" Arial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70175" y="833201"/>
            <a:ext cx="5076564" cy="523220"/>
            <a:chOff x="4370175" y="833201"/>
            <a:chExt cx="5076564" cy="523220"/>
          </a:xfrm>
        </p:grpSpPr>
        <p:sp>
          <p:nvSpPr>
            <p:cNvPr id="37" name="Rounded Rectangle 36"/>
            <p:cNvSpPr/>
            <p:nvPr/>
          </p:nvSpPr>
          <p:spPr>
            <a:xfrm>
              <a:off x="4745506" y="885972"/>
              <a:ext cx="4325902" cy="42672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370175" y="833201"/>
              <a:ext cx="50765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Credentialing Assistance  </a:t>
              </a:r>
              <a:endPara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 flipH="1">
            <a:off x="4572000" y="819205"/>
            <a:ext cx="1" cy="27898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006383" y="3037303"/>
            <a:ext cx="3755669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rPr>
              <a:t>Credentialing  Assistance &amp; GI Bill Eligible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1181" r="77956" b="68200"/>
          <a:stretch/>
        </p:blipFill>
        <p:spPr>
          <a:xfrm>
            <a:off x="5011791" y="1842048"/>
            <a:ext cx="3793332" cy="9978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7" name="Rectangle 56"/>
          <p:cNvSpPr/>
          <p:nvPr/>
        </p:nvSpPr>
        <p:spPr>
          <a:xfrm>
            <a:off x="353790" y="3039972"/>
            <a:ext cx="3753789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rPr>
              <a:t>Tuition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rPr>
              <a:t>Assistance &amp; GI Bill Eligible 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22297"/>
            <a:ext cx="2252679" cy="112084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48397"/>
            <a:ext cx="2178788" cy="15121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1662677" y="5446371"/>
            <a:ext cx="5891671" cy="577210"/>
            <a:chOff x="-3558892" y="1525612"/>
            <a:chExt cx="5816092" cy="606178"/>
          </a:xfrm>
        </p:grpSpPr>
        <p:sp>
          <p:nvSpPr>
            <p:cNvPr id="21" name="Rounded Rectangle 20"/>
            <p:cNvSpPr/>
            <p:nvPr/>
          </p:nvSpPr>
          <p:spPr>
            <a:xfrm>
              <a:off x="-3558892" y="1563068"/>
              <a:ext cx="5772317" cy="56872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3521173" y="1525612"/>
              <a:ext cx="5778373" cy="5494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 Arial"/>
                </a:rPr>
                <a:t>$4,000 a year (Combined TA&amp;CA)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1069676" y="6093296"/>
            <a:ext cx="7004647" cy="52934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2414" y="6131560"/>
            <a:ext cx="77180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rPr>
              <a:t>You can use TA&amp;CA at the same time!!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61240" y="65502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391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0" y="0"/>
            <a:ext cx="4572000" cy="64008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solidFill>
                  <a:prstClr val="black"/>
                </a:solidFill>
                <a:latin typeface=" Arial"/>
                <a:cs typeface="Arial" panose="020B0604020202020204" pitchFamily="34" charset="0"/>
              </a:rPr>
              <a:t>Army Credentialing Program</a:t>
            </a:r>
            <a:endParaRPr lang="en-US" sz="2400" i="1" dirty="0">
              <a:solidFill>
                <a:prstClr val="black"/>
              </a:solidFill>
              <a:latin typeface=" Arial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30212" y="968403"/>
            <a:ext cx="6756588" cy="770590"/>
            <a:chOff x="-3695038" y="1486938"/>
            <a:chExt cx="7057784" cy="597765"/>
          </a:xfrm>
        </p:grpSpPr>
        <p:sp>
          <p:nvSpPr>
            <p:cNvPr id="9" name="Rounded Rectangle 8"/>
            <p:cNvSpPr/>
            <p:nvPr/>
          </p:nvSpPr>
          <p:spPr>
            <a:xfrm>
              <a:off x="-3695038" y="1515981"/>
              <a:ext cx="5772317" cy="56872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2745799" y="1486938"/>
              <a:ext cx="6108545" cy="5491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4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 Arial"/>
                </a:rPr>
                <a:t>Where to Start </a:t>
              </a:r>
              <a:endPara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206103" y="2239249"/>
            <a:ext cx="5715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 Arial"/>
              </a:rPr>
              <a:t>Army Credentialing Opportunities </a:t>
            </a:r>
            <a:r>
              <a:rPr lang="en-US" b="1" dirty="0" smtClean="0">
                <a:latin typeface=" Arial"/>
              </a:rPr>
              <a:t>On-Line </a:t>
            </a:r>
            <a:r>
              <a:rPr lang="en-US" b="1" dirty="0">
                <a:latin typeface=" Arial"/>
              </a:rPr>
              <a:t>(COOL)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52" y="2752271"/>
            <a:ext cx="2047619" cy="25809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4152" y="1962250"/>
            <a:ext cx="2076820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 Arial"/>
              </a:rPr>
              <a:t>Your Local Education Center or Office </a:t>
            </a:r>
            <a:endParaRPr lang="en-US" b="1" dirty="0">
              <a:latin typeface=" 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93617" y="5333223"/>
            <a:ext cx="4740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 Arial"/>
                <a:hlinkClick r:id="rId4"/>
              </a:rPr>
              <a:t>https://</a:t>
            </a:r>
            <a:r>
              <a:rPr lang="en-US" sz="2000" dirty="0" smtClean="0">
                <a:latin typeface=" Arial"/>
                <a:hlinkClick r:id="rId4"/>
              </a:rPr>
              <a:t>www.cool.osd.mil/army/index.htm</a:t>
            </a:r>
            <a:endParaRPr lang="en-US" sz="2000" dirty="0" smtClean="0">
              <a:latin typeface=" Arial"/>
            </a:endParaRPr>
          </a:p>
          <a:p>
            <a:endParaRPr lang="en-US" sz="2000" dirty="0">
              <a:latin typeface=" 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67962" y="65502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0000" t="8001" r="782" b="3800"/>
          <a:stretch/>
        </p:blipFill>
        <p:spPr>
          <a:xfrm>
            <a:off x="3383868" y="2683903"/>
            <a:ext cx="5256584" cy="26493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62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50000" t="8001" r="782" b="3800"/>
          <a:stretch/>
        </p:blipFill>
        <p:spPr>
          <a:xfrm>
            <a:off x="251520" y="1234678"/>
            <a:ext cx="6044524" cy="30464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71999" y="42848"/>
            <a:ext cx="457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prstClr val="black"/>
                </a:solidFill>
                <a:latin typeface=" Arial"/>
                <a:cs typeface="Arial" panose="020B0604020202020204" pitchFamily="34" charset="0"/>
              </a:rPr>
              <a:t>Army COOL</a:t>
            </a:r>
            <a:endParaRPr lang="en-US" sz="3200" i="1" dirty="0">
              <a:solidFill>
                <a:prstClr val="black"/>
              </a:solidFill>
              <a:latin typeface=" Arial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0903" y="4455404"/>
            <a:ext cx="4740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 Arial"/>
                <a:hlinkClick r:id="rId4"/>
              </a:rPr>
              <a:t>https://</a:t>
            </a:r>
            <a:r>
              <a:rPr lang="en-US" sz="2000" dirty="0" smtClean="0">
                <a:latin typeface=" Arial"/>
                <a:hlinkClick r:id="rId4"/>
              </a:rPr>
              <a:t>www.cool.osd.mil/army/index.htm</a:t>
            </a:r>
            <a:endParaRPr lang="en-US" sz="2000" dirty="0" smtClean="0">
              <a:latin typeface=" Arial"/>
            </a:endParaRPr>
          </a:p>
          <a:p>
            <a:endParaRPr lang="en-US" sz="2000" dirty="0">
              <a:latin typeface=" 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79712" y="1556792"/>
            <a:ext cx="1624392" cy="612068"/>
            <a:chOff x="2807804" y="1772816"/>
            <a:chExt cx="1624392" cy="612068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2807804" y="1988840"/>
              <a:ext cx="468052" cy="3960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131840" y="1772816"/>
              <a:ext cx="1300356" cy="3693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 Arial"/>
                </a:rPr>
                <a:t>Start Here!</a:t>
              </a:r>
              <a:endParaRPr lang="en-US" dirty="0">
                <a:latin typeface=" 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746" y="2800939"/>
            <a:ext cx="2107306" cy="37463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5148064" y="5301208"/>
            <a:ext cx="1836204" cy="369332"/>
            <a:chOff x="3707904" y="1808820"/>
            <a:chExt cx="1836204" cy="369332"/>
          </a:xfrm>
        </p:grpSpPr>
        <p:cxnSp>
          <p:nvCxnSpPr>
            <p:cNvPr id="11" name="Straight Arrow Connector 10"/>
            <p:cNvCxnSpPr>
              <a:stCxn id="12" idx="3"/>
            </p:cNvCxnSpPr>
            <p:nvPr/>
          </p:nvCxnSpPr>
          <p:spPr>
            <a:xfrm flipV="1">
              <a:off x="5008260" y="1988840"/>
              <a:ext cx="535848" cy="46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07904" y="1808820"/>
              <a:ext cx="1300356" cy="3693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 Arial"/>
                </a:rPr>
                <a:t>Start Here!</a:t>
              </a:r>
              <a:endParaRPr lang="en-US" dirty="0">
                <a:latin typeface=" Arial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34710" y="2356557"/>
            <a:ext cx="2354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 Arial"/>
              </a:rPr>
              <a:t>Mobile Version</a:t>
            </a:r>
            <a:endParaRPr lang="en-US" sz="2400" b="1" dirty="0">
              <a:latin typeface=" 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1780" y="773670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 Arial"/>
              </a:rPr>
              <a:t>Full Site</a:t>
            </a:r>
            <a:endParaRPr lang="en-US" sz="2400" b="1" dirty="0">
              <a:latin typeface=" 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9641" y="5217585"/>
            <a:ext cx="4769715" cy="11666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9641" y="5256153"/>
            <a:ext cx="468052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 Arial"/>
              </a:rPr>
              <a:t>You are not required to pursue credentials aligned with your MOS.  You may pursue any credential in COOL you are eligible for!!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 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67962" y="65502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298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UO xmlns="bc8808b4-2853-4c8a-bb1c-f777666a845b">Unclassified</FOUO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F0DE6762A2147ACED3894ED5F6653" ma:contentTypeVersion="3" ma:contentTypeDescription="Create a new document." ma:contentTypeScope="" ma:versionID="566613f7a7fde8aadadfdbee5427d858">
  <xsd:schema xmlns:xsd="http://www.w3.org/2001/XMLSchema" xmlns:xs="http://www.w3.org/2001/XMLSchema" xmlns:p="http://schemas.microsoft.com/office/2006/metadata/properties" xmlns:ns1="http://schemas.microsoft.com/sharepoint/v3" xmlns:ns2="bc8808b4-2853-4c8a-bb1c-f777666a845b" targetNamespace="http://schemas.microsoft.com/office/2006/metadata/properties" ma:root="true" ma:fieldsID="a064bc5cb143ae16494b8a4dc986c83b" ns1:_="" ns2:_="">
    <xsd:import namespace="http://schemas.microsoft.com/sharepoint/v3"/>
    <xsd:import namespace="bc8808b4-2853-4c8a-bb1c-f777666a845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FOUO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08b4-2853-4c8a-bb1c-f777666a845b" elementFormDefault="qualified">
    <xsd:import namespace="http://schemas.microsoft.com/office/2006/documentManagement/types"/>
    <xsd:import namespace="http://schemas.microsoft.com/office/infopath/2007/PartnerControls"/>
    <xsd:element name="FOUO" ma:index="10" ma:displayName="FOUO" ma:default="Unclassified" ma:description="Is this document unclassified or FOUO - Unclassified is the default" ma:format="Dropdown" ma:internalName="FOUO">
      <xsd:simpleType>
        <xsd:restriction base="dms:Choice">
          <xsd:enumeration value="Unclassified"/>
          <xsd:enumeration value="FOU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89BBAE-D5BF-4D27-AD73-0B2F1421E49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bc8808b4-2853-4c8a-bb1c-f777666a845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EECB9D8-2E73-4620-B0BC-6B6025745F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c8808b4-2853-4c8a-bb1c-f777666a84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3AFDB2-0978-4316-9CC7-3FE70747BF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27300</TotalTime>
  <Words>1401</Words>
  <Application>Microsoft Office PowerPoint</Application>
  <PresentationFormat>On-screen Show (4:3)</PresentationFormat>
  <Paragraphs>254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 Arial</vt:lpstr>
      <vt:lpstr>Arial</vt:lpstr>
      <vt:lpstr>Calibri</vt:lpstr>
      <vt:lpstr>6_Office Theme</vt:lpstr>
      <vt:lpstr>PowerPoint Presentation</vt:lpstr>
      <vt:lpstr>PowerPoint Presentation</vt:lpstr>
      <vt:lpstr>Army Credentialing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Apprenticeship Example</vt:lpstr>
      <vt:lpstr>PowerPoint Presentation</vt:lpstr>
      <vt:lpstr>Army Credentialing Program</vt:lpstr>
      <vt:lpstr>PowerPoint Presentation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Army University Brief to Army Staff</dc:title>
  <dc:creator>jayson.b.dodge.civ@mail.mil</dc:creator>
  <cp:lastModifiedBy>Dodge, Jayson B Mr CIV USARMY TRADOC</cp:lastModifiedBy>
  <cp:revision>1631</cp:revision>
  <cp:lastPrinted>2020-02-28T16:38:20Z</cp:lastPrinted>
  <dcterms:created xsi:type="dcterms:W3CDTF">2014-06-10T13:59:57Z</dcterms:created>
  <dcterms:modified xsi:type="dcterms:W3CDTF">2020-04-03T16:13:49Z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0x010100323F0DE6762A2147ACED3894ED5F6653</vt:lpwstr>
  </property>
  <property fmtid="{D5CDD505-2E9C-101B-9397-08002B2CF9AE}" pid="3" name="_dlc_DocIdItemGuid">
    <vt:lpwstr>c6a29001-4e0b-43e9-a31d-42d41aab94c0</vt:lpwstr>
  </property>
  <property fmtid="{D5CDD505-2E9C-101B-9397-08002B2CF9AE}" pid="4" name="Order">
    <vt:r8>9000</vt:r8>
  </property>
  <property fmtid="{D5CDD505-2E9C-101B-9397-08002B2CF9AE}" pid="5" name="Organization">
    <vt:lpwstr>34</vt:lpwstr>
  </property>
  <property fmtid="{D5CDD505-2E9C-101B-9397-08002B2CF9AE}" pid="6" name="Document Topic">
    <vt:lpwstr/>
  </property>
</Properties>
</file>