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20" r:id="rId3"/>
    <p:sldMasterId id="2147483925" r:id="rId4"/>
    <p:sldMasterId id="2147483937" r:id="rId5"/>
    <p:sldMasterId id="2147483950" r:id="rId6"/>
  </p:sldMasterIdLst>
  <p:notesMasterIdLst>
    <p:notesMasterId r:id="rId27"/>
  </p:notesMasterIdLst>
  <p:sldIdLst>
    <p:sldId id="317" r:id="rId7"/>
    <p:sldId id="387" r:id="rId8"/>
    <p:sldId id="388" r:id="rId9"/>
    <p:sldId id="389" r:id="rId10"/>
    <p:sldId id="390" r:id="rId11"/>
    <p:sldId id="391" r:id="rId12"/>
    <p:sldId id="392" r:id="rId13"/>
    <p:sldId id="393" r:id="rId14"/>
    <p:sldId id="400" r:id="rId15"/>
    <p:sldId id="404" r:id="rId16"/>
    <p:sldId id="405" r:id="rId17"/>
    <p:sldId id="406" r:id="rId18"/>
    <p:sldId id="401" r:id="rId19"/>
    <p:sldId id="397" r:id="rId20"/>
    <p:sldId id="398" r:id="rId21"/>
    <p:sldId id="399" r:id="rId22"/>
    <p:sldId id="402" r:id="rId23"/>
    <p:sldId id="403" r:id="rId24"/>
    <p:sldId id="315" r:id="rId25"/>
    <p:sldId id="3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524" autoAdjust="0"/>
  </p:normalViewPr>
  <p:slideViewPr>
    <p:cSldViewPr snapToGrid="0">
      <p:cViewPr varScale="1">
        <p:scale>
          <a:sx n="106" d="100"/>
          <a:sy n="106" d="100"/>
        </p:scale>
        <p:origin x="79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0EB8C-6B99-4663-9EE4-78D71AC35E14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23946-59F2-4AC1-BE57-5BA3B0BFD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1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9D81D56-7650-43AA-9DFF-941C9726F8F2}" type="slidenum">
              <a:rPr lang="en-US" altLang="en-US" sz="1200" smtClean="0">
                <a:solidFill>
                  <a:srgbClr val="000000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3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82020-FC85-404F-B194-07B25B28C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391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82020-FC85-404F-B194-07B25B28C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036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82020-FC85-404F-B194-07B25B28C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298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Entman’s</a:t>
            </a:r>
            <a:r>
              <a:rPr lang="en-US" dirty="0" smtClean="0"/>
              <a:t> Framework for Cascading Network Activation.  </a:t>
            </a:r>
            <a:r>
              <a:rPr lang="en-US" dirty="0" err="1" smtClean="0"/>
              <a:t>Entman</a:t>
            </a:r>
            <a:r>
              <a:rPr lang="en-US" dirty="0" smtClean="0"/>
              <a:t>, Robert M. “Framing: Toward Clarification of a Fractured Paradigm.” Journal of Communication 43, no. 4 (December 1, 1993): 51–58.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8EF05-4166-4E7F-BFD0-281395E673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41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i="1" dirty="0" err="1" smtClean="0">
                <a:ea typeface="Times New Roman" panose="02020603050405020304" pitchFamily="18" charset="0"/>
              </a:rPr>
              <a:t>Source</a:t>
            </a:r>
            <a:r>
              <a:rPr lang="es-ES" dirty="0" smtClean="0">
                <a:ea typeface="Times New Roman" panose="02020603050405020304" pitchFamily="18" charset="0"/>
              </a:rPr>
              <a:t>: </a:t>
            </a:r>
            <a:r>
              <a:rPr lang="es-ES" dirty="0" err="1" smtClean="0">
                <a:ea typeface="Times New Roman" panose="02020603050405020304" pitchFamily="18" charset="0"/>
              </a:rPr>
              <a:t>Nazareth</a:t>
            </a:r>
            <a:r>
              <a:rPr lang="es-ES" dirty="0" smtClean="0">
                <a:ea typeface="Times New Roman" panose="02020603050405020304" pitchFamily="18" charset="0"/>
              </a:rPr>
              <a:t> </a:t>
            </a:r>
            <a:r>
              <a:rPr lang="es-ES" dirty="0" err="1" smtClean="0">
                <a:ea typeface="Times New Roman" panose="02020603050405020304" pitchFamily="18" charset="0"/>
              </a:rPr>
              <a:t>Balbás</a:t>
            </a:r>
            <a:r>
              <a:rPr lang="es-ES" dirty="0" smtClean="0">
                <a:ea typeface="Times New Roman" panose="02020603050405020304" pitchFamily="18" charset="0"/>
              </a:rPr>
              <a:t>, “La herida de Nicaragua: ¿Qué esperar del diálogo entre gobierno y oposición? </a:t>
            </a:r>
            <a:r>
              <a:rPr lang="en-US" i="1" dirty="0" smtClean="0">
                <a:ea typeface="Times New Roman" panose="02020603050405020304" pitchFamily="18" charset="0"/>
              </a:rPr>
              <a:t>RT </a:t>
            </a:r>
            <a:r>
              <a:rPr lang="en-US" i="1" dirty="0" err="1" smtClean="0">
                <a:ea typeface="Times New Roman" panose="02020603050405020304" pitchFamily="18" charset="0"/>
              </a:rPr>
              <a:t>en</a:t>
            </a:r>
            <a:r>
              <a:rPr lang="en-US" i="1" dirty="0" smtClean="0">
                <a:ea typeface="Times New Roman" panose="02020603050405020304" pitchFamily="18" charset="0"/>
              </a:rPr>
              <a:t> </a:t>
            </a:r>
            <a:r>
              <a:rPr lang="en-US" i="1" dirty="0" err="1" smtClean="0">
                <a:ea typeface="Times New Roman" panose="02020603050405020304" pitchFamily="18" charset="0"/>
              </a:rPr>
              <a:t>Espanol</a:t>
            </a:r>
            <a:r>
              <a:rPr lang="en-US" i="1" dirty="0" smtClean="0">
                <a:ea typeface="Times New Roman" panose="02020603050405020304" pitchFamily="18" charset="0"/>
              </a:rPr>
              <a:t>,</a:t>
            </a:r>
            <a:r>
              <a:rPr lang="en-US" dirty="0" smtClean="0">
                <a:ea typeface="Times New Roman" panose="02020603050405020304" pitchFamily="18" charset="0"/>
              </a:rPr>
              <a:t> May 18, 2018</a:t>
            </a:r>
            <a:r>
              <a:rPr lang="en-US" sz="1050" dirty="0" smtClean="0">
                <a:ea typeface="Times New Roman" panose="02020603050405020304" pitchFamily="18" charset="0"/>
              </a:rPr>
              <a:t>. </a:t>
            </a:r>
            <a:endParaRPr lang="en-US" sz="105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8EF05-4166-4E7F-BFD0-281395E673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076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3946-59F2-4AC1-BE57-5BA3B0BFD8C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92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9B994A18-0B7F-4A15-8E59-091DD36FB2E1}" type="slidenum">
              <a:rPr lang="en-US" altLang="en-US" sz="1200" smtClean="0">
                <a:solidFill>
                  <a:srgbClr val="000000"/>
                </a:solidFill>
              </a:rPr>
              <a:pPr/>
              <a:t>20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3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C38CE83D-BAEF-4EBC-B28F-69168CA3B4F7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6875E54-0262-4709-8E05-1AD2C2BA8F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73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122982C9-FA4A-49CB-89E7-38AA3052DA67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3D469FC0-E11D-4994-A08C-08661CBB31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23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0EA45557-CDB4-43C3-9232-F66F77E84798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227E10B-5684-4E09-81ED-D15A5114BE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17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AA8866-1567-47F4-8A49-0E4D25952A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840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5FDEFD-8975-4CA2-B764-55D59B73F1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36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DFB489C-B654-45D9-A92A-87B44E94F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256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0467E41-AAE0-49C7-9A89-B211E2182C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886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7698DF4-CB76-4A64-B62A-722FF05EFA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565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CAE270E-E743-445D-A826-F4B92FA80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13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6EB65AA-0A6E-462B-90BA-69C4630B6C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898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3E405277-5CA2-4487-889D-5C2FEE384F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452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A7412B0D-A550-492F-B24D-E510F4C0EFF2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8DD61F17-B0B8-4E77-93C0-76CD3F190A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63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10C3734-4516-4FA0-8B0D-51411912AB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597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6D752A5-E69A-4E0E-8D42-D9FFA2A31B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236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9D6AE4D-1383-461A-B98F-02C4D91A4B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932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75581092-B7E6-40C3-924B-C18175D2AD9E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84C06D6-A7A0-4C0E-853D-7BE3CF5CD3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07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EF832A2F-70DE-41F2-96A6-5B5CE0CED2B6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25BAA04-386C-4EC9-8C62-B6C9C18CA1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527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F016B245-9C0F-4838-AF70-5B20643DE2BF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571F6CB-BE7C-475E-9DD4-9F9B755CE3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671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F5AFF0BE-BFDA-4181-9213-67F1EA3450B1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C886B5E-EBEC-43DE-95FA-72AD22125A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650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19E20195-E587-4F7A-9BBD-7B566239C4F5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C98409EB-FB3A-454F-A3D5-3B19C38E19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916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37076171-944B-42AE-9B65-E47D5CD9B1CE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9D88D5C-31FF-401F-95AA-363F4C91D8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876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68E89BA9-6C2B-41B6-8A78-2E05F6AE5B16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3A9AD44B-7EF6-4CE1-A73C-CD6FCAABF1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072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C7CCD5D1-870F-43E3-B31C-23F96A79EB06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4BD11C6-15F4-4970-8755-57B2794BB2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82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0C8A0776-CDD7-4629-896D-C0D6A3BA4299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8D404106-3F59-4409-9151-BCE04BC4E4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214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88B8B0DC-DDC1-4DD4-B4F0-82D6928D721F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183E7C3-8985-43FC-BFD8-459086BAA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172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34114D3F-F8E0-45A3-A197-191A210D2968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33B7D7E-D61D-4371-A87F-297CC5BD7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98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B81933D7-EDD6-4C2F-88B7-5CAAC441590B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EE86CA6-2FF3-44A2-8631-323CC25C47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861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325C-1844-403C-A9ED-AC1146D45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48B85-1136-47A4-928B-42DFE8137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6E11C-79C5-4AF2-A569-49FD10AA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45E26-63F3-4D30-8697-A74E7947B02B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E0036-8B16-4DE3-BD30-73D14848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B4020-89CB-49B0-9FF7-878CCA7E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DBB7-D62B-4251-BF33-96E19204F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29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A445-513D-415B-A6EF-46E92753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70DFF-A56F-4CAD-8A30-90C2B48D7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933F6-00DC-4B7F-8AD1-AB11E33AE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45E26-63F3-4D30-8697-A74E7947B02B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CF616-6DF0-46F0-ADB7-4EAD2EA1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B7FD4-62A8-4439-86BA-02AA0B604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DBB7-D62B-4251-BF33-96E19204F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37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371B3-35AE-44CB-96AD-BE72BC5A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32256-182A-497B-989F-C6AAB2580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CC11C-F62B-4EFE-8AFC-90C727F3B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45E26-63F3-4D30-8697-A74E7947B02B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36410-6B6B-4F85-A986-B63D46737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C2A04-ECA2-4D7B-99B1-8A0A30A8F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DBB7-D62B-4251-BF33-96E19204F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8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93C88-DA53-4994-B898-6E8B4945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97C0B-F474-4808-BA62-E9947AA0F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72697E-A3DC-4DFD-B4AD-14345B99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1603D-575A-43A3-B5FF-F36529397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45E26-63F3-4D30-8697-A74E7947B02B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0B649-6668-4D99-BFF8-77FC5BD6F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FB3E5-38F7-4756-A230-5CBD3439A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DBB7-D62B-4251-BF33-96E19204F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50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BC74B-9384-48C8-9150-188FAC62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622AF-1323-43DA-882E-4E57F9B79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ACB50-F84C-4217-A490-B6C0461D2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2F20F-BE15-4B99-9ECB-6E44ECF8D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CDE247-D954-4344-A172-EB094BFDF2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E75EFF-47F8-420F-B3F3-4393B1534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45E26-63F3-4D30-8697-A74E7947B02B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EEF1B4-A7C5-403D-8A5D-ADBAEB43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C95CE1-788E-4A63-BDBA-8107BABF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DBB7-D62B-4251-BF33-96E19204F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68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EE6E-43D6-45E5-B934-132175B2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382BF6-1B54-425E-9AA2-20BA28E58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45E26-63F3-4D30-8697-A74E7947B02B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7471A7-8C65-4916-9FCC-0EE99221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B97C7-57C6-44E9-9196-4EA3654D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DBB7-D62B-4251-BF33-96E19204F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7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B5D3E8E3-6AF5-46B3-A3BC-9AA249C40E4D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A52B767-65D4-4086-BB94-E855DBDE30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644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E79675-C186-40A7-81B8-3A91B34B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45E26-63F3-4D30-8697-A74E7947B02B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D1273-5205-47C0-8A8E-4CC217B3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2DB6F-2EF5-482B-AFB5-F25E0A47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DBB7-D62B-4251-BF33-96E19204F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32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52853-564C-4232-81CC-C659C1021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42782-EA04-4A88-824E-D727F4665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914EB-42AB-40D0-B622-746B95D13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4097E-5698-4173-BE25-B8F67441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45E26-63F3-4D30-8697-A74E7947B02B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9EECC-7F8B-4E26-AE6B-D8E4AA7F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3105F-93E8-40B5-8C7F-8CB3E9ED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DBB7-D62B-4251-BF33-96E19204F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901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2E5CA-B2F1-45B1-95E1-0A51DC31F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1D3CE0-18DA-461E-BA8B-33455EAFB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130915-5666-4304-A0D6-F28663F61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D2F07-6632-47A9-8DD2-BBFA829C8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45E26-63F3-4D30-8697-A74E7947B02B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B8C6-85BA-425C-B152-791C328A3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E430D-C620-4173-9980-4C9CD93E8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DBB7-D62B-4251-BF33-96E19204F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13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94D44-EDD1-4FAE-9789-81A8B6D59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BBF56-B7B6-4CA2-9EBA-E76727123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6B7D9-8406-4EB2-9333-3A49D329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45E26-63F3-4D30-8697-A74E7947B02B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90D44-3985-4C85-BA11-EE64FFD9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4F16A-4168-43C3-833E-04697948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DBB7-D62B-4251-BF33-96E19204F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04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141A14-C1FA-4847-AC93-4A902D2E3E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3A124-455F-4263-8DE4-F6980F169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E13CC-B093-4169-B343-3DDE0EDF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45E26-63F3-4D30-8697-A74E7947B02B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534AB-8D2D-4E7D-943F-1F22EA630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247F0-23E6-4256-BEB5-DA482A28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DBB7-D62B-4251-BF33-96E19204F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1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 amt="7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0"/>
                    </a14:imgEffect>
                    <a14:imgEffect>
                      <a14:sharpenSoften amount="-8000"/>
                    </a14:imgEffect>
                    <a14:imgEffect>
                      <a14:brightnessContrast bright="48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585" t="-2280" r="5111" b="7656"/>
          <a:stretch/>
        </p:blipFill>
        <p:spPr>
          <a:xfrm>
            <a:off x="0" y="-169333"/>
            <a:ext cx="12192000" cy="702733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50518" y="1792112"/>
            <a:ext cx="12474223" cy="384668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cap="small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221A-D2AA-DC48-BC45-63926A7B5D06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@media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4546-0DFD-744E-B1F3-6FDA77BF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19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395109" y="5411083"/>
            <a:ext cx="13320887" cy="1756303"/>
            <a:chOff x="-296332" y="5411082"/>
            <a:chExt cx="9990665" cy="1756303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6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96332" y="5411082"/>
              <a:ext cx="9990665" cy="15741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Rectangle 7"/>
            <p:cNvSpPr/>
            <p:nvPr userDrawn="1"/>
          </p:nvSpPr>
          <p:spPr>
            <a:xfrm>
              <a:off x="-206021" y="5481637"/>
              <a:ext cx="9812799" cy="1685748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221A-D2AA-DC48-BC45-63926A7B5D06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sm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And Yet They Tweet!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4546-0DFD-744E-B1F3-6FDA77BF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84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 amt="7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0"/>
                    </a14:imgEffect>
                    <a14:imgEffect>
                      <a14:sharpenSoften amount="-8000"/>
                    </a14:imgEffect>
                    <a14:imgEffect>
                      <a14:brightnessContrast bright="48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585" t="-2280" r="5111" b="7656"/>
          <a:stretch/>
        </p:blipFill>
        <p:spPr>
          <a:xfrm>
            <a:off x="0" y="-169333"/>
            <a:ext cx="12192000" cy="7027333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-150518" y="1792112"/>
            <a:ext cx="12474223" cy="384668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455" y="3870683"/>
            <a:ext cx="10363200" cy="1362075"/>
          </a:xfrm>
        </p:spPr>
        <p:txBody>
          <a:bodyPr anchor="t"/>
          <a:lstStyle>
            <a:lvl1pPr algn="l">
              <a:defRPr sz="4000" b="1" cap="small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455" y="237049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221A-D2AA-DC48-BC45-63926A7B5D06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4546-0DFD-744E-B1F3-6FDA77BF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403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-395109" y="5411083"/>
            <a:ext cx="13320887" cy="1756303"/>
            <a:chOff x="-296332" y="5411082"/>
            <a:chExt cx="9990665" cy="1756303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6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96332" y="5411082"/>
              <a:ext cx="9990665" cy="15741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Rectangle 12"/>
            <p:cNvSpPr/>
            <p:nvPr userDrawn="1"/>
          </p:nvSpPr>
          <p:spPr>
            <a:xfrm>
              <a:off x="-206021" y="5481637"/>
              <a:ext cx="9812799" cy="1685748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221A-D2AA-DC48-BC45-63926A7B5D06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4546-0DFD-744E-B1F3-6FDA77BF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16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395109" y="5411083"/>
            <a:ext cx="13320887" cy="1756303"/>
            <a:chOff x="-296332" y="5411082"/>
            <a:chExt cx="9990665" cy="1756303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6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96332" y="5411082"/>
              <a:ext cx="9990665" cy="15741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Rectangle 14"/>
            <p:cNvSpPr/>
            <p:nvPr userDrawn="1"/>
          </p:nvSpPr>
          <p:spPr>
            <a:xfrm>
              <a:off x="-206021" y="5481637"/>
              <a:ext cx="9812799" cy="1685748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221A-D2AA-DC48-BC45-63926A7B5D06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4546-0DFD-744E-B1F3-6FDA77BF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3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59711DF7-971C-401D-AC68-287F78002175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DD34A0B-911C-4FFD-9381-B2B1E0E1D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865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395109" y="5411083"/>
            <a:ext cx="13320887" cy="1756303"/>
            <a:chOff x="-296332" y="5411082"/>
            <a:chExt cx="9990665" cy="175630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6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96332" y="5411082"/>
              <a:ext cx="9990665" cy="15741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Rectangle 10"/>
            <p:cNvSpPr/>
            <p:nvPr userDrawn="1"/>
          </p:nvSpPr>
          <p:spPr>
            <a:xfrm>
              <a:off x="-206021" y="5481637"/>
              <a:ext cx="9812799" cy="1685748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221A-D2AA-DC48-BC45-63926A7B5D06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4546-0DFD-744E-B1F3-6FDA77BF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48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395109" y="5411083"/>
            <a:ext cx="13320887" cy="1756303"/>
            <a:chOff x="-296332" y="5411082"/>
            <a:chExt cx="9990665" cy="175630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6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96332" y="5411082"/>
              <a:ext cx="9990665" cy="15741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Rectangle 9"/>
            <p:cNvSpPr/>
            <p:nvPr userDrawn="1"/>
          </p:nvSpPr>
          <p:spPr>
            <a:xfrm>
              <a:off x="-206021" y="5481637"/>
              <a:ext cx="9812799" cy="1685748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221A-D2AA-DC48-BC45-63926A7B5D06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4546-0DFD-744E-B1F3-6FDA77BF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852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-395109" y="5411083"/>
            <a:ext cx="13320887" cy="1756303"/>
            <a:chOff x="-296332" y="5411082"/>
            <a:chExt cx="9990665" cy="1756303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6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96332" y="5411082"/>
              <a:ext cx="9990665" cy="15741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Rectangle 12"/>
            <p:cNvSpPr/>
            <p:nvPr userDrawn="1"/>
          </p:nvSpPr>
          <p:spPr>
            <a:xfrm>
              <a:off x="-206021" y="5481637"/>
              <a:ext cx="9812799" cy="1685748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221A-D2AA-DC48-BC45-63926A7B5D06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4546-0DFD-744E-B1F3-6FDA77BF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807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-395109" y="5411083"/>
            <a:ext cx="13320887" cy="1756303"/>
            <a:chOff x="-296332" y="5411082"/>
            <a:chExt cx="9990665" cy="1756303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6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96332" y="5411082"/>
              <a:ext cx="9990665" cy="15741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Rectangle 12"/>
            <p:cNvSpPr/>
            <p:nvPr userDrawn="1"/>
          </p:nvSpPr>
          <p:spPr>
            <a:xfrm>
              <a:off x="-206021" y="5481637"/>
              <a:ext cx="9812799" cy="1685748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221A-D2AA-DC48-BC45-63926A7B5D06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4546-0DFD-744E-B1F3-6FDA77BF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52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221A-D2AA-DC48-BC45-63926A7B5D06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4546-0DFD-744E-B1F3-6FDA77BF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94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221A-D2AA-DC48-BC45-63926A7B5D06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4546-0DFD-744E-B1F3-6FDA77BF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91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221A-D2AA-DC48-BC45-63926A7B5D06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4546-0DFD-744E-B1F3-6FDA77BF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010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4F0F-2BDD-449B-B58D-CA7875588FFD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3109-1845-4BEA-B2E0-E0C8EF557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738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4F0F-2BDD-449B-B58D-CA7875588FFD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3109-1845-4BEA-B2E0-E0C8EF557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84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4F0F-2BDD-449B-B58D-CA7875588FFD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3109-1845-4BEA-B2E0-E0C8EF557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03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4E4F5E72-A3CA-4D82-B6BA-2537D353BB98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A5409FB-2D04-4002-AFA3-08284A7DDD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0662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4F0F-2BDD-449B-B58D-CA7875588FFD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3109-1845-4BEA-B2E0-E0C8EF557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865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4F0F-2BDD-449B-B58D-CA7875588FFD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3109-1845-4BEA-B2E0-E0C8EF557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893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4F0F-2BDD-449B-B58D-CA7875588FFD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3109-1845-4BEA-B2E0-E0C8EF557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46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4F0F-2BDD-449B-B58D-CA7875588FFD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3109-1845-4BEA-B2E0-E0C8EF557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617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4F0F-2BDD-449B-B58D-CA7875588FFD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3109-1845-4BEA-B2E0-E0C8EF557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191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4F0F-2BDD-449B-B58D-CA7875588FFD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3109-1845-4BEA-B2E0-E0C8EF557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072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4F0F-2BDD-449B-B58D-CA7875588FFD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3109-1845-4BEA-B2E0-E0C8EF557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613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4F0F-2BDD-449B-B58D-CA7875588FFD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3109-1845-4BEA-B2E0-E0C8EF557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1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3E76B88A-9835-433F-A687-711D16D9ED5C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587ED58-47C0-4371-9D78-4EEA64CF28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35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98C31CAA-83B5-422B-90BA-48183D6769D8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87CE38E-7E60-4980-BD35-F9B7768BB3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59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fld id="{11BB5F90-0B9D-4E7F-8F0E-85300585ECD4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039EBBA-161C-4E84-AD68-B03DC98A26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76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518357-8317-457B-93F2-4F850B73B7CE}" type="datetimeFigureOut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5/4/2021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3ACD6D-E5F1-41D4-9EB6-D32E3DF9CD4D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73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3134A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11F369-54EA-409D-A493-CD0FE760851C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5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168275" indent="-16827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431800" indent="-1762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685800" indent="-1666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938213" indent="-1666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203325" indent="-1778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546622" indent="-178594" algn="l" rtl="0" fontAlgn="base">
        <a:spcBef>
          <a:spcPct val="20000"/>
        </a:spcBef>
        <a:spcAft>
          <a:spcPct val="0"/>
        </a:spcAft>
        <a:buChar char="•"/>
        <a:defRPr sz="18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1889522" indent="-178594" algn="l" rtl="0" fontAlgn="base">
        <a:spcBef>
          <a:spcPct val="20000"/>
        </a:spcBef>
        <a:spcAft>
          <a:spcPct val="0"/>
        </a:spcAft>
        <a:buChar char="•"/>
        <a:defRPr sz="18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232422" indent="-178594" algn="l" rtl="0" fontAlgn="base">
        <a:spcBef>
          <a:spcPct val="20000"/>
        </a:spcBef>
        <a:spcAft>
          <a:spcPct val="0"/>
        </a:spcAft>
        <a:buChar char="•"/>
        <a:defRPr sz="18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575322" indent="-178594" algn="l" rtl="0" fontAlgn="base">
        <a:spcBef>
          <a:spcPct val="20000"/>
        </a:spcBef>
        <a:spcAft>
          <a:spcPct val="0"/>
        </a:spcAft>
        <a:buChar char="•"/>
        <a:defRPr sz="18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675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AE7C5A-1A22-44A7-A703-0C8999DE2195}" type="datetimeFigureOut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5/4/2021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675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FD10C1-757E-4470-83E3-AA6F54323707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96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2pPr>
      <a:lvl3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3pPr>
      <a:lvl4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4pPr>
      <a:lvl5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51316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51316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51316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51316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7397" indent="-127397" algn="l" defTabSz="51316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4572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1747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8922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6097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08CC2E-377C-4FEF-A2E9-C8A23F684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779F6-5FC6-4111-B768-32D27D537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68966-CE1A-4D1E-8485-A29FF9654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45E26-63F3-4D30-8697-A74E7947B02B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3BF36-B0BF-4294-98B2-CCB26528F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0BE4F-605B-4662-AE7E-A0C695636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4DBB7-D62B-4251-BF33-96E19204F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0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8221A-D2AA-DC48-BC45-63926A7B5D06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54546-0DFD-744E-B1F3-6FDA77BF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4F0F-2BDD-449B-B58D-CA7875588FFD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33109-1845-4BEA-B2E0-E0C8EF557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2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www.linkedin.com/in/rafaliner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s://encrypted-tbn2.gstatic.com/images?q=tbn:ANd9GcTsWLdCW68EdSBjBGlcFVUjJjYAysw-VYSx6vkK0VOlvabjILZq" TargetMode="External"/><Relationship Id="rId7" Type="http://schemas.openxmlformats.org/officeDocument/2006/relationships/hyperlink" Target="http://gulfnews.com/news/region/egypt/egypt-s-mubarak-from-poverty-to-presidency-1.755861" TargetMode="Externa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3.jpeg"/><Relationship Id="rId11" Type="http://schemas.openxmlformats.org/officeDocument/2006/relationships/image" Target="../media/image26.jpeg"/><Relationship Id="rId5" Type="http://schemas.openxmlformats.org/officeDocument/2006/relationships/hyperlink" Target="http://www.thecairopost.com/wp-content/uploads/2013/10/Gamal-Abdel-Nasser-and-Anwar-al-Sadat.jpg" TargetMode="External"/><Relationship Id="rId10" Type="http://schemas.openxmlformats.org/officeDocument/2006/relationships/image" Target="../media/image25.jpeg"/><Relationship Id="rId4" Type="http://schemas.openxmlformats.org/officeDocument/2006/relationships/image" Target="../media/image22.jpeg"/><Relationship Id="rId9" Type="http://schemas.openxmlformats.org/officeDocument/2006/relationships/hyperlink" Target="https://www.google.com/url?sa=i&amp;rct=j&amp;q=&amp;esrc=s&amp;source=images&amp;cd=&amp;cad=rja&amp;uact=8&amp;ved=0CAcQjRw&amp;url=http://www.albawaba.com/news/egypt-president-565111&amp;ei=LOSSVIWYMoHfgwSjzIKICA&amp;bvm=bv.82001339,d.eXY&amp;psig=AFQjCNHQg2b9GwBrKcJ59QBFY8ytuRfNgw&amp;ust=141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go.usa.gov/xH594" TargetMode="External"/><Relationship Id="rId5" Type="http://schemas.openxmlformats.org/officeDocument/2006/relationships/hyperlink" Target="https://www.armyupress.army.mil/Books/CSI-Press-Publications/Contemporary-Operations/#great-power-competition" TargetMode="Externa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sacac.army.mil/organizations/cace/lrec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tn.army.mil/cultural-area-studies-office-(formerly-crelmo)/cultural-area-studies-office-(formerly-crelmo)" TargetMode="External"/><Relationship Id="rId5" Type="http://schemas.openxmlformats.org/officeDocument/2006/relationships/hyperlink" Target="https://www.facebook.com/USACGSC" TargetMode="External"/><Relationship Id="rId4" Type="http://schemas.openxmlformats.org/officeDocument/2006/relationships/hyperlink" Target="https://www.youtube.com/playlist?list=PLkGvnfy3IadNRMPT-sNHpAsz8a3npWBH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81401" y="5450681"/>
            <a:ext cx="4710113" cy="3577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3845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50" b="1" i="1">
              <a:solidFill>
                <a:srgbClr val="17375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  <a:p>
            <a:pPr algn="ctr" defTabSz="3845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75" i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981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1" y="879873"/>
            <a:ext cx="5072063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Rectangle 7"/>
          <p:cNvSpPr>
            <a:spLocks noChangeArrowheads="1"/>
          </p:cNvSpPr>
          <p:nvPr/>
        </p:nvSpPr>
        <p:spPr bwMode="auto">
          <a:xfrm>
            <a:off x="4992922" y="5539980"/>
            <a:ext cx="2072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2763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512763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512763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512763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512763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defTabSz="38457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 smtClean="0">
                <a:solidFill>
                  <a:srgbClr val="2E75B6"/>
                </a:solidFill>
                <a:latin typeface=" Arial"/>
              </a:rPr>
              <a:t>27 April 2021</a:t>
            </a:r>
            <a:endParaRPr lang="en-US" altLang="en-US" sz="2400" b="0" i="1" dirty="0">
              <a:solidFill>
                <a:srgbClr val="2E75B6"/>
              </a:solidFill>
              <a:latin typeface=" Arial"/>
            </a:endParaRPr>
          </a:p>
        </p:txBody>
      </p:sp>
    </p:spTree>
    <p:extLst>
      <p:ext uri="{BB962C8B-B14F-4D97-AF65-F5344CB8AC3E}">
        <p14:creationId xmlns:p14="http://schemas.microsoft.com/office/powerpoint/2010/main" val="21609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60766"/>
            <a:ext cx="9144000" cy="61079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0" y="4825"/>
            <a:ext cx="9144000" cy="2402672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31367" y="-123288"/>
            <a:ext cx="7772400" cy="7030479"/>
            <a:chOff x="532706" y="1672374"/>
            <a:chExt cx="7772400" cy="7030479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532706" y="1672374"/>
              <a:ext cx="7772400" cy="14700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small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CA" dirty="0">
                  <a:solidFill>
                    <a:prstClr val="black"/>
                  </a:solidFill>
                  <a:latin typeface="Calibri"/>
                </a:rPr>
                <a:t>21</a:t>
              </a:r>
              <a:r>
                <a:rPr lang="en-CA" baseline="30000" dirty="0">
                  <a:solidFill>
                    <a:prstClr val="black"/>
                  </a:solidFill>
                  <a:latin typeface="Calibri"/>
                </a:rPr>
                <a:t>st</a:t>
              </a:r>
              <a:r>
                <a:rPr lang="en-CA" dirty="0">
                  <a:solidFill>
                    <a:prstClr val="black"/>
                  </a:solidFill>
                  <a:latin typeface="Calibri"/>
                </a:rPr>
                <a:t> Century Short-lived Revolutions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1196939" y="3224591"/>
              <a:ext cx="6400800" cy="1752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i="1" dirty="0">
                  <a:solidFill>
                    <a:prstClr val="black"/>
                  </a:solidFill>
                  <a:latin typeface="Calibri"/>
                </a:rPr>
                <a:t>Tweets from </a:t>
              </a:r>
              <a:r>
                <a:rPr lang="en-US" sz="2800" i="1" dirty="0" err="1">
                  <a:solidFill>
                    <a:prstClr val="black"/>
                  </a:solidFill>
                  <a:latin typeface="Calibri"/>
                </a:rPr>
                <a:t>Tahrir</a:t>
              </a: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 2011 Themes – A Comparison with Egypt’s Political Reality </a:t>
              </a:r>
            </a:p>
            <a:p>
              <a:endPara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70446" y="8333521"/>
              <a:ext cx="5858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Calibri"/>
                </a:rPr>
                <a:t>@</a:t>
              </a:r>
              <a:r>
                <a:rPr lang="en-US" dirty="0" err="1">
                  <a:solidFill>
                    <a:prstClr val="black"/>
                  </a:solidFill>
                  <a:latin typeface="Calibri"/>
                </a:rPr>
                <a:t>linerare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                 </a:t>
              </a:r>
              <a:r>
                <a:rPr lang="en-US" dirty="0">
                  <a:solidFill>
                    <a:prstClr val="black"/>
                  </a:solidFill>
                  <a:latin typeface="Calibri"/>
                  <a:hlinkClick r:id="rId4"/>
                </a:rPr>
                <a:t>https://www.linkedin.com/in/rafalinera/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6619" y="8374633"/>
              <a:ext cx="376568" cy="27432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9369" y="8220939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091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Concept Maps </a:t>
            </a:r>
            <a:endParaRPr lang="en-US" dirty="0"/>
          </a:p>
        </p:txBody>
      </p:sp>
      <p:sp>
        <p:nvSpPr>
          <p:cNvPr id="3" name="Text Placeholder 6"/>
          <p:cNvSpPr txBox="1">
            <a:spLocks/>
          </p:cNvSpPr>
          <p:nvPr/>
        </p:nvSpPr>
        <p:spPr>
          <a:xfrm>
            <a:off x="1785994" y="1520462"/>
            <a:ext cx="4040188" cy="639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Tweets 25 Jan – 11 Feb</a:t>
            </a:r>
          </a:p>
          <a:p>
            <a:pPr marL="0" indent="0" algn="ctr">
              <a:buNone/>
              <a:defRPr/>
            </a:pP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Double Brace 10"/>
          <p:cNvSpPr/>
          <p:nvPr/>
        </p:nvSpPr>
        <p:spPr>
          <a:xfrm rot="5400000">
            <a:off x="5377743" y="-2386188"/>
            <a:ext cx="1459092" cy="6513690"/>
          </a:xfrm>
          <a:prstGeom prst="bracePair">
            <a:avLst/>
          </a:prstGeom>
          <a:ln w="19050" cmpd="sng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Content Placeholder 12" descr="Concept 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8719" y="2209800"/>
            <a:ext cx="4349539" cy="40696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42739" y="2895138"/>
            <a:ext cx="2091213" cy="2529502"/>
            <a:chOff x="1918738" y="2895138"/>
            <a:chExt cx="2091213" cy="2529502"/>
          </a:xfrm>
        </p:grpSpPr>
        <p:sp>
          <p:nvSpPr>
            <p:cNvPr id="7" name="Rectangle 6"/>
            <p:cNvSpPr/>
            <p:nvPr/>
          </p:nvSpPr>
          <p:spPr>
            <a:xfrm>
              <a:off x="2797994" y="3175952"/>
              <a:ext cx="680155" cy="4231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29796" y="3962400"/>
              <a:ext cx="680155" cy="4231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8738" y="4733599"/>
              <a:ext cx="680155" cy="4231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232403" y="3455699"/>
              <a:ext cx="680155" cy="4231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76831" y="5001509"/>
              <a:ext cx="680155" cy="4231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40309" y="2895138"/>
              <a:ext cx="680155" cy="4231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4" name="Text Placeholder 8"/>
          <p:cNvSpPr txBox="1">
            <a:spLocks/>
          </p:cNvSpPr>
          <p:nvPr/>
        </p:nvSpPr>
        <p:spPr>
          <a:xfrm>
            <a:off x="5999694" y="1520462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NYT 26 Jan – 12 Feb</a:t>
            </a:r>
          </a:p>
        </p:txBody>
      </p:sp>
      <p:pic>
        <p:nvPicPr>
          <p:cNvPr id="25" name="Content Placeholder 13" descr="26 Jan - 12 Fe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7121" y="2133591"/>
            <a:ext cx="4034947" cy="414585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283222" y="3386665"/>
            <a:ext cx="684000" cy="432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164177" y="4729335"/>
            <a:ext cx="684000" cy="432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618067" y="3386665"/>
            <a:ext cx="684000" cy="432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680134" y="5579861"/>
            <a:ext cx="684000" cy="432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869443" y="4536169"/>
            <a:ext cx="684000" cy="432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575122" y="4187682"/>
            <a:ext cx="684000" cy="432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71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- Evidence </a:t>
            </a:r>
            <a:r>
              <a:rPr lang="en-US" dirty="0"/>
              <a:t>of self regulatory function of cognition: logistics, aspirations, and critical awareness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Egypt’s Political Reality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- Integration </a:t>
            </a:r>
            <a:r>
              <a:rPr lang="en-US" dirty="0"/>
              <a:t>&amp; differentiation of themes at the level of individual tweet when compared to </a:t>
            </a:r>
            <a:r>
              <a:rPr lang="en-US" dirty="0" smtClean="0"/>
              <a:t>traditional </a:t>
            </a:r>
            <a:r>
              <a:rPr lang="en-US" dirty="0"/>
              <a:t>media</a:t>
            </a:r>
          </a:p>
          <a:p>
            <a:endParaRPr lang="en-US" dirty="0"/>
          </a:p>
        </p:txBody>
      </p:sp>
      <p:sp>
        <p:nvSpPr>
          <p:cNvPr id="4" name="Double Brace 3"/>
          <p:cNvSpPr/>
          <p:nvPr/>
        </p:nvSpPr>
        <p:spPr>
          <a:xfrm rot="5400000">
            <a:off x="5377743" y="-2386188"/>
            <a:ext cx="1459092" cy="6513690"/>
          </a:xfrm>
          <a:prstGeom prst="bracePair">
            <a:avLst/>
          </a:prstGeom>
          <a:ln w="19050" cmpd="sng">
            <a:solidFill>
              <a:srgbClr val="F6924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Tweets</a:t>
            </a:r>
            <a:endParaRPr lang="en-US" dirty="0"/>
          </a:p>
        </p:txBody>
      </p:sp>
      <p:pic>
        <p:nvPicPr>
          <p:cNvPr id="10" name="Picture 9" descr="http://themarxist.com/wp-content/uploads/2013/06/Gamal-Abdel-Nasser-Military-Uniform.jpg">
            <a:hlinkClick r:id="rId3"/>
          </p:cNvPr>
          <p:cNvPicPr/>
          <p:nvPr/>
        </p:nvPicPr>
        <p:blipFill>
          <a:blip r:embed="rId4" cstate="print"/>
          <a:srcRect l="6297" t="4348" r="6801" b="5217"/>
          <a:stretch>
            <a:fillRect/>
          </a:stretch>
        </p:blipFill>
        <p:spPr bwMode="auto">
          <a:xfrm>
            <a:off x="6410488" y="3829245"/>
            <a:ext cx="59880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ttp://www.thecairopost.com/wp-content/uploads/2013/10/Gamal-Abdel-Nasser-and-Anwar-al-Sadat.jpg">
            <a:hlinkClick r:id="rId5"/>
          </p:cNvPr>
          <p:cNvPicPr/>
          <p:nvPr/>
        </p:nvPicPr>
        <p:blipFill>
          <a:blip r:embed="rId6" cstate="print"/>
          <a:srcRect l="9731" r="10606"/>
          <a:stretch>
            <a:fillRect/>
          </a:stretch>
        </p:blipFill>
        <p:spPr bwMode="auto">
          <a:xfrm>
            <a:off x="7032111" y="3836775"/>
            <a:ext cx="14573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osni Mubarak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20339" y="3836775"/>
            <a:ext cx="137223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http://www.albawaba.com/sites/default/files/im/misc/Sisi-Nasser_march_2014.jpg">
            <a:hlinkClick r:id="rId9"/>
          </p:cNvPr>
          <p:cNvPicPr/>
          <p:nvPr/>
        </p:nvPicPr>
        <p:blipFill>
          <a:blip r:embed="rId10" cstate="print"/>
          <a:srcRect l="14036" t="12264" r="4678" b="24528"/>
          <a:stretch>
            <a:fillRect/>
          </a:stretch>
        </p:blipFill>
        <p:spPr bwMode="auto">
          <a:xfrm>
            <a:off x="7444047" y="4775890"/>
            <a:ext cx="13239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Focus on Social Media Mobilization: Egypt's Arab Spring – The Diplomatic  Envo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4" y="3818948"/>
            <a:ext cx="1550127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witter Played Pivotal Role in Arab Spring, amounting to more than two million tweets a day. Andy Williamson (2011) 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708" y="3910388"/>
            <a:ext cx="19929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57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C526C-AF0B-46D3-A33B-EF70ED24D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585" y="113923"/>
            <a:ext cx="9669101" cy="2290381"/>
          </a:xfrm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accent1"/>
                </a:solidFill>
                <a:latin typeface="+mn-lt"/>
              </a:rPr>
              <a:t>Contemporary Russian Power Projections in Nicaragua</a:t>
            </a:r>
            <a:r>
              <a:rPr lang="en-US" sz="5400" b="1" i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5400" b="1" i="1" dirty="0">
                <a:solidFill>
                  <a:schemeClr val="accent1"/>
                </a:solidFill>
                <a:latin typeface="+mn-lt"/>
              </a:rPr>
            </a:br>
            <a:endParaRPr lang="en-US" sz="54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53E77-1633-4A47-9893-5AB109D4C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28" y="2483542"/>
            <a:ext cx="12050162" cy="4374458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457200" marR="0" indent="-228600">
              <a:spcBef>
                <a:spcPts val="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Major </a:t>
            </a:r>
            <a:r>
              <a:rPr lang="en-US" sz="3200" b="1" dirty="0">
                <a:solidFill>
                  <a:srgbClr val="000000"/>
                </a:solidFill>
                <a:ea typeface="Calibri" panose="020F0502020204030204" pitchFamily="34" charset="0"/>
              </a:rPr>
              <a:t>Nicole L. </a:t>
            </a:r>
            <a:r>
              <a:rPr lang="en-US" sz="32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Hash</a:t>
            </a:r>
            <a:r>
              <a:rPr lang="en-US" sz="3200" b="1" dirty="0">
                <a:solidFill>
                  <a:srgbClr val="000000"/>
                </a:solidFill>
                <a:ea typeface="Calibri" panose="020F0502020204030204" pitchFamily="34" charset="0"/>
              </a:rPr>
              <a:t> </a:t>
            </a:r>
            <a:endParaRPr lang="en-US" sz="3200" b="1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457200" marR="0" indent="-228600">
              <a:spcBef>
                <a:spcPts val="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Battalion </a:t>
            </a:r>
            <a:r>
              <a:rPr lang="en-US" sz="3200" b="1" dirty="0">
                <a:solidFill>
                  <a:srgbClr val="000000"/>
                </a:solidFill>
                <a:ea typeface="Calibri" panose="020F0502020204030204" pitchFamily="34" charset="0"/>
              </a:rPr>
              <a:t>S3, 303d Military Intelligence Battalion</a:t>
            </a:r>
            <a:endParaRPr lang="en-US" sz="3200" b="1" dirty="0">
              <a:ea typeface="Calibri" panose="020F0502020204030204" pitchFamily="34" charset="0"/>
            </a:endParaRPr>
          </a:p>
          <a:p>
            <a:pPr lvl="0">
              <a:spcBef>
                <a:spcPts val="0"/>
              </a:spcBef>
              <a:defRPr/>
            </a:pPr>
            <a:endParaRPr lang="en-US" altLang="en-US" sz="4000" kern="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defRPr/>
            </a:pPr>
            <a:endParaRPr lang="en-US" altLang="en-US" kern="0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defRPr/>
            </a:pPr>
            <a:r>
              <a:rPr lang="en-US" altLang="en-US" b="1" kern="0" dirty="0" smtClean="0">
                <a:solidFill>
                  <a:schemeClr val="accent1"/>
                </a:solidFill>
                <a:cs typeface="Arial" panose="020B0604020202020204" pitchFamily="34" charset="0"/>
              </a:rPr>
              <a:t>Presentation </a:t>
            </a:r>
            <a:r>
              <a:rPr lang="en-US" altLang="en-US" b="1" kern="0" dirty="0">
                <a:solidFill>
                  <a:schemeClr val="accent1"/>
                </a:solidFill>
                <a:cs typeface="Arial" panose="020B0604020202020204" pitchFamily="34" charset="0"/>
              </a:rPr>
              <a:t>for the</a:t>
            </a:r>
          </a:p>
          <a:p>
            <a:pPr lvl="0">
              <a:spcBef>
                <a:spcPts val="0"/>
              </a:spcBef>
              <a:defRPr/>
            </a:pPr>
            <a:r>
              <a:rPr lang="en-US" altLang="en-US" b="1" kern="0" dirty="0">
                <a:solidFill>
                  <a:schemeClr val="accent1"/>
                </a:solidFill>
                <a:cs typeface="Arial" panose="020B0604020202020204" pitchFamily="34" charset="0"/>
              </a:rPr>
              <a:t>Cultural and Area Studies Office </a:t>
            </a:r>
          </a:p>
          <a:p>
            <a:pPr lvl="0">
              <a:spcBef>
                <a:spcPts val="0"/>
              </a:spcBef>
              <a:defRPr/>
            </a:pPr>
            <a:r>
              <a:rPr lang="en-US" altLang="en-US" b="1" kern="0" dirty="0">
                <a:solidFill>
                  <a:schemeClr val="accent1"/>
                </a:solidFill>
                <a:cs typeface="Arial" panose="020B0604020202020204" pitchFamily="34" charset="0"/>
              </a:rPr>
              <a:t>U.S. Army Command and General Staff </a:t>
            </a:r>
            <a:r>
              <a:rPr lang="en-US" altLang="en-US" b="1" kern="0" dirty="0" smtClean="0">
                <a:solidFill>
                  <a:schemeClr val="accent1"/>
                </a:solidFill>
                <a:cs typeface="Arial" panose="020B0604020202020204" pitchFamily="34" charset="0"/>
              </a:rPr>
              <a:t>College</a:t>
            </a:r>
          </a:p>
          <a:p>
            <a:pPr lvl="0">
              <a:spcBef>
                <a:spcPts val="0"/>
              </a:spcBef>
              <a:defRPr/>
            </a:pPr>
            <a:endParaRPr lang="en-US" altLang="en-US" b="1" kern="0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6" y="113923"/>
            <a:ext cx="833778" cy="7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0" y="631709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27 April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unclassified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331" y="0"/>
            <a:ext cx="1187668" cy="102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9443"/>
            <a:ext cx="7410450" cy="14507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Cascading Network Activation: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Russian Expression in Nicaragua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0" y="1600200"/>
            <a:ext cx="6057900" cy="190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71450" y="1933667"/>
            <a:ext cx="5124450" cy="4801314"/>
          </a:xfrm>
          <a:prstGeom prst="rect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Discourse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someone thinks about people, things, and society and the relationship between them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transmission of power and ideology through cognitive processing of information that produces mental models and societal interpretations.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short: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 Have Meaning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Institutions –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 behavior and set customs and norms.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an institution influences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discourse.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Therefore, power is projected through discourse via media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75" y="225771"/>
            <a:ext cx="5378375" cy="663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4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andinistas, ofensiva de paz">
            <a:extLst>
              <a:ext uri="{FF2B5EF4-FFF2-40B4-BE49-F238E27FC236}">
                <a16:creationId xmlns:a16="http://schemas.microsoft.com/office/drawing/2014/main" id="{6DCAEE7B-ECB5-468D-8DFE-44B9AB4C86F3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0" y="1600200"/>
            <a:ext cx="6057900" cy="190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49443"/>
            <a:ext cx="7410450" cy="14507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Discursive Themes and Protests: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Use Sharp Power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72854-CD0E-4D60-BEA7-5E43CA2730C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25" y="647700"/>
            <a:ext cx="4276725" cy="24422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71450" y="2000250"/>
            <a:ext cx="5124450" cy="4247317"/>
          </a:xfrm>
          <a:prstGeom prst="rect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Russian Foreign Policy and National Security Strategy Themes: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prevent a color revolution; generate alternatives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Ambassador: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 one-sided narrative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Sputnik &amp; RT: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“primary source of alternative information.”  Responsible for framing the US in an alternate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19 Digital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Nicaraguan state-sponsored media; editor is VP and wife of President Ortega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Protests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Nicaragua under enemy fire">
            <a:extLst>
              <a:ext uri="{FF2B5EF4-FFF2-40B4-BE49-F238E27FC236}">
                <a16:creationId xmlns:a16="http://schemas.microsoft.com/office/drawing/2014/main" id="{91A62472-EAF7-49CA-8237-D7DDAFB9ABE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3486149"/>
            <a:ext cx="4276725" cy="306740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76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49443"/>
            <a:ext cx="12192000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  Summary of Main Points: “For When Western Power Fails”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1600200"/>
            <a:ext cx="12192000" cy="190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1450" y="1779687"/>
            <a:ext cx="12020550" cy="3416320"/>
          </a:xfrm>
          <a:prstGeom prst="rect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 (discourse) matters.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“Sharp” power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forces a proper opinion, compels through arguments laced with logical fallacies and eliminates contrary facts.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Russia’s narrative of preventing color revolutions and generating alternatives to the West become attractive to Nicaragua, Nicaragua adopted this discourse.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Discourse, even when seemingly latent represents potential power.  When activated, it can force seemingly “sudden” changes.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short, strategists should consider Russian information activities, even when they seem ineffective on the surface, as potential power.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8" y="110558"/>
            <a:ext cx="624689" cy="51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742" y="0"/>
            <a:ext cx="721258" cy="74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0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3497" y="1021438"/>
            <a:ext cx="119958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Commentator</a:t>
            </a:r>
          </a:p>
          <a:p>
            <a:pPr lvl="0" algn="ctr">
              <a:defRPr/>
            </a:pPr>
            <a:endParaRPr lang="en-US" sz="3000" dirty="0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sz="3000" dirty="0" smtClean="0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sz="3000" dirty="0" smtClean="0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sz="3200" b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Katherine </a:t>
            </a:r>
            <a:r>
              <a:rPr lang="en-US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Dahlstrand</a:t>
            </a:r>
          </a:p>
          <a:p>
            <a:pPr lvl="0"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 Chief</a:t>
            </a:r>
          </a:p>
          <a:p>
            <a:pPr lvl="0"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 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Research </a:t>
            </a:r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</a:t>
            </a:r>
          </a:p>
          <a:p>
            <a:pPr lvl="0"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Army University Press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92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50" y="159798"/>
            <a:ext cx="838200" cy="9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53" y="159799"/>
            <a:ext cx="884316" cy="7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9549" y="731728"/>
            <a:ext cx="6759575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Summary</a:t>
            </a:r>
          </a:p>
          <a:p>
            <a:pPr algn="ctr">
              <a:defRPr/>
            </a:pPr>
            <a:endParaRPr lang="en-US" sz="5400" dirty="0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5400" dirty="0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3926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28" y="204279"/>
            <a:ext cx="77485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50" y="159798"/>
            <a:ext cx="838200" cy="9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2967335"/>
            <a:ext cx="6096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Mahir Ibrahimov 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General Editor/Author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Cultural 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Area Studies Office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U.S. Army Command and General Staff College </a:t>
            </a:r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5639" y="6228360"/>
            <a:ext cx="10038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https://www.armyupress.army.mil/Books/CSI-Press-Publications/Contemporary-Operations/#great-power-competition</a:t>
            </a:r>
            <a:endParaRPr lang="en-US" sz="1600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://go.usa.gov/xH594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86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907" y="2415672"/>
            <a:ext cx="118147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Questions/Answers/Comments</a:t>
            </a:r>
          </a:p>
        </p:txBody>
      </p:sp>
      <p:pic>
        <p:nvPicPr>
          <p:cNvPr id="13926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391" y="267810"/>
            <a:ext cx="77485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50" y="159798"/>
            <a:ext cx="838200" cy="9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48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2667000" y="5365751"/>
            <a:ext cx="6858000" cy="1216025"/>
          </a:xfrm>
        </p:spPr>
        <p:txBody>
          <a:bodyPr>
            <a:normAutofit fontScale="25000" lnSpcReduction="20000"/>
          </a:bodyPr>
          <a:lstStyle/>
          <a:p>
            <a:pPr defTabSz="914400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400" u="sng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Contact:</a:t>
            </a: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5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Dr. Mahir Ibrahimov, Director, CREL Management Office (CRELMO) </a:t>
            </a: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5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Fort Leavenworth, KS 66027-2300</a:t>
            </a: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5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Phone: (913) 684-3345</a:t>
            </a:r>
          </a:p>
          <a:p>
            <a:pPr defTabSz="914400" eaLnBrk="1" hangingPunct="1">
              <a:lnSpc>
                <a:spcPct val="70000"/>
              </a:lnSpc>
              <a:defRPr/>
            </a:pPr>
            <a:r>
              <a:rPr lang="en-US" sz="5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DSN: 552-3345</a:t>
            </a:r>
            <a:r>
              <a:rPr lang="en-US" sz="400" u="sng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Contact:</a:t>
            </a:r>
          </a:p>
          <a:p>
            <a:pPr defTabSz="914400" eaLnBrk="1" hangingPunct="1">
              <a:lnSpc>
                <a:spcPct val="70000"/>
              </a:lnSpc>
              <a:defRPr/>
            </a:pPr>
            <a:r>
              <a:rPr lang="en-US" sz="5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Dr. Mahir Ibrahimov, Director, CREL Management Office (CRELMO) </a:t>
            </a:r>
          </a:p>
          <a:p>
            <a:pPr defTabSz="914400" eaLnBrk="1" hangingPunct="1">
              <a:lnSpc>
                <a:spcPct val="70000"/>
              </a:lnSpc>
              <a:defRPr/>
            </a:pPr>
            <a:r>
              <a:rPr lang="en-US" sz="5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Fort Leavenworth, KS 66027-2300</a:t>
            </a:r>
          </a:p>
          <a:p>
            <a:pPr defTabSz="914400" eaLnBrk="1" hangingPunct="1">
              <a:lnSpc>
                <a:spcPct val="70000"/>
              </a:lnSpc>
              <a:defRPr/>
            </a:pPr>
            <a:r>
              <a:rPr lang="en-US" sz="5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Phone: (913) 684-3345</a:t>
            </a:r>
          </a:p>
          <a:p>
            <a:pPr defTabSz="914400" eaLnBrk="1" hangingPunct="1">
              <a:lnSpc>
                <a:spcPct val="70000"/>
              </a:lnSpc>
              <a:defRPr/>
            </a:pPr>
            <a:r>
              <a:rPr lang="en-US" sz="5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DSN: 552-3345</a:t>
            </a:r>
          </a:p>
          <a:p>
            <a:pPr defTabSz="914400" eaLnBrk="1" hangingPunct="1">
              <a:lnSpc>
                <a:spcPct val="70000"/>
              </a:lnSpc>
              <a:defRPr/>
            </a:pPr>
            <a:r>
              <a:rPr lang="en-US" sz="5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CRELMO website: </a:t>
            </a:r>
            <a:r>
              <a:rPr lang="en-US" sz="5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http://usacac.army.mil/organizations/cace/lrec</a:t>
            </a:r>
          </a:p>
          <a:p>
            <a:pPr defTabSz="914400" eaLnBrk="1" hangingPunct="1">
              <a:lnSpc>
                <a:spcPct val="70000"/>
              </a:lnSpc>
              <a:defRPr/>
            </a:pPr>
            <a:r>
              <a:rPr lang="en-US" sz="5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ATN: </a:t>
            </a:r>
            <a:r>
              <a:rPr lang="en-US" sz="5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https://atn.army.mil/dsp_template.aspx?dpID=102</a:t>
            </a:r>
          </a:p>
          <a:p>
            <a:pPr defTabSz="914400" eaLnBrk="1" hangingPunct="1">
              <a:lnSpc>
                <a:spcPct val="70000"/>
              </a:lnSpc>
              <a:defRPr/>
            </a:pPr>
            <a:r>
              <a:rPr lang="en-US" sz="500" b="1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https://atn.army.mil</a:t>
            </a:r>
          </a:p>
          <a:p>
            <a:pPr defTabSz="914400" eaLnBrk="1" hangingPunct="1">
              <a:lnSpc>
                <a:spcPct val="70000"/>
              </a:lnSpc>
              <a:defRPr/>
            </a:pPr>
            <a:r>
              <a:rPr lang="en-US" sz="5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YouTube link: </a:t>
            </a:r>
            <a:r>
              <a:rPr lang="en-US" sz="5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https://www.youtube.com/playlist?list=PLkGvnfy3IadNRMPT-sNHpAsz8a3npWBH8</a:t>
            </a:r>
            <a:endParaRPr lang="en-US" sz="500">
              <a:solidFill>
                <a:srgbClr val="FFFFFF"/>
              </a:solidFill>
            </a:endParaRP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5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5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CRELMO website: </a:t>
            </a:r>
            <a:r>
              <a:rPr lang="en-US" sz="5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http://usacac.army.mil/organizations/cace/lrec</a:t>
            </a: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5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ATN: </a:t>
            </a:r>
            <a:r>
              <a:rPr lang="en-US" sz="5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https://atn.army.mil/dsp_template.aspx?dpID=102</a:t>
            </a: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500" b="1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https://atn.army.mil</a:t>
            </a: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5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YouTube link: </a:t>
            </a:r>
            <a:r>
              <a:rPr lang="en-US" sz="5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https://www.youtube.com/playlist?list=PLkGvnfy3IadNRMPT-sNHpAsz8a3npWBH8</a:t>
            </a:r>
            <a:endParaRPr lang="en-US" sz="500">
              <a:solidFill>
                <a:srgbClr val="FFFFFF"/>
              </a:solidFill>
            </a:endParaRPr>
          </a:p>
          <a:p>
            <a:pPr defTabSz="914400" eaLnBrk="1" hangingPunct="1">
              <a:lnSpc>
                <a:spcPct val="70000"/>
              </a:lnSpc>
              <a:defRPr/>
            </a:pPr>
            <a:endParaRPr lang="en-US" sz="500"/>
          </a:p>
        </p:txBody>
      </p:sp>
      <p:sp>
        <p:nvSpPr>
          <p:cNvPr id="142339" name="Rectangle 4"/>
          <p:cNvSpPr>
            <a:spLocks noChangeArrowheads="1"/>
          </p:cNvSpPr>
          <p:nvPr/>
        </p:nvSpPr>
        <p:spPr bwMode="auto">
          <a:xfrm>
            <a:off x="0" y="4103874"/>
            <a:ext cx="12192000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u="sng" dirty="0">
                <a:solidFill>
                  <a:prstClr val="black"/>
                </a:solidFill>
                <a:latin typeface="Calibri" panose="020F0502020204030204" pitchFamily="34" charset="0"/>
              </a:rPr>
              <a:t>Contact: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Dr. Mahir </a:t>
            </a:r>
            <a:r>
              <a:rPr lang="en-US" alt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Ibrahimov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Director</a:t>
            </a: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, Cultural &amp; Area Studies Office (CASO)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U.S. Army Command and General Staff College (CGSC)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Phone</a:t>
            </a: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: (913) </a:t>
            </a:r>
            <a:r>
              <a:rPr lang="en-US" alt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684-3345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CASO website: </a:t>
            </a:r>
            <a:r>
              <a:rPr lang="en-US" altLang="en-US" sz="1800" i="1" dirty="0" smtClean="0">
                <a:solidFill>
                  <a:srgbClr val="5B9BD5"/>
                </a:solidFill>
                <a:latin typeface="Calibri" panose="020F0502020204030204" pitchFamily="34" charset="0"/>
                <a:hlinkClick r:id="rId3"/>
              </a:rPr>
              <a:t>http://usacac.army.mil/organizations/cace/lrec</a:t>
            </a:r>
            <a:endParaRPr lang="en-US" altLang="en-US" sz="1800" i="1" dirty="0" smtClean="0">
              <a:solidFill>
                <a:srgbClr val="5B9BD5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YouTube </a:t>
            </a:r>
            <a:r>
              <a:rPr lang="en-US" altLang="en-US" sz="1800" dirty="0">
                <a:solidFill>
                  <a:prstClr val="black"/>
                </a:solidFill>
                <a:latin typeface="Calibri" panose="020F0502020204030204" pitchFamily="34" charset="0"/>
              </a:rPr>
              <a:t>link:</a:t>
            </a:r>
            <a:r>
              <a:rPr lang="en-US" altLang="en-US" sz="1800" dirty="0">
                <a:solidFill>
                  <a:srgbClr val="5B9BD5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800" i="1" dirty="0">
                <a:solidFill>
                  <a:srgbClr val="5B9BD5"/>
                </a:solidFill>
                <a:latin typeface="Calibri" panose="020F0502020204030204" pitchFamily="34" charset="0"/>
                <a:hlinkClick r:id="rId4"/>
              </a:rPr>
              <a:t>https://</a:t>
            </a:r>
            <a:r>
              <a:rPr lang="en-US" altLang="en-US" sz="1800" i="1" dirty="0" smtClean="0">
                <a:solidFill>
                  <a:srgbClr val="5B9BD5"/>
                </a:solidFill>
                <a:latin typeface="Calibri" panose="020F0502020204030204" pitchFamily="34" charset="0"/>
                <a:hlinkClick r:id="rId4"/>
              </a:rPr>
              <a:t>www.youtube.com/playlist?list=PLkGvnfy3IadNRMPT-sNHpAsz8a3npWBH8</a:t>
            </a:r>
            <a:endParaRPr lang="en-US" altLang="en-US" sz="1800" i="1" dirty="0" smtClean="0">
              <a:solidFill>
                <a:srgbClr val="5B9BD5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CGSC Facebook: </a:t>
            </a:r>
            <a:r>
              <a:rPr lang="en-US" altLang="en-US" sz="1800" i="1" u="sng" dirty="0" smtClean="0">
                <a:solidFill>
                  <a:schemeClr val="accent5"/>
                </a:solidFill>
                <a:latin typeface="Calibri" panose="020F0502020204030204" pitchFamily="34" charset="0"/>
                <a:hlinkClick r:id="rId5"/>
              </a:rPr>
              <a:t>https://www.facebook.com/USACGSC</a:t>
            </a:r>
            <a:endParaRPr lang="en-US" altLang="en-US" sz="1800" i="1" u="sng" dirty="0" smtClean="0">
              <a:solidFill>
                <a:schemeClr val="accent5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ATN: </a:t>
            </a:r>
            <a:r>
              <a:rPr lang="en-US" sz="1600" u="sng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hlinkClick r:id="rId6"/>
              </a:rPr>
              <a:t>https://atn.army.mil/cultural-area-studies-office-(formerly-crelmo)/cultural-area-studies-office-(formerly-crelmo)</a:t>
            </a:r>
            <a:endParaRPr lang="en-US" altLang="en-US" sz="1600" i="1" u="sng" dirty="0" smtClean="0">
              <a:solidFill>
                <a:schemeClr val="accent5"/>
              </a:solidFill>
              <a:latin typeface="+mn-lt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 i="1" u="sng" dirty="0" smtClean="0">
              <a:solidFill>
                <a:schemeClr val="accent5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 dirty="0" smtClean="0">
              <a:solidFill>
                <a:srgbClr val="5B9BD5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rgbClr val="5B9BD5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300" b="0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134007"/>
            <a:ext cx="12192000" cy="4235461"/>
          </a:xfrm>
          <a:prstGeom prst="rect">
            <a:avLst/>
          </a:prstGeom>
          <a:solidFill>
            <a:srgbClr val="0D1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42341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0"/>
            <a:ext cx="4286250" cy="419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5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C526C-AF0B-46D3-A33B-EF70ED24D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6591"/>
            <a:ext cx="9144000" cy="1928192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5400" b="1" i="1" dirty="0">
                <a:solidFill>
                  <a:schemeClr val="accent1"/>
                </a:solidFill>
                <a:latin typeface="+mn-lt"/>
              </a:rPr>
              <a:t>Great Power Competition:</a:t>
            </a:r>
            <a:br>
              <a:rPr lang="en-US" sz="5400" b="1" i="1" dirty="0">
                <a:solidFill>
                  <a:schemeClr val="accent1"/>
                </a:solidFill>
                <a:latin typeface="+mn-lt"/>
              </a:rPr>
            </a:br>
            <a:r>
              <a:rPr lang="en-US" sz="5400" b="1" i="1" dirty="0">
                <a:solidFill>
                  <a:schemeClr val="accent1"/>
                </a:solidFill>
                <a:latin typeface="+mn-lt"/>
              </a:rPr>
              <a:t>A View from Central Asia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53E77-1633-4A47-9893-5AB109D4C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83542"/>
            <a:ext cx="9144000" cy="4374458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/>
              <a:t>Dr</a:t>
            </a:r>
            <a:r>
              <a:rPr lang="en-US" sz="3200" b="1" dirty="0"/>
              <a:t>. Robert Baumann</a:t>
            </a:r>
          </a:p>
          <a:p>
            <a:r>
              <a:rPr lang="en-US" sz="3200" b="1" dirty="0"/>
              <a:t>Uzbekistan Armed Forces Academy</a:t>
            </a:r>
          </a:p>
          <a:p>
            <a:r>
              <a:rPr lang="en-US" sz="3200" b="1" dirty="0"/>
              <a:t>Ministry of Defense Advisor, </a:t>
            </a:r>
            <a:r>
              <a:rPr lang="en-US" sz="3200" b="1" dirty="0" smtClean="0"/>
              <a:t>DSCA</a:t>
            </a:r>
          </a:p>
          <a:p>
            <a:pPr lvl="0">
              <a:spcBef>
                <a:spcPts val="0"/>
              </a:spcBef>
              <a:defRPr/>
            </a:pPr>
            <a:endParaRPr lang="en-US" altLang="en-US" sz="4000" kern="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defRPr/>
            </a:pPr>
            <a:endParaRPr lang="en-US" altLang="en-US" kern="0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defRPr/>
            </a:pPr>
            <a:r>
              <a:rPr lang="en-US" altLang="en-US" b="1" kern="0" dirty="0" smtClean="0">
                <a:solidFill>
                  <a:schemeClr val="accent1"/>
                </a:solidFill>
                <a:cs typeface="Arial" panose="020B0604020202020204" pitchFamily="34" charset="0"/>
              </a:rPr>
              <a:t>Presentation </a:t>
            </a:r>
            <a:r>
              <a:rPr lang="en-US" altLang="en-US" b="1" kern="0" dirty="0">
                <a:solidFill>
                  <a:schemeClr val="accent1"/>
                </a:solidFill>
                <a:cs typeface="Arial" panose="020B0604020202020204" pitchFamily="34" charset="0"/>
              </a:rPr>
              <a:t>for the</a:t>
            </a:r>
          </a:p>
          <a:p>
            <a:pPr lvl="0">
              <a:spcBef>
                <a:spcPts val="0"/>
              </a:spcBef>
              <a:defRPr/>
            </a:pPr>
            <a:r>
              <a:rPr lang="en-US" altLang="en-US" b="1" kern="0" dirty="0">
                <a:solidFill>
                  <a:schemeClr val="accent1"/>
                </a:solidFill>
                <a:cs typeface="Arial" panose="020B0604020202020204" pitchFamily="34" charset="0"/>
              </a:rPr>
              <a:t>Cultural and Area Studies Office </a:t>
            </a:r>
          </a:p>
          <a:p>
            <a:pPr lvl="0">
              <a:spcBef>
                <a:spcPts val="0"/>
              </a:spcBef>
              <a:defRPr/>
            </a:pPr>
            <a:r>
              <a:rPr lang="en-US" altLang="en-US" b="1" kern="0" dirty="0">
                <a:solidFill>
                  <a:schemeClr val="accent1"/>
                </a:solidFill>
                <a:cs typeface="Arial" panose="020B0604020202020204" pitchFamily="34" charset="0"/>
              </a:rPr>
              <a:t>U.S. Army Command and General Staff College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909" y="113923"/>
            <a:ext cx="1110558" cy="1053975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3" y="113923"/>
            <a:ext cx="833778" cy="76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0" y="609981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i="1" dirty="0" smtClean="0">
                <a:solidFill>
                  <a:schemeClr val="accent1"/>
                </a:solidFill>
                <a:cs typeface="Arial" panose="020B0604020202020204" pitchFamily="34" charset="0"/>
              </a:rPr>
              <a:t>27 April </a:t>
            </a:r>
            <a:r>
              <a:rPr lang="en-US" altLang="en-US" sz="1200" b="1" i="1" dirty="0">
                <a:solidFill>
                  <a:schemeClr val="accent1"/>
                </a:solidFill>
                <a:cs typeface="Arial" panose="020B0604020202020204" pitchFamily="34" charset="0"/>
              </a:rPr>
              <a:t>2021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i="1" dirty="0">
                <a:solidFill>
                  <a:srgbClr val="00B050"/>
                </a:solidFill>
                <a:cs typeface="Arial" panose="020B060402020202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7657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52F9E-4BDD-4F6C-A893-D95E719F8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i="1" dirty="0"/>
              <a:t>Scenes from the Global Culture War</a:t>
            </a:r>
          </a:p>
        </p:txBody>
      </p:sp>
      <p:pic>
        <p:nvPicPr>
          <p:cNvPr id="10" name="Content Placeholder 9" descr="A picture containing sky, outdoor, building, mosque&#10;&#10;Description automatically generated">
            <a:extLst>
              <a:ext uri="{FF2B5EF4-FFF2-40B4-BE49-F238E27FC236}">
                <a16:creationId xmlns:a16="http://schemas.microsoft.com/office/drawing/2014/main" id="{6F3A0242-44F3-4FF6-851D-28F3458F79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983545"/>
            <a:ext cx="5547353" cy="4160515"/>
          </a:xfrm>
        </p:spPr>
      </p:pic>
      <p:pic>
        <p:nvPicPr>
          <p:cNvPr id="13" name="Content Placeholder 12" descr="A sign on a building&#10;&#10;Description automatically generated with medium confidence">
            <a:extLst>
              <a:ext uri="{FF2B5EF4-FFF2-40B4-BE49-F238E27FC236}">
                <a16:creationId xmlns:a16="http://schemas.microsoft.com/office/drawing/2014/main" id="{A1E541D6-3558-441F-BB98-58F8C20E78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9911"/>
            <a:ext cx="5059017" cy="41841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693" y="113923"/>
            <a:ext cx="1110558" cy="1053975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1" y="169102"/>
            <a:ext cx="859220" cy="76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0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5A4D9-3804-44E3-A10C-EBDFAEE96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1" dirty="0"/>
              <a:t>Narrative Construction Russian Style</a:t>
            </a:r>
          </a:p>
        </p:txBody>
      </p:sp>
      <p:pic>
        <p:nvPicPr>
          <p:cNvPr id="5" name="Content Placeholder 3" descr="Russian News amerikanskii sektor.jpg">
            <a:extLst>
              <a:ext uri="{FF2B5EF4-FFF2-40B4-BE49-F238E27FC236}">
                <a16:creationId xmlns:a16="http://schemas.microsoft.com/office/drawing/2014/main" id="{5621B112-599D-4B40-BBD4-75844A1B01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-5400000">
            <a:off x="1587177" y="1411288"/>
            <a:ext cx="3683646" cy="5181600"/>
          </a:xfrm>
        </p:spPr>
      </p:pic>
      <p:pic>
        <p:nvPicPr>
          <p:cNvPr id="11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82E1A-A01F-42E5-918B-B7924C8B0A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19900" y="1411288"/>
            <a:ext cx="3886200" cy="5181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82" y="113924"/>
            <a:ext cx="1109439" cy="997546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3" y="113923"/>
            <a:ext cx="833778" cy="76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27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27406-D058-4A40-9BC3-A35E775C8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0446" y="41850"/>
            <a:ext cx="6935928" cy="369723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Managing the Agenda: The Moscow Conference on International Security (MCIS)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F6536-E7D5-E147-808E-2F9D93894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0063" y="3739081"/>
            <a:ext cx="6826311" cy="3118918"/>
          </a:xfrm>
        </p:spPr>
        <p:txBody>
          <a:bodyPr>
            <a:normAutofit fontScale="47500" lnSpcReduction="20000"/>
          </a:bodyPr>
          <a:lstStyle/>
          <a:p>
            <a:r>
              <a:rPr lang="en-US" sz="5100" b="1" dirty="0"/>
              <a:t>Dr. Mark R. Wilcox</a:t>
            </a:r>
          </a:p>
          <a:p>
            <a:r>
              <a:rPr lang="en-US" sz="5100" b="1" dirty="0"/>
              <a:t>Department of Joint, Interagency and Multinational Operations</a:t>
            </a:r>
          </a:p>
          <a:p>
            <a:r>
              <a:rPr lang="en-US" sz="5100" b="1" dirty="0"/>
              <a:t>U.S. Army Command and General Staff </a:t>
            </a:r>
            <a:r>
              <a:rPr lang="en-US" sz="5100" b="1" dirty="0" smtClean="0"/>
              <a:t>College</a:t>
            </a:r>
          </a:p>
          <a:p>
            <a:endParaRPr lang="en-US" sz="5100" b="1" dirty="0" smtClean="0"/>
          </a:p>
          <a:p>
            <a:pPr lvl="0">
              <a:spcBef>
                <a:spcPts val="0"/>
              </a:spcBef>
              <a:defRPr/>
            </a:pPr>
            <a:r>
              <a:rPr lang="en-US" altLang="en-US" sz="3800" b="1" kern="0" dirty="0">
                <a:solidFill>
                  <a:schemeClr val="accent1"/>
                </a:solidFill>
                <a:cs typeface="Arial" panose="020B0604020202020204" pitchFamily="34" charset="0"/>
              </a:rPr>
              <a:t>Presentation for the</a:t>
            </a:r>
          </a:p>
          <a:p>
            <a:pPr lvl="0">
              <a:spcBef>
                <a:spcPts val="0"/>
              </a:spcBef>
              <a:defRPr/>
            </a:pPr>
            <a:r>
              <a:rPr lang="en-US" altLang="en-US" sz="3800" b="1" kern="0" dirty="0">
                <a:solidFill>
                  <a:schemeClr val="accent1"/>
                </a:solidFill>
                <a:cs typeface="Arial" panose="020B0604020202020204" pitchFamily="34" charset="0"/>
              </a:rPr>
              <a:t>Cultural and Area Studies Office </a:t>
            </a:r>
          </a:p>
          <a:p>
            <a:pPr lvl="0">
              <a:spcBef>
                <a:spcPts val="0"/>
              </a:spcBef>
              <a:defRPr/>
            </a:pPr>
            <a:r>
              <a:rPr lang="en-US" altLang="en-US" sz="3800" b="1" kern="0" dirty="0">
                <a:solidFill>
                  <a:schemeClr val="accent1"/>
                </a:solidFill>
                <a:cs typeface="Arial" panose="020B0604020202020204" pitchFamily="34" charset="0"/>
              </a:rPr>
              <a:t>U.S. Army Command and General Staff College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b="1" i="1" dirty="0" smtClean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b="1" i="1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b="1" i="1" dirty="0" smtClean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i="1" dirty="0" smtClean="0">
                <a:solidFill>
                  <a:schemeClr val="accent1"/>
                </a:solidFill>
                <a:cs typeface="Arial" panose="020B0604020202020204" pitchFamily="34" charset="0"/>
              </a:rPr>
              <a:t>27 </a:t>
            </a:r>
            <a:r>
              <a:rPr lang="en-US" altLang="en-US" b="1" i="1" dirty="0">
                <a:solidFill>
                  <a:schemeClr val="accent1"/>
                </a:solidFill>
                <a:cs typeface="Arial" panose="020B0604020202020204" pitchFamily="34" charset="0"/>
              </a:rPr>
              <a:t>April 2021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i="1" dirty="0">
                <a:solidFill>
                  <a:srgbClr val="00B050"/>
                </a:solidFill>
                <a:cs typeface="Arial" panose="020B0604020202020204" pitchFamily="34" charset="0"/>
              </a:rPr>
              <a:t>unclassified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45180-5853-974C-A97D-585B98BF5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16" y="168599"/>
            <a:ext cx="4650330" cy="3089603"/>
          </a:xfrm>
          <a:prstGeom prst="rect">
            <a:avLst/>
          </a:prstGeom>
        </p:spPr>
      </p:pic>
      <p:pic>
        <p:nvPicPr>
          <p:cNvPr id="1026" name="Picture 2" descr="Shoigu: Defense ministers of 35 countries to attend MCIS-2019 | Vestnik  Kavkaza">
            <a:extLst>
              <a:ext uri="{FF2B5EF4-FFF2-40B4-BE49-F238E27FC236}">
                <a16:creationId xmlns:a16="http://schemas.microsoft.com/office/drawing/2014/main" id="{77A18868-5A8C-CF49-8194-11B6943D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6" y="3582134"/>
            <a:ext cx="4650330" cy="310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66DF97-D229-684C-8B19-225F5D5F2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F69F75-AB5B-0442-9833-2220C95CD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07" y="119401"/>
            <a:ext cx="5257800" cy="1325563"/>
          </a:xfrm>
        </p:spPr>
        <p:txBody>
          <a:bodyPr/>
          <a:lstStyle/>
          <a:p>
            <a:r>
              <a:rPr lang="en-US" dirty="0"/>
              <a:t>MCIS – 2012-2019</a:t>
            </a:r>
            <a:br>
              <a:rPr lang="en-US" dirty="0"/>
            </a:br>
            <a:r>
              <a:rPr lang="en-US" dirty="0"/>
              <a:t>Moscow’s Agenda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E4DB0-4790-C348-996A-21B679D92216}"/>
              </a:ext>
            </a:extLst>
          </p:cNvPr>
          <p:cNvSpPr txBox="1"/>
          <p:nvPr/>
        </p:nvSpPr>
        <p:spPr>
          <a:xfrm>
            <a:off x="357352" y="1690688"/>
            <a:ext cx="57386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catalogue of threats, challenges, opportunities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 to Putin and Defense Minister Sergey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Shoygu’s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tenures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Reflective of the ascendancy of the armed forces and relative diminution of the MFA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warfare tool against NATO and the U.S.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Kremlin considers the United States and NATO to be far greater threats to Russian security than international terrorism or other transnational security threats”</a:t>
            </a:r>
          </a:p>
        </p:txBody>
      </p:sp>
    </p:spTree>
    <p:extLst>
      <p:ext uri="{BB962C8B-B14F-4D97-AF65-F5344CB8AC3E}">
        <p14:creationId xmlns:p14="http://schemas.microsoft.com/office/powerpoint/2010/main" val="254557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60656-4099-934A-8C21-785E16636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MCIS – Defense Minister Sergey </a:t>
            </a:r>
            <a:r>
              <a:rPr lang="en-US" dirty="0" err="1"/>
              <a:t>Shoygu’s</a:t>
            </a:r>
            <a:r>
              <a:rPr lang="en-US" dirty="0"/>
              <a:t>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64918-5D5D-AD4C-9CD0-71DB799DB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933" y="1825625"/>
            <a:ext cx="6130159" cy="4351338"/>
          </a:xfrm>
        </p:spPr>
        <p:txBody>
          <a:bodyPr/>
          <a:lstStyle/>
          <a:p>
            <a:pPr marL="285750" indent="-285750"/>
            <a:r>
              <a:rPr lang="en-US" dirty="0"/>
              <a:t>Tool of Russia’s (and Defense Minister </a:t>
            </a:r>
            <a:r>
              <a:rPr lang="en-US" dirty="0" err="1"/>
              <a:t>Shoygu’s</a:t>
            </a:r>
            <a:r>
              <a:rPr lang="en-US" dirty="0"/>
              <a:t>) soft power in relations with “the rest” versus the West</a:t>
            </a:r>
          </a:p>
          <a:p>
            <a:pPr marL="742950" lvl="1" indent="-285750"/>
            <a:r>
              <a:rPr lang="en-US" dirty="0"/>
              <a:t>More speakers from Asia and Africa</a:t>
            </a:r>
          </a:p>
          <a:p>
            <a:pPr marL="742950" lvl="1" indent="-285750"/>
            <a:r>
              <a:rPr lang="en-US" dirty="0"/>
              <a:t>More bilateral meetings on the margins</a:t>
            </a:r>
          </a:p>
          <a:p>
            <a:pPr marL="285750" indent="-285750"/>
            <a:r>
              <a:rPr lang="en-US" dirty="0"/>
              <a:t>One component of </a:t>
            </a:r>
            <a:r>
              <a:rPr lang="en-US" dirty="0" err="1"/>
              <a:t>Shoygu’s</a:t>
            </a:r>
            <a:r>
              <a:rPr lang="en-US" dirty="0"/>
              <a:t> public relations campaign</a:t>
            </a:r>
          </a:p>
          <a:p>
            <a:endParaRPr lang="en-US" dirty="0"/>
          </a:p>
        </p:txBody>
      </p:sp>
      <p:pic>
        <p:nvPicPr>
          <p:cNvPr id="2050" name="Picture 2" descr="Eighth Conference on International Security opens in Moscow">
            <a:extLst>
              <a:ext uri="{FF2B5EF4-FFF2-40B4-BE49-F238E27FC236}">
                <a16:creationId xmlns:a16="http://schemas.microsoft.com/office/drawing/2014/main" id="{13FBF211-91E5-2C47-B187-193B276A7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74" y="1267486"/>
            <a:ext cx="5643156" cy="456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0" y="132030"/>
            <a:ext cx="833778" cy="87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85" y="132030"/>
            <a:ext cx="1077363" cy="105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C526C-AF0B-46D3-A33B-EF70ED24D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7361" y="113923"/>
            <a:ext cx="9669101" cy="2290381"/>
          </a:xfrm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n-US" sz="5300" b="1" i="1" dirty="0">
                <a:solidFill>
                  <a:schemeClr val="accent1"/>
                </a:solidFill>
                <a:latin typeface="+mn-lt"/>
              </a:rPr>
              <a:t>21st Century Short-lived </a:t>
            </a:r>
            <a:r>
              <a:rPr lang="en-US" sz="5300" b="1" i="1" dirty="0" smtClean="0">
                <a:solidFill>
                  <a:schemeClr val="accent1"/>
                </a:solidFill>
                <a:latin typeface="+mn-lt"/>
              </a:rPr>
              <a:t>Revolutions:</a:t>
            </a:r>
            <a:r>
              <a:rPr lang="en-US" sz="3600" b="1" i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600" b="1" i="1" dirty="0">
                <a:solidFill>
                  <a:schemeClr val="accent1"/>
                </a:solidFill>
                <a:latin typeface="+mn-lt"/>
              </a:rPr>
            </a:br>
            <a:r>
              <a:rPr lang="en-US" sz="3600" b="1" i="1" dirty="0">
                <a:solidFill>
                  <a:schemeClr val="accent1"/>
                </a:solidFill>
                <a:latin typeface="+mn-lt"/>
              </a:rPr>
              <a:t>Tweets from </a:t>
            </a:r>
            <a:r>
              <a:rPr lang="en-US" sz="3600" b="1" i="1" dirty="0" err="1">
                <a:solidFill>
                  <a:schemeClr val="accent1"/>
                </a:solidFill>
                <a:latin typeface="+mn-lt"/>
              </a:rPr>
              <a:t>Tahrir</a:t>
            </a:r>
            <a:r>
              <a:rPr lang="en-US" sz="3600" b="1" i="1" dirty="0">
                <a:solidFill>
                  <a:schemeClr val="accent1"/>
                </a:solidFill>
                <a:latin typeface="+mn-lt"/>
              </a:rPr>
              <a:t> 2011 Themes – A Comparison with Egypt’s Political Reality </a:t>
            </a:r>
            <a:r>
              <a:rPr lang="en-US" sz="5400" b="1" i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5400" b="1" i="1" dirty="0">
                <a:solidFill>
                  <a:schemeClr val="accent1"/>
                </a:solidFill>
                <a:latin typeface="+mn-lt"/>
              </a:rPr>
            </a:br>
            <a:endParaRPr lang="en-US" sz="54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53E77-1633-4A47-9893-5AB109D4C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28" y="2483542"/>
            <a:ext cx="12050162" cy="4374458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sz="32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LTC 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Rafael Linera-Rivera,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MCCoE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/CAC Commander's Assessment </a:t>
            </a:r>
            <a:r>
              <a:rPr lang="en-US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Program Directorate 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(CAPD)</a:t>
            </a:r>
          </a:p>
          <a:p>
            <a:pPr lvl="0">
              <a:spcBef>
                <a:spcPts val="0"/>
              </a:spcBef>
              <a:defRPr/>
            </a:pPr>
            <a:endParaRPr lang="en-US" altLang="en-US" sz="4000" kern="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defRPr/>
            </a:pPr>
            <a:endParaRPr lang="en-US" altLang="en-US" kern="0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defRPr/>
            </a:pPr>
            <a:r>
              <a:rPr lang="en-US" altLang="en-US" b="1" kern="0" dirty="0" smtClean="0">
                <a:solidFill>
                  <a:schemeClr val="accent1"/>
                </a:solidFill>
                <a:cs typeface="Arial" panose="020B0604020202020204" pitchFamily="34" charset="0"/>
              </a:rPr>
              <a:t>Presentation </a:t>
            </a:r>
            <a:r>
              <a:rPr lang="en-US" altLang="en-US" b="1" kern="0" dirty="0">
                <a:solidFill>
                  <a:schemeClr val="accent1"/>
                </a:solidFill>
                <a:cs typeface="Arial" panose="020B0604020202020204" pitchFamily="34" charset="0"/>
              </a:rPr>
              <a:t>for the</a:t>
            </a:r>
          </a:p>
          <a:p>
            <a:pPr lvl="0">
              <a:spcBef>
                <a:spcPts val="0"/>
              </a:spcBef>
              <a:defRPr/>
            </a:pPr>
            <a:r>
              <a:rPr lang="en-US" altLang="en-US" b="1" kern="0" dirty="0">
                <a:solidFill>
                  <a:schemeClr val="accent1"/>
                </a:solidFill>
                <a:cs typeface="Arial" panose="020B0604020202020204" pitchFamily="34" charset="0"/>
              </a:rPr>
              <a:t>Cultural and Area Studies Office </a:t>
            </a:r>
          </a:p>
          <a:p>
            <a:pPr lvl="0">
              <a:spcBef>
                <a:spcPts val="0"/>
              </a:spcBef>
              <a:defRPr/>
            </a:pPr>
            <a:r>
              <a:rPr lang="en-US" altLang="en-US" b="1" kern="0" dirty="0">
                <a:solidFill>
                  <a:schemeClr val="accent1"/>
                </a:solidFill>
                <a:cs typeface="Arial" panose="020B0604020202020204" pitchFamily="34" charset="0"/>
              </a:rPr>
              <a:t>U.S. Army Command and General Staff </a:t>
            </a:r>
            <a:r>
              <a:rPr lang="en-US" altLang="en-US" b="1" kern="0" dirty="0" smtClean="0">
                <a:solidFill>
                  <a:schemeClr val="accent1"/>
                </a:solidFill>
                <a:cs typeface="Arial" panose="020B0604020202020204" pitchFamily="34" charset="0"/>
              </a:rPr>
              <a:t>College</a:t>
            </a:r>
          </a:p>
          <a:p>
            <a:pPr lvl="0">
              <a:spcBef>
                <a:spcPts val="0"/>
              </a:spcBef>
              <a:defRPr/>
            </a:pPr>
            <a:endParaRPr lang="en-US" altLang="en-US" b="1" kern="0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3" y="113923"/>
            <a:ext cx="833778" cy="76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0" y="631709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27 April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unclassified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776" y="0"/>
            <a:ext cx="1047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5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939</Words>
  <Application>Microsoft Office PowerPoint</Application>
  <PresentationFormat>Widescreen</PresentationFormat>
  <Paragraphs>160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 Arial</vt:lpstr>
      <vt:lpstr>Arial</vt:lpstr>
      <vt:lpstr>Arial Black</vt:lpstr>
      <vt:lpstr>Calibri</vt:lpstr>
      <vt:lpstr>Calibri Light</vt:lpstr>
      <vt:lpstr>Garamond</vt:lpstr>
      <vt:lpstr>Times New Roman</vt:lpstr>
      <vt:lpstr>3_Office Theme</vt:lpstr>
      <vt:lpstr>Default Design</vt:lpstr>
      <vt:lpstr>1_Office Theme</vt:lpstr>
      <vt:lpstr>Office Theme</vt:lpstr>
      <vt:lpstr>4_Office Theme</vt:lpstr>
      <vt:lpstr>5_Office Theme</vt:lpstr>
      <vt:lpstr>PowerPoint Presentation</vt:lpstr>
      <vt:lpstr>PowerPoint Presentation</vt:lpstr>
      <vt:lpstr>Great Power Competition: A View from Central Asia</vt:lpstr>
      <vt:lpstr>Scenes from the Global Culture War</vt:lpstr>
      <vt:lpstr>Narrative Construction Russian Style</vt:lpstr>
      <vt:lpstr>Managing the Agenda: The Moscow Conference on International Security (MCIS)</vt:lpstr>
      <vt:lpstr>MCIS – 2012-2019 Moscow’s Agenda</vt:lpstr>
      <vt:lpstr>MCIS – Defense Minister Sergey Shoygu’s Agenda</vt:lpstr>
      <vt:lpstr>21st Century Short-lived Revolutions: Tweets from Tahrir 2011 Themes – A Comparison with Egypt’s Political Reality  </vt:lpstr>
      <vt:lpstr>PowerPoint Presentation</vt:lpstr>
      <vt:lpstr>Concept Maps </vt:lpstr>
      <vt:lpstr>Summary</vt:lpstr>
      <vt:lpstr>Contemporary Russian Power Projections in Nicaragua </vt:lpstr>
      <vt:lpstr>Cascading Network Activation: Russian Expression in Nicaragua</vt:lpstr>
      <vt:lpstr>Discursive Themes and Protests: How to Use Sharp Power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United States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Garven, Robert Mr CIV USA TRADOC</dc:creator>
  <cp:lastModifiedBy>Ibrahimov, Mahir J MIL USARMY CAC (USA)</cp:lastModifiedBy>
  <cp:revision>125</cp:revision>
  <dcterms:created xsi:type="dcterms:W3CDTF">2020-07-16T14:06:25Z</dcterms:created>
  <dcterms:modified xsi:type="dcterms:W3CDTF">2021-05-04T20:58:55Z</dcterms:modified>
</cp:coreProperties>
</file>