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 id="2147483769" r:id="rId4"/>
    <p:sldMasterId id="2147483775" r:id="rId5"/>
    <p:sldMasterId id="2147483787" r:id="rId6"/>
    <p:sldMasterId id="2147483811" r:id="rId7"/>
    <p:sldMasterId id="2147483823" r:id="rId8"/>
    <p:sldMasterId id="2147483837" r:id="rId9"/>
    <p:sldMasterId id="2147483849" r:id="rId10"/>
    <p:sldMasterId id="2147483861" r:id="rId11"/>
  </p:sldMasterIdLst>
  <p:notesMasterIdLst>
    <p:notesMasterId r:id="rId40"/>
  </p:notesMasterIdLst>
  <p:sldIdLst>
    <p:sldId id="317" r:id="rId12"/>
    <p:sldId id="332" r:id="rId13"/>
    <p:sldId id="353" r:id="rId14"/>
    <p:sldId id="327" r:id="rId15"/>
    <p:sldId id="328" r:id="rId16"/>
    <p:sldId id="329" r:id="rId17"/>
    <p:sldId id="330" r:id="rId18"/>
    <p:sldId id="331" r:id="rId19"/>
    <p:sldId id="333" r:id="rId20"/>
    <p:sldId id="334" r:id="rId21"/>
    <p:sldId id="335" r:id="rId22"/>
    <p:sldId id="336" r:id="rId23"/>
    <p:sldId id="337" r:id="rId24"/>
    <p:sldId id="352" r:id="rId25"/>
    <p:sldId id="339" r:id="rId26"/>
    <p:sldId id="340" r:id="rId27"/>
    <p:sldId id="341" r:id="rId28"/>
    <p:sldId id="342" r:id="rId29"/>
    <p:sldId id="343" r:id="rId30"/>
    <p:sldId id="351" r:id="rId31"/>
    <p:sldId id="345" r:id="rId32"/>
    <p:sldId id="346" r:id="rId33"/>
    <p:sldId id="347" r:id="rId34"/>
    <p:sldId id="348" r:id="rId35"/>
    <p:sldId id="349" r:id="rId36"/>
    <p:sldId id="350" r:id="rId37"/>
    <p:sldId id="315" r:id="rId38"/>
    <p:sldId id="31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524" autoAdjust="0"/>
  </p:normalViewPr>
  <p:slideViewPr>
    <p:cSldViewPr snapToGrid="0">
      <p:cViewPr varScale="1">
        <p:scale>
          <a:sx n="106" d="100"/>
          <a:sy n="106" d="100"/>
        </p:scale>
        <p:origin x="792" y="108"/>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BAE6B-EA99-477C-B27D-593AA685CE63}" type="doc">
      <dgm:prSet loTypeId="urn:diagrams.loki3.com/VaryingWidthList" loCatId="list" qsTypeId="urn:microsoft.com/office/officeart/2005/8/quickstyle/simple1" qsCatId="simple" csTypeId="urn:microsoft.com/office/officeart/2005/8/colors/accent0_3" csCatId="mainScheme" phldr="1"/>
      <dgm:spPr/>
    </dgm:pt>
    <dgm:pt modelId="{834CE9F5-67C6-4ED5-834F-FF7833F985B2}">
      <dgm:prSet phldrT="[Text]"/>
      <dgm:spPr>
        <a:solidFill>
          <a:schemeClr val="tx2">
            <a:lumMod val="60000"/>
            <a:lumOff val="40000"/>
          </a:schemeClr>
        </a:solidFill>
      </dgm:spPr>
      <dgm:t>
        <a:bodyPr/>
        <a:lstStyle/>
        <a:p>
          <a:r>
            <a:rPr lang="en-US" dirty="0"/>
            <a:t>Changing </a:t>
          </a:r>
          <a:r>
            <a:rPr lang="en-US" dirty="0" smtClean="0"/>
            <a:t>Environment</a:t>
          </a:r>
          <a:endParaRPr lang="en-US" dirty="0"/>
        </a:p>
      </dgm:t>
    </dgm:pt>
    <dgm:pt modelId="{847598D2-1D89-4C6F-9F65-2FA9A4A3E502}" type="parTrans" cxnId="{36B0E1C9-F16B-4945-9C93-2C166C4639A4}">
      <dgm:prSet/>
      <dgm:spPr/>
      <dgm:t>
        <a:bodyPr/>
        <a:lstStyle/>
        <a:p>
          <a:endParaRPr lang="en-US"/>
        </a:p>
      </dgm:t>
    </dgm:pt>
    <dgm:pt modelId="{C5686EEE-637C-4DBA-8857-44C1A284A2D4}" type="sibTrans" cxnId="{36B0E1C9-F16B-4945-9C93-2C166C4639A4}">
      <dgm:prSet/>
      <dgm:spPr/>
      <dgm:t>
        <a:bodyPr/>
        <a:lstStyle/>
        <a:p>
          <a:endParaRPr lang="en-US"/>
        </a:p>
      </dgm:t>
    </dgm:pt>
    <dgm:pt modelId="{7EA71305-21E2-4C65-B7F7-40DFB0849C8A}">
      <dgm:prSet phldrT="[Text]"/>
      <dgm:spPr>
        <a:solidFill>
          <a:schemeClr val="tx2">
            <a:lumMod val="60000"/>
            <a:lumOff val="40000"/>
          </a:schemeClr>
        </a:solidFill>
      </dgm:spPr>
      <dgm:t>
        <a:bodyPr/>
        <a:lstStyle/>
        <a:p>
          <a:r>
            <a:rPr lang="en-US" dirty="0"/>
            <a:t>Multilateral Forums </a:t>
          </a:r>
          <a:r>
            <a:rPr lang="en-US" dirty="0" smtClean="0"/>
            <a:t>&amp; </a:t>
          </a:r>
          <a:r>
            <a:rPr lang="en-US" dirty="0"/>
            <a:t>International Agreements</a:t>
          </a:r>
        </a:p>
      </dgm:t>
    </dgm:pt>
    <dgm:pt modelId="{5BB93D44-B2EA-4CBC-8E57-A35104DA87D9}" type="parTrans" cxnId="{7FA458D0-7E75-4CED-8492-C2C0ED68E8ED}">
      <dgm:prSet/>
      <dgm:spPr/>
      <dgm:t>
        <a:bodyPr/>
        <a:lstStyle/>
        <a:p>
          <a:endParaRPr lang="en-US"/>
        </a:p>
      </dgm:t>
    </dgm:pt>
    <dgm:pt modelId="{6B6A01EE-C585-4088-8E05-248D5AC1A887}" type="sibTrans" cxnId="{7FA458D0-7E75-4CED-8492-C2C0ED68E8ED}">
      <dgm:prSet/>
      <dgm:spPr/>
      <dgm:t>
        <a:bodyPr/>
        <a:lstStyle/>
        <a:p>
          <a:endParaRPr lang="en-US"/>
        </a:p>
      </dgm:t>
    </dgm:pt>
    <dgm:pt modelId="{4330AC02-4741-4BA2-B562-7FA6E9D0DF66}">
      <dgm:prSet phldrT="[Text]"/>
      <dgm:spPr>
        <a:solidFill>
          <a:schemeClr val="tx2">
            <a:lumMod val="60000"/>
            <a:lumOff val="40000"/>
          </a:schemeClr>
        </a:solidFill>
      </dgm:spPr>
      <dgm:t>
        <a:bodyPr/>
        <a:lstStyle/>
        <a:p>
          <a:r>
            <a:rPr lang="en-US" dirty="0"/>
            <a:t>Respect for Sovereign Interests</a:t>
          </a:r>
        </a:p>
      </dgm:t>
    </dgm:pt>
    <dgm:pt modelId="{587E63E5-CCCF-4CD4-9812-5802FB1C4D8E}" type="parTrans" cxnId="{2154262E-FE08-4ED0-B790-DBF5190FF088}">
      <dgm:prSet/>
      <dgm:spPr/>
      <dgm:t>
        <a:bodyPr/>
        <a:lstStyle/>
        <a:p>
          <a:endParaRPr lang="en-US"/>
        </a:p>
      </dgm:t>
    </dgm:pt>
    <dgm:pt modelId="{F1D66365-F0E0-4530-8E4A-2B30DB7BCF1F}" type="sibTrans" cxnId="{2154262E-FE08-4ED0-B790-DBF5190FF088}">
      <dgm:prSet/>
      <dgm:spPr/>
      <dgm:t>
        <a:bodyPr/>
        <a:lstStyle/>
        <a:p>
          <a:endParaRPr lang="en-US"/>
        </a:p>
      </dgm:t>
    </dgm:pt>
    <dgm:pt modelId="{DB81EDF5-77BC-4B99-9C5E-5567DCCDE1AB}" type="pres">
      <dgm:prSet presAssocID="{C3FBAE6B-EA99-477C-B27D-593AA685CE63}" presName="Name0" presStyleCnt="0">
        <dgm:presLayoutVars>
          <dgm:resizeHandles/>
        </dgm:presLayoutVars>
      </dgm:prSet>
      <dgm:spPr/>
    </dgm:pt>
    <dgm:pt modelId="{7D9FA0A2-A322-4CA5-A518-0EF59D683919}" type="pres">
      <dgm:prSet presAssocID="{834CE9F5-67C6-4ED5-834F-FF7833F985B2}" presName="text" presStyleLbl="node1" presStyleIdx="0" presStyleCnt="3" custLinFactNeighborX="0">
        <dgm:presLayoutVars>
          <dgm:bulletEnabled val="1"/>
        </dgm:presLayoutVars>
      </dgm:prSet>
      <dgm:spPr/>
      <dgm:t>
        <a:bodyPr/>
        <a:lstStyle/>
        <a:p>
          <a:endParaRPr lang="en-US"/>
        </a:p>
      </dgm:t>
    </dgm:pt>
    <dgm:pt modelId="{77F61235-EC24-45B5-8F00-47F29324C8EE}" type="pres">
      <dgm:prSet presAssocID="{C5686EEE-637C-4DBA-8857-44C1A284A2D4}" presName="space" presStyleCnt="0"/>
      <dgm:spPr/>
    </dgm:pt>
    <dgm:pt modelId="{868C11FE-A039-4188-8AD1-079A830DD9A5}" type="pres">
      <dgm:prSet presAssocID="{7EA71305-21E2-4C65-B7F7-40DFB0849C8A}" presName="text" presStyleLbl="node1" presStyleIdx="1" presStyleCnt="3">
        <dgm:presLayoutVars>
          <dgm:bulletEnabled val="1"/>
        </dgm:presLayoutVars>
      </dgm:prSet>
      <dgm:spPr/>
      <dgm:t>
        <a:bodyPr/>
        <a:lstStyle/>
        <a:p>
          <a:endParaRPr lang="en-US"/>
        </a:p>
      </dgm:t>
    </dgm:pt>
    <dgm:pt modelId="{392D872A-B1BB-4AA0-9DC7-40440EE061EB}" type="pres">
      <dgm:prSet presAssocID="{6B6A01EE-C585-4088-8E05-248D5AC1A887}" presName="space" presStyleCnt="0"/>
      <dgm:spPr/>
    </dgm:pt>
    <dgm:pt modelId="{5A9AB056-9D7E-4722-AE7A-12530F2D6174}" type="pres">
      <dgm:prSet presAssocID="{4330AC02-4741-4BA2-B562-7FA6E9D0DF66}" presName="text" presStyleLbl="node1" presStyleIdx="2" presStyleCnt="3" custScaleX="125285">
        <dgm:presLayoutVars>
          <dgm:bulletEnabled val="1"/>
        </dgm:presLayoutVars>
      </dgm:prSet>
      <dgm:spPr/>
      <dgm:t>
        <a:bodyPr/>
        <a:lstStyle/>
        <a:p>
          <a:endParaRPr lang="en-US"/>
        </a:p>
      </dgm:t>
    </dgm:pt>
  </dgm:ptLst>
  <dgm:cxnLst>
    <dgm:cxn modelId="{36B0E1C9-F16B-4945-9C93-2C166C4639A4}" srcId="{C3FBAE6B-EA99-477C-B27D-593AA685CE63}" destId="{834CE9F5-67C6-4ED5-834F-FF7833F985B2}" srcOrd="0" destOrd="0" parTransId="{847598D2-1D89-4C6F-9F65-2FA9A4A3E502}" sibTransId="{C5686EEE-637C-4DBA-8857-44C1A284A2D4}"/>
    <dgm:cxn modelId="{E0C9D595-37D4-4B9D-8A09-D06C97A33A09}" type="presOf" srcId="{7EA71305-21E2-4C65-B7F7-40DFB0849C8A}" destId="{868C11FE-A039-4188-8AD1-079A830DD9A5}" srcOrd="0" destOrd="0" presId="urn:diagrams.loki3.com/VaryingWidthList"/>
    <dgm:cxn modelId="{2154262E-FE08-4ED0-B790-DBF5190FF088}" srcId="{C3FBAE6B-EA99-477C-B27D-593AA685CE63}" destId="{4330AC02-4741-4BA2-B562-7FA6E9D0DF66}" srcOrd="2" destOrd="0" parTransId="{587E63E5-CCCF-4CD4-9812-5802FB1C4D8E}" sibTransId="{F1D66365-F0E0-4530-8E4A-2B30DB7BCF1F}"/>
    <dgm:cxn modelId="{596C3F2E-15F5-42EB-B192-20BF66624FC1}" type="presOf" srcId="{834CE9F5-67C6-4ED5-834F-FF7833F985B2}" destId="{7D9FA0A2-A322-4CA5-A518-0EF59D683919}" srcOrd="0" destOrd="0" presId="urn:diagrams.loki3.com/VaryingWidthList"/>
    <dgm:cxn modelId="{91C80F34-3F45-460E-B88E-DBBDB947C868}" type="presOf" srcId="{4330AC02-4741-4BA2-B562-7FA6E9D0DF66}" destId="{5A9AB056-9D7E-4722-AE7A-12530F2D6174}" srcOrd="0" destOrd="0" presId="urn:diagrams.loki3.com/VaryingWidthList"/>
    <dgm:cxn modelId="{7FA458D0-7E75-4CED-8492-C2C0ED68E8ED}" srcId="{C3FBAE6B-EA99-477C-B27D-593AA685CE63}" destId="{7EA71305-21E2-4C65-B7F7-40DFB0849C8A}" srcOrd="1" destOrd="0" parTransId="{5BB93D44-B2EA-4CBC-8E57-A35104DA87D9}" sibTransId="{6B6A01EE-C585-4088-8E05-248D5AC1A887}"/>
    <dgm:cxn modelId="{E96FA8F8-DC47-4267-AFA0-DA0096BEEC68}" type="presOf" srcId="{C3FBAE6B-EA99-477C-B27D-593AA685CE63}" destId="{DB81EDF5-77BC-4B99-9C5E-5567DCCDE1AB}" srcOrd="0" destOrd="0" presId="urn:diagrams.loki3.com/VaryingWidthList"/>
    <dgm:cxn modelId="{D9F8FEB6-C4D8-45DF-B088-043D52F6840C}" type="presParOf" srcId="{DB81EDF5-77BC-4B99-9C5E-5567DCCDE1AB}" destId="{7D9FA0A2-A322-4CA5-A518-0EF59D683919}" srcOrd="0" destOrd="0" presId="urn:diagrams.loki3.com/VaryingWidthList"/>
    <dgm:cxn modelId="{AFEC0FDE-A111-46E1-80D4-9E559D9657D4}" type="presParOf" srcId="{DB81EDF5-77BC-4B99-9C5E-5567DCCDE1AB}" destId="{77F61235-EC24-45B5-8F00-47F29324C8EE}" srcOrd="1" destOrd="0" presId="urn:diagrams.loki3.com/VaryingWidthList"/>
    <dgm:cxn modelId="{CA7ED7E2-B8E4-42CB-ABF0-A54D1973D05F}" type="presParOf" srcId="{DB81EDF5-77BC-4B99-9C5E-5567DCCDE1AB}" destId="{868C11FE-A039-4188-8AD1-079A830DD9A5}" srcOrd="2" destOrd="0" presId="urn:diagrams.loki3.com/VaryingWidthList"/>
    <dgm:cxn modelId="{7FAE244B-C4F7-406C-9C61-6B16D9C6E0A1}" type="presParOf" srcId="{DB81EDF5-77BC-4B99-9C5E-5567DCCDE1AB}" destId="{392D872A-B1BB-4AA0-9DC7-40440EE061EB}" srcOrd="3" destOrd="0" presId="urn:diagrams.loki3.com/VaryingWidthList"/>
    <dgm:cxn modelId="{0CF1FE5E-27F7-4B12-B6C9-2E207437B51E}" type="presParOf" srcId="{DB81EDF5-77BC-4B99-9C5E-5567DCCDE1AB}" destId="{5A9AB056-9D7E-4722-AE7A-12530F2D6174}"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FBAE6B-EA99-477C-B27D-593AA685CE63}" type="doc">
      <dgm:prSet loTypeId="urn:diagrams.loki3.com/VaryingWidthList" loCatId="list" qsTypeId="urn:microsoft.com/office/officeart/2005/8/quickstyle/simple1" qsCatId="simple" csTypeId="urn:microsoft.com/office/officeart/2005/8/colors/accent0_3" csCatId="mainScheme" phldr="1"/>
      <dgm:spPr/>
    </dgm:pt>
    <dgm:pt modelId="{834CE9F5-67C6-4ED5-834F-FF7833F985B2}">
      <dgm:prSet phldrT="[Text]"/>
      <dgm:spPr>
        <a:solidFill>
          <a:schemeClr val="tx2">
            <a:lumMod val="60000"/>
            <a:lumOff val="40000"/>
          </a:schemeClr>
        </a:solidFill>
      </dgm:spPr>
      <dgm:t>
        <a:bodyPr/>
        <a:lstStyle/>
        <a:p>
          <a:r>
            <a:rPr lang="en-US" dirty="0"/>
            <a:t>Status of </a:t>
          </a:r>
          <a:r>
            <a:rPr lang="en-US" dirty="0" smtClean="0"/>
            <a:t>Arctic Sea </a:t>
          </a:r>
          <a:r>
            <a:rPr lang="en-US" dirty="0"/>
            <a:t>Routes</a:t>
          </a:r>
        </a:p>
      </dgm:t>
    </dgm:pt>
    <dgm:pt modelId="{847598D2-1D89-4C6F-9F65-2FA9A4A3E502}" type="parTrans" cxnId="{36B0E1C9-F16B-4945-9C93-2C166C4639A4}">
      <dgm:prSet/>
      <dgm:spPr/>
      <dgm:t>
        <a:bodyPr/>
        <a:lstStyle/>
        <a:p>
          <a:endParaRPr lang="en-US"/>
        </a:p>
      </dgm:t>
    </dgm:pt>
    <dgm:pt modelId="{C5686EEE-637C-4DBA-8857-44C1A284A2D4}" type="sibTrans" cxnId="{36B0E1C9-F16B-4945-9C93-2C166C4639A4}">
      <dgm:prSet/>
      <dgm:spPr/>
      <dgm:t>
        <a:bodyPr/>
        <a:lstStyle/>
        <a:p>
          <a:endParaRPr lang="en-US"/>
        </a:p>
      </dgm:t>
    </dgm:pt>
    <dgm:pt modelId="{7EA71305-21E2-4C65-B7F7-40DFB0849C8A}">
      <dgm:prSet phldrT="[Text]"/>
      <dgm:spPr>
        <a:solidFill>
          <a:schemeClr val="tx2">
            <a:lumMod val="60000"/>
            <a:lumOff val="40000"/>
          </a:schemeClr>
        </a:solidFill>
      </dgm:spPr>
      <dgm:t>
        <a:bodyPr/>
        <a:lstStyle/>
        <a:p>
          <a:r>
            <a:rPr lang="en-US" dirty="0"/>
            <a:t>Increased Military Activity</a:t>
          </a:r>
        </a:p>
      </dgm:t>
    </dgm:pt>
    <dgm:pt modelId="{5BB93D44-B2EA-4CBC-8E57-A35104DA87D9}" type="parTrans" cxnId="{7FA458D0-7E75-4CED-8492-C2C0ED68E8ED}">
      <dgm:prSet/>
      <dgm:spPr/>
      <dgm:t>
        <a:bodyPr/>
        <a:lstStyle/>
        <a:p>
          <a:endParaRPr lang="en-US"/>
        </a:p>
      </dgm:t>
    </dgm:pt>
    <dgm:pt modelId="{6B6A01EE-C585-4088-8E05-248D5AC1A887}" type="sibTrans" cxnId="{7FA458D0-7E75-4CED-8492-C2C0ED68E8ED}">
      <dgm:prSet/>
      <dgm:spPr/>
      <dgm:t>
        <a:bodyPr/>
        <a:lstStyle/>
        <a:p>
          <a:endParaRPr lang="en-US"/>
        </a:p>
      </dgm:t>
    </dgm:pt>
    <dgm:pt modelId="{4330AC02-4741-4BA2-B562-7FA6E9D0DF66}">
      <dgm:prSet phldrT="[Text]"/>
      <dgm:spPr>
        <a:solidFill>
          <a:schemeClr val="tx2">
            <a:lumMod val="60000"/>
            <a:lumOff val="40000"/>
          </a:schemeClr>
        </a:solidFill>
      </dgm:spPr>
      <dgm:t>
        <a:bodyPr/>
        <a:lstStyle/>
        <a:p>
          <a:r>
            <a:rPr lang="en-US" dirty="0"/>
            <a:t>Attempts to Alter Arctic Governance</a:t>
          </a:r>
        </a:p>
      </dgm:t>
    </dgm:pt>
    <dgm:pt modelId="{587E63E5-CCCF-4CD4-9812-5802FB1C4D8E}" type="parTrans" cxnId="{2154262E-FE08-4ED0-B790-DBF5190FF088}">
      <dgm:prSet/>
      <dgm:spPr/>
      <dgm:t>
        <a:bodyPr/>
        <a:lstStyle/>
        <a:p>
          <a:endParaRPr lang="en-US"/>
        </a:p>
      </dgm:t>
    </dgm:pt>
    <dgm:pt modelId="{F1D66365-F0E0-4530-8E4A-2B30DB7BCF1F}" type="sibTrans" cxnId="{2154262E-FE08-4ED0-B790-DBF5190FF088}">
      <dgm:prSet/>
      <dgm:spPr/>
      <dgm:t>
        <a:bodyPr/>
        <a:lstStyle/>
        <a:p>
          <a:endParaRPr lang="en-US"/>
        </a:p>
      </dgm:t>
    </dgm:pt>
    <dgm:pt modelId="{DB81EDF5-77BC-4B99-9C5E-5567DCCDE1AB}" type="pres">
      <dgm:prSet presAssocID="{C3FBAE6B-EA99-477C-B27D-593AA685CE63}" presName="Name0" presStyleCnt="0">
        <dgm:presLayoutVars>
          <dgm:resizeHandles/>
        </dgm:presLayoutVars>
      </dgm:prSet>
      <dgm:spPr/>
    </dgm:pt>
    <dgm:pt modelId="{7D9FA0A2-A322-4CA5-A518-0EF59D683919}" type="pres">
      <dgm:prSet presAssocID="{834CE9F5-67C6-4ED5-834F-FF7833F985B2}" presName="text" presStyleLbl="node1" presStyleIdx="0" presStyleCnt="3" custScaleX="117404" custLinFactNeighborY="-44552">
        <dgm:presLayoutVars>
          <dgm:bulletEnabled val="1"/>
        </dgm:presLayoutVars>
      </dgm:prSet>
      <dgm:spPr/>
      <dgm:t>
        <a:bodyPr/>
        <a:lstStyle/>
        <a:p>
          <a:endParaRPr lang="en-US"/>
        </a:p>
      </dgm:t>
    </dgm:pt>
    <dgm:pt modelId="{77F61235-EC24-45B5-8F00-47F29324C8EE}" type="pres">
      <dgm:prSet presAssocID="{C5686EEE-637C-4DBA-8857-44C1A284A2D4}" presName="space" presStyleCnt="0"/>
      <dgm:spPr/>
    </dgm:pt>
    <dgm:pt modelId="{868C11FE-A039-4188-8AD1-079A830DD9A5}" type="pres">
      <dgm:prSet presAssocID="{7EA71305-21E2-4C65-B7F7-40DFB0849C8A}" presName="text" presStyleLbl="node1" presStyleIdx="1" presStyleCnt="3" custScaleX="119394">
        <dgm:presLayoutVars>
          <dgm:bulletEnabled val="1"/>
        </dgm:presLayoutVars>
      </dgm:prSet>
      <dgm:spPr/>
      <dgm:t>
        <a:bodyPr/>
        <a:lstStyle/>
        <a:p>
          <a:endParaRPr lang="en-US"/>
        </a:p>
      </dgm:t>
    </dgm:pt>
    <dgm:pt modelId="{392D872A-B1BB-4AA0-9DC7-40440EE061EB}" type="pres">
      <dgm:prSet presAssocID="{6B6A01EE-C585-4088-8E05-248D5AC1A887}" presName="space" presStyleCnt="0"/>
      <dgm:spPr/>
    </dgm:pt>
    <dgm:pt modelId="{5A9AB056-9D7E-4722-AE7A-12530F2D6174}" type="pres">
      <dgm:prSet presAssocID="{4330AC02-4741-4BA2-B562-7FA6E9D0DF66}" presName="text" presStyleLbl="node1" presStyleIdx="2" presStyleCnt="3">
        <dgm:presLayoutVars>
          <dgm:bulletEnabled val="1"/>
        </dgm:presLayoutVars>
      </dgm:prSet>
      <dgm:spPr/>
      <dgm:t>
        <a:bodyPr/>
        <a:lstStyle/>
        <a:p>
          <a:endParaRPr lang="en-US"/>
        </a:p>
      </dgm:t>
    </dgm:pt>
  </dgm:ptLst>
  <dgm:cxnLst>
    <dgm:cxn modelId="{36B0E1C9-F16B-4945-9C93-2C166C4639A4}" srcId="{C3FBAE6B-EA99-477C-B27D-593AA685CE63}" destId="{834CE9F5-67C6-4ED5-834F-FF7833F985B2}" srcOrd="0" destOrd="0" parTransId="{847598D2-1D89-4C6F-9F65-2FA9A4A3E502}" sibTransId="{C5686EEE-637C-4DBA-8857-44C1A284A2D4}"/>
    <dgm:cxn modelId="{E0C9D595-37D4-4B9D-8A09-D06C97A33A09}" type="presOf" srcId="{7EA71305-21E2-4C65-B7F7-40DFB0849C8A}" destId="{868C11FE-A039-4188-8AD1-079A830DD9A5}" srcOrd="0" destOrd="0" presId="urn:diagrams.loki3.com/VaryingWidthList"/>
    <dgm:cxn modelId="{2154262E-FE08-4ED0-B790-DBF5190FF088}" srcId="{C3FBAE6B-EA99-477C-B27D-593AA685CE63}" destId="{4330AC02-4741-4BA2-B562-7FA6E9D0DF66}" srcOrd="2" destOrd="0" parTransId="{587E63E5-CCCF-4CD4-9812-5802FB1C4D8E}" sibTransId="{F1D66365-F0E0-4530-8E4A-2B30DB7BCF1F}"/>
    <dgm:cxn modelId="{596C3F2E-15F5-42EB-B192-20BF66624FC1}" type="presOf" srcId="{834CE9F5-67C6-4ED5-834F-FF7833F985B2}" destId="{7D9FA0A2-A322-4CA5-A518-0EF59D683919}" srcOrd="0" destOrd="0" presId="urn:diagrams.loki3.com/VaryingWidthList"/>
    <dgm:cxn modelId="{91C80F34-3F45-460E-B88E-DBBDB947C868}" type="presOf" srcId="{4330AC02-4741-4BA2-B562-7FA6E9D0DF66}" destId="{5A9AB056-9D7E-4722-AE7A-12530F2D6174}" srcOrd="0" destOrd="0" presId="urn:diagrams.loki3.com/VaryingWidthList"/>
    <dgm:cxn modelId="{7FA458D0-7E75-4CED-8492-C2C0ED68E8ED}" srcId="{C3FBAE6B-EA99-477C-B27D-593AA685CE63}" destId="{7EA71305-21E2-4C65-B7F7-40DFB0849C8A}" srcOrd="1" destOrd="0" parTransId="{5BB93D44-B2EA-4CBC-8E57-A35104DA87D9}" sibTransId="{6B6A01EE-C585-4088-8E05-248D5AC1A887}"/>
    <dgm:cxn modelId="{E96FA8F8-DC47-4267-AFA0-DA0096BEEC68}" type="presOf" srcId="{C3FBAE6B-EA99-477C-B27D-593AA685CE63}" destId="{DB81EDF5-77BC-4B99-9C5E-5567DCCDE1AB}" srcOrd="0" destOrd="0" presId="urn:diagrams.loki3.com/VaryingWidthList"/>
    <dgm:cxn modelId="{D9F8FEB6-C4D8-45DF-B088-043D52F6840C}" type="presParOf" srcId="{DB81EDF5-77BC-4B99-9C5E-5567DCCDE1AB}" destId="{7D9FA0A2-A322-4CA5-A518-0EF59D683919}" srcOrd="0" destOrd="0" presId="urn:diagrams.loki3.com/VaryingWidthList"/>
    <dgm:cxn modelId="{AFEC0FDE-A111-46E1-80D4-9E559D9657D4}" type="presParOf" srcId="{DB81EDF5-77BC-4B99-9C5E-5567DCCDE1AB}" destId="{77F61235-EC24-45B5-8F00-47F29324C8EE}" srcOrd="1" destOrd="0" presId="urn:diagrams.loki3.com/VaryingWidthList"/>
    <dgm:cxn modelId="{CA7ED7E2-B8E4-42CB-ABF0-A54D1973D05F}" type="presParOf" srcId="{DB81EDF5-77BC-4B99-9C5E-5567DCCDE1AB}" destId="{868C11FE-A039-4188-8AD1-079A830DD9A5}" srcOrd="2" destOrd="0" presId="urn:diagrams.loki3.com/VaryingWidthList"/>
    <dgm:cxn modelId="{7FAE244B-C4F7-406C-9C61-6B16D9C6E0A1}" type="presParOf" srcId="{DB81EDF5-77BC-4B99-9C5E-5567DCCDE1AB}" destId="{392D872A-B1BB-4AA0-9DC7-40440EE061EB}" srcOrd="3" destOrd="0" presId="urn:diagrams.loki3.com/VaryingWidthList"/>
    <dgm:cxn modelId="{0CF1FE5E-27F7-4B12-B6C9-2E207437B51E}" type="presParOf" srcId="{DB81EDF5-77BC-4B99-9C5E-5567DCCDE1AB}" destId="{5A9AB056-9D7E-4722-AE7A-12530F2D6174}" srcOrd="4"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A0A2-A322-4CA5-A518-0EF59D683919}">
      <dsp:nvSpPr>
        <dsp:cNvPr id="0" name=""/>
        <dsp:cNvSpPr/>
      </dsp:nvSpPr>
      <dsp:spPr>
        <a:xfrm>
          <a:off x="80954" y="1984"/>
          <a:ext cx="1620000" cy="1309687"/>
        </a:xfrm>
        <a:prstGeom prst="rect">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US" sz="2100" kern="1200" dirty="0"/>
            <a:t>Changing </a:t>
          </a:r>
          <a:r>
            <a:rPr lang="en-US" sz="2100" kern="1200" dirty="0" smtClean="0"/>
            <a:t>Environment</a:t>
          </a:r>
          <a:endParaRPr lang="en-US" sz="2100" kern="1200" dirty="0"/>
        </a:p>
      </dsp:txBody>
      <dsp:txXfrm>
        <a:off x="80954" y="1984"/>
        <a:ext cx="1620000" cy="1309687"/>
      </dsp:txXfrm>
    </dsp:sp>
    <dsp:sp modelId="{868C11FE-A039-4188-8AD1-079A830DD9A5}">
      <dsp:nvSpPr>
        <dsp:cNvPr id="0" name=""/>
        <dsp:cNvSpPr/>
      </dsp:nvSpPr>
      <dsp:spPr>
        <a:xfrm>
          <a:off x="80954" y="1377156"/>
          <a:ext cx="1620000" cy="1309687"/>
        </a:xfrm>
        <a:prstGeom prst="rect">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US" sz="2100" kern="1200" dirty="0"/>
            <a:t>Multilateral Forums </a:t>
          </a:r>
          <a:r>
            <a:rPr lang="en-US" sz="2100" kern="1200" dirty="0" smtClean="0"/>
            <a:t>&amp; </a:t>
          </a:r>
          <a:r>
            <a:rPr lang="en-US" sz="2100" kern="1200" dirty="0"/>
            <a:t>International Agreements</a:t>
          </a:r>
        </a:p>
      </dsp:txBody>
      <dsp:txXfrm>
        <a:off x="80954" y="1377156"/>
        <a:ext cx="1620000" cy="1309687"/>
      </dsp:txXfrm>
    </dsp:sp>
    <dsp:sp modelId="{5A9AB056-9D7E-4722-AE7A-12530F2D6174}">
      <dsp:nvSpPr>
        <dsp:cNvPr id="0" name=""/>
        <dsp:cNvSpPr/>
      </dsp:nvSpPr>
      <dsp:spPr>
        <a:xfrm>
          <a:off x="87563" y="2752328"/>
          <a:ext cx="1606780" cy="1309687"/>
        </a:xfrm>
        <a:prstGeom prst="rect">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US" sz="2100" kern="1200" dirty="0"/>
            <a:t>Respect for Sovereign Interests</a:t>
          </a:r>
        </a:p>
      </dsp:txBody>
      <dsp:txXfrm>
        <a:off x="87563" y="2752328"/>
        <a:ext cx="1606780" cy="1309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A0A2-A322-4CA5-A518-0EF59D683919}">
      <dsp:nvSpPr>
        <dsp:cNvPr id="0" name=""/>
        <dsp:cNvSpPr/>
      </dsp:nvSpPr>
      <dsp:spPr>
        <a:xfrm>
          <a:off x="2" y="0"/>
          <a:ext cx="1584954" cy="1295433"/>
        </a:xfrm>
        <a:prstGeom prst="rect">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Status of </a:t>
          </a:r>
          <a:r>
            <a:rPr lang="en-US" sz="2200" kern="1200" dirty="0" smtClean="0"/>
            <a:t>Arctic Sea </a:t>
          </a:r>
          <a:r>
            <a:rPr lang="en-US" sz="2200" kern="1200" dirty="0"/>
            <a:t>Routes</a:t>
          </a:r>
        </a:p>
      </dsp:txBody>
      <dsp:txXfrm>
        <a:off x="2" y="0"/>
        <a:ext cx="1584954" cy="1295433"/>
      </dsp:txXfrm>
    </dsp:sp>
    <dsp:sp modelId="{868C11FE-A039-4188-8AD1-079A830DD9A5}">
      <dsp:nvSpPr>
        <dsp:cNvPr id="0" name=""/>
        <dsp:cNvSpPr/>
      </dsp:nvSpPr>
      <dsp:spPr>
        <a:xfrm>
          <a:off x="2" y="1362167"/>
          <a:ext cx="1584955" cy="1295433"/>
        </a:xfrm>
        <a:prstGeom prst="rect">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Increased Military Activity</a:t>
          </a:r>
        </a:p>
      </dsp:txBody>
      <dsp:txXfrm>
        <a:off x="2" y="1362167"/>
        <a:ext cx="1584955" cy="1295433"/>
      </dsp:txXfrm>
    </dsp:sp>
    <dsp:sp modelId="{5A9AB056-9D7E-4722-AE7A-12530F2D6174}">
      <dsp:nvSpPr>
        <dsp:cNvPr id="0" name=""/>
        <dsp:cNvSpPr/>
      </dsp:nvSpPr>
      <dsp:spPr>
        <a:xfrm>
          <a:off x="4979" y="2722372"/>
          <a:ext cx="1575000" cy="1295433"/>
        </a:xfrm>
        <a:prstGeom prst="rect">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Attempts to Alter Arctic Governance</a:t>
          </a:r>
        </a:p>
      </dsp:txBody>
      <dsp:txXfrm>
        <a:off x="4979" y="2722372"/>
        <a:ext cx="1575000" cy="1295433"/>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0EB8C-6B99-4663-9EE4-78D71AC35E14}" type="datetimeFigureOut">
              <a:rPr lang="en-US" smtClean="0"/>
              <a:t>10/23/2020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23946-59F2-4AC1-BE57-5BA3B0BFD8CE}" type="slidenum">
              <a:rPr lang="en-US" smtClean="0"/>
              <a:t>‹#›</a:t>
            </a:fld>
            <a:endParaRPr lang="en-US"/>
          </a:p>
        </p:txBody>
      </p:sp>
    </p:spTree>
    <p:extLst>
      <p:ext uri="{BB962C8B-B14F-4D97-AF65-F5344CB8AC3E}">
        <p14:creationId xmlns:p14="http://schemas.microsoft.com/office/powerpoint/2010/main" val="417781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defTabSz="914400" eaLnBrk="1" fontAlgn="auto" hangingPunct="1">
              <a:spcBef>
                <a:spcPts val="0"/>
              </a:spcBef>
              <a:spcAft>
                <a:spcPts val="0"/>
              </a:spcAft>
              <a:defRPr/>
            </a:pPr>
            <a:fld id="{A9D81D56-7650-43AA-9DFF-941C9726F8F2}" type="slidenum">
              <a:rPr lang="en-US" altLang="en-US" sz="1200" smtClean="0">
                <a:solidFill>
                  <a:srgbClr val="000000"/>
                </a:solidFill>
              </a:rPr>
              <a:pPr defTabSz="914400" eaLnBrk="1" fontAlgn="auto" hangingPunct="1">
                <a:spcBef>
                  <a:spcPts val="0"/>
                </a:spcBef>
                <a:spcAft>
                  <a:spcPts val="0"/>
                </a:spcAft>
                <a:defRPr/>
              </a:pPr>
              <a:t>1</a:t>
            </a:fld>
            <a:endParaRPr lang="en-US" altLang="en-US" sz="1200">
              <a:solidFill>
                <a:srgbClr val="000000"/>
              </a:solidFill>
            </a:endParaRPr>
          </a:p>
        </p:txBody>
      </p:sp>
    </p:spTree>
    <p:extLst>
      <p:ext uri="{BB962C8B-B14F-4D97-AF65-F5344CB8AC3E}">
        <p14:creationId xmlns:p14="http://schemas.microsoft.com/office/powerpoint/2010/main" val="7573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2</a:t>
            </a:fld>
            <a:endParaRPr lang="en-US"/>
          </a:p>
        </p:txBody>
      </p:sp>
    </p:spTree>
    <p:extLst>
      <p:ext uri="{BB962C8B-B14F-4D97-AF65-F5344CB8AC3E}">
        <p14:creationId xmlns:p14="http://schemas.microsoft.com/office/powerpoint/2010/main" val="368220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1E942-47B6-49BC-A242-7403A8DE9B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23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1E942-47B6-49BC-A242-7403A8DE9B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4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21F70-882B-4754-B42E-E49DD48F8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07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377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fld id="{9B994A18-0B7F-4A15-8E59-091DD36FB2E1}" type="slidenum">
              <a:rPr lang="en-US" altLang="en-US" sz="1200" smtClean="0">
                <a:solidFill>
                  <a:srgbClr val="000000"/>
                </a:solidFill>
              </a:rPr>
              <a:pPr/>
              <a:t>28</a:t>
            </a:fld>
            <a:endParaRPr lang="en-US" altLang="en-US" sz="1200" smtClean="0">
              <a:solidFill>
                <a:srgbClr val="000000"/>
              </a:solidFill>
            </a:endParaRPr>
          </a:p>
        </p:txBody>
      </p:sp>
    </p:spTree>
    <p:extLst>
      <p:ext uri="{BB962C8B-B14F-4D97-AF65-F5344CB8AC3E}">
        <p14:creationId xmlns:p14="http://schemas.microsoft.com/office/powerpoint/2010/main" val="129293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38CE83D-BAEF-4EBC-B28F-69168CA3B4F7}"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6875E54-0262-4709-8E05-1AD2C2BA8FF6}" type="slidenum">
              <a:rPr lang="en-US" altLang="en-US"/>
              <a:pPr>
                <a:defRPr/>
              </a:pPr>
              <a:t>‹#›</a:t>
            </a:fld>
            <a:endParaRPr lang="en-US" altLang="en-US"/>
          </a:p>
        </p:txBody>
      </p:sp>
    </p:spTree>
    <p:extLst>
      <p:ext uri="{BB962C8B-B14F-4D97-AF65-F5344CB8AC3E}">
        <p14:creationId xmlns:p14="http://schemas.microsoft.com/office/powerpoint/2010/main" val="125373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122982C9-FA4A-49CB-89E7-38AA3052DA67}"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D469FC0-E11D-4994-A08C-08661CBB31A6}" type="slidenum">
              <a:rPr lang="en-US" altLang="en-US"/>
              <a:pPr>
                <a:defRPr/>
              </a:pPr>
              <a:t>‹#›</a:t>
            </a:fld>
            <a:endParaRPr lang="en-US" altLang="en-US"/>
          </a:p>
        </p:txBody>
      </p:sp>
    </p:spTree>
    <p:extLst>
      <p:ext uri="{BB962C8B-B14F-4D97-AF65-F5344CB8AC3E}">
        <p14:creationId xmlns:p14="http://schemas.microsoft.com/office/powerpoint/2010/main" val="29062353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4E0EC1-7257-490F-B743-D1EA16165112}" type="datetimeFigureOut">
              <a:rPr lang="en-US" smtClean="0"/>
              <a:t>10/23/2020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37137551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4E0EC1-7257-490F-B743-D1EA16165112}" type="datetimeFigureOut">
              <a:rPr lang="en-US" smtClean="0"/>
              <a:t>10/23/2020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090781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E0EC1-7257-490F-B743-D1EA16165112}" type="datetimeFigureOut">
              <a:rPr lang="en-US" smtClean="0"/>
              <a:t>10/23/2020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01817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8456196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787136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8797359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25716117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B0B82A-5CE5-4C75-96E6-6B74B58CA33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21676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7414717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8" name="Slide Number Placeholder 7"/>
          <p:cNvSpPr>
            <a:spLocks noGrp="1"/>
          </p:cNvSpPr>
          <p:nvPr>
            <p:ph type="sldNum" sz="quarter" idx="11"/>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75492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0EA45557-CDB4-43C3-9232-F66F77E84798}"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27E10B-5684-4E09-81ED-D15A5114BE9E}" type="slidenum">
              <a:rPr lang="en-US" altLang="en-US"/>
              <a:pPr>
                <a:defRPr/>
              </a:pPr>
              <a:t>‹#›</a:t>
            </a:fld>
            <a:endParaRPr lang="en-US" altLang="en-US"/>
          </a:p>
        </p:txBody>
      </p:sp>
    </p:spTree>
    <p:extLst>
      <p:ext uri="{BB962C8B-B14F-4D97-AF65-F5344CB8AC3E}">
        <p14:creationId xmlns:p14="http://schemas.microsoft.com/office/powerpoint/2010/main" val="3013170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8979047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1388045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7749904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944466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59754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0B0B82A-5CE5-4C75-96E6-6B74B58CA334}"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4115080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872264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919005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AA8866-1567-47F4-8A49-0E4D25952A03}" type="slidenum">
              <a:rPr lang="en-US" altLang="en-US"/>
              <a:pPr>
                <a:defRPr/>
              </a:pPr>
              <a:t>‹#›</a:t>
            </a:fld>
            <a:endParaRPr lang="en-US" altLang="en-US"/>
          </a:p>
        </p:txBody>
      </p:sp>
    </p:spTree>
    <p:extLst>
      <p:ext uri="{BB962C8B-B14F-4D97-AF65-F5344CB8AC3E}">
        <p14:creationId xmlns:p14="http://schemas.microsoft.com/office/powerpoint/2010/main" val="202784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5FDEFD-8975-4CA2-B764-55D59B73F1C9}" type="slidenum">
              <a:rPr lang="en-US" altLang="en-US"/>
              <a:pPr>
                <a:defRPr/>
              </a:pPr>
              <a:t>‹#›</a:t>
            </a:fld>
            <a:endParaRPr lang="en-US" altLang="en-US"/>
          </a:p>
        </p:txBody>
      </p:sp>
    </p:spTree>
    <p:extLst>
      <p:ext uri="{BB962C8B-B14F-4D97-AF65-F5344CB8AC3E}">
        <p14:creationId xmlns:p14="http://schemas.microsoft.com/office/powerpoint/2010/main" val="7713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7DFB489C-B654-45D9-A92A-87B44E94F812}" type="slidenum">
              <a:rPr lang="en-US" altLang="en-US"/>
              <a:pPr>
                <a:defRPr/>
              </a:pPr>
              <a:t>‹#›</a:t>
            </a:fld>
            <a:endParaRPr lang="en-US" altLang="en-US"/>
          </a:p>
        </p:txBody>
      </p:sp>
    </p:spTree>
    <p:extLst>
      <p:ext uri="{BB962C8B-B14F-4D97-AF65-F5344CB8AC3E}">
        <p14:creationId xmlns:p14="http://schemas.microsoft.com/office/powerpoint/2010/main" val="695256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60467E41-AAE0-49C7-9A89-B211E2182C2F}" type="slidenum">
              <a:rPr lang="en-US" altLang="en-US"/>
              <a:pPr>
                <a:defRPr/>
              </a:pPr>
              <a:t>‹#›</a:t>
            </a:fld>
            <a:endParaRPr lang="en-US" altLang="en-US"/>
          </a:p>
        </p:txBody>
      </p:sp>
    </p:spTree>
    <p:extLst>
      <p:ext uri="{BB962C8B-B14F-4D97-AF65-F5344CB8AC3E}">
        <p14:creationId xmlns:p14="http://schemas.microsoft.com/office/powerpoint/2010/main" val="66388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57698DF4-CB76-4A64-B62A-722FF05EFA27}" type="slidenum">
              <a:rPr lang="en-US" altLang="en-US"/>
              <a:pPr>
                <a:defRPr/>
              </a:pPr>
              <a:t>‹#›</a:t>
            </a:fld>
            <a:endParaRPr lang="en-US" altLang="en-US"/>
          </a:p>
        </p:txBody>
      </p:sp>
    </p:spTree>
    <p:extLst>
      <p:ext uri="{BB962C8B-B14F-4D97-AF65-F5344CB8AC3E}">
        <p14:creationId xmlns:p14="http://schemas.microsoft.com/office/powerpoint/2010/main" val="1215565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4CAE270E-E743-445D-A826-F4B92FA80CAE}" type="slidenum">
              <a:rPr lang="en-US" altLang="en-US"/>
              <a:pPr>
                <a:defRPr/>
              </a:pPr>
              <a:t>‹#›</a:t>
            </a:fld>
            <a:endParaRPr lang="en-US" altLang="en-US"/>
          </a:p>
        </p:txBody>
      </p:sp>
    </p:spTree>
    <p:extLst>
      <p:ext uri="{BB962C8B-B14F-4D97-AF65-F5344CB8AC3E}">
        <p14:creationId xmlns:p14="http://schemas.microsoft.com/office/powerpoint/2010/main" val="5571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6EB65AA-0A6E-462B-90BA-69C4630B6CF2}" type="slidenum">
              <a:rPr lang="en-US" altLang="en-US"/>
              <a:pPr>
                <a:defRPr/>
              </a:pPr>
              <a:t>‹#›</a:t>
            </a:fld>
            <a:endParaRPr lang="en-US" altLang="en-US"/>
          </a:p>
        </p:txBody>
      </p:sp>
    </p:spTree>
    <p:extLst>
      <p:ext uri="{BB962C8B-B14F-4D97-AF65-F5344CB8AC3E}">
        <p14:creationId xmlns:p14="http://schemas.microsoft.com/office/powerpoint/2010/main" val="2597898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3E405277-5CA2-4487-889D-5C2FEE384F67}" type="slidenum">
              <a:rPr lang="en-US" altLang="en-US"/>
              <a:pPr>
                <a:defRPr/>
              </a:pPr>
              <a:t>‹#›</a:t>
            </a:fld>
            <a:endParaRPr lang="en-US" altLang="en-US"/>
          </a:p>
        </p:txBody>
      </p:sp>
    </p:spTree>
    <p:extLst>
      <p:ext uri="{BB962C8B-B14F-4D97-AF65-F5344CB8AC3E}">
        <p14:creationId xmlns:p14="http://schemas.microsoft.com/office/powerpoint/2010/main" val="3577452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A7412B0D-A550-492F-B24D-E510F4C0EFF2}"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D61F17-B0B8-4E77-93C0-76CD3F190A6F}" type="slidenum">
              <a:rPr lang="en-US" altLang="en-US"/>
              <a:pPr>
                <a:defRPr/>
              </a:pPr>
              <a:t>‹#›</a:t>
            </a:fld>
            <a:endParaRPr lang="en-US" altLang="en-US"/>
          </a:p>
        </p:txBody>
      </p:sp>
    </p:spTree>
    <p:extLst>
      <p:ext uri="{BB962C8B-B14F-4D97-AF65-F5344CB8AC3E}">
        <p14:creationId xmlns:p14="http://schemas.microsoft.com/office/powerpoint/2010/main" val="158663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010C3734-4516-4FA0-8B0D-51411912ABB9}" type="slidenum">
              <a:rPr lang="en-US" altLang="en-US"/>
              <a:pPr>
                <a:defRPr/>
              </a:pPr>
              <a:t>‹#›</a:t>
            </a:fld>
            <a:endParaRPr lang="en-US" altLang="en-US"/>
          </a:p>
        </p:txBody>
      </p:sp>
    </p:spTree>
    <p:extLst>
      <p:ext uri="{BB962C8B-B14F-4D97-AF65-F5344CB8AC3E}">
        <p14:creationId xmlns:p14="http://schemas.microsoft.com/office/powerpoint/2010/main" val="879597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96D752A5-E69A-4E0E-8D42-D9FFA2A31B43}" type="slidenum">
              <a:rPr lang="en-US" altLang="en-US"/>
              <a:pPr>
                <a:defRPr/>
              </a:pPr>
              <a:t>‹#›</a:t>
            </a:fld>
            <a:endParaRPr lang="en-US" altLang="en-US"/>
          </a:p>
        </p:txBody>
      </p:sp>
    </p:spTree>
    <p:extLst>
      <p:ext uri="{BB962C8B-B14F-4D97-AF65-F5344CB8AC3E}">
        <p14:creationId xmlns:p14="http://schemas.microsoft.com/office/powerpoint/2010/main" val="522236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9D6AE4D-1383-461A-B98F-02C4D91A4B05}" type="slidenum">
              <a:rPr lang="en-US" altLang="en-US"/>
              <a:pPr>
                <a:defRPr/>
              </a:pPr>
              <a:t>‹#›</a:t>
            </a:fld>
            <a:endParaRPr lang="en-US" altLang="en-US"/>
          </a:p>
        </p:txBody>
      </p:sp>
    </p:spTree>
    <p:extLst>
      <p:ext uri="{BB962C8B-B14F-4D97-AF65-F5344CB8AC3E}">
        <p14:creationId xmlns:p14="http://schemas.microsoft.com/office/powerpoint/2010/main" val="2190932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75581092-B7E6-40C3-924B-C18175D2AD9E}"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84C06D6-A7A0-4C0E-853D-7BE3CF5CD345}" type="slidenum">
              <a:rPr lang="en-US" altLang="en-US"/>
              <a:pPr>
                <a:defRPr/>
              </a:pPr>
              <a:t>‹#›</a:t>
            </a:fld>
            <a:endParaRPr lang="en-US" altLang="en-US"/>
          </a:p>
        </p:txBody>
      </p:sp>
    </p:spTree>
    <p:extLst>
      <p:ext uri="{BB962C8B-B14F-4D97-AF65-F5344CB8AC3E}">
        <p14:creationId xmlns:p14="http://schemas.microsoft.com/office/powerpoint/2010/main" val="13900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EF832A2F-70DE-41F2-96A6-5B5CE0CED2B6}"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5BAA04-386C-4EC9-8C62-B6C9C18CA172}" type="slidenum">
              <a:rPr lang="en-US" altLang="en-US"/>
              <a:pPr>
                <a:defRPr/>
              </a:pPr>
              <a:t>‹#›</a:t>
            </a:fld>
            <a:endParaRPr lang="en-US" altLang="en-US"/>
          </a:p>
        </p:txBody>
      </p:sp>
    </p:spTree>
    <p:extLst>
      <p:ext uri="{BB962C8B-B14F-4D97-AF65-F5344CB8AC3E}">
        <p14:creationId xmlns:p14="http://schemas.microsoft.com/office/powerpoint/2010/main" val="2916527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016B245-9C0F-4838-AF70-5B20643DE2BF}"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D571F6CB-BE7C-475E-9DD4-9F9B755CE342}" type="slidenum">
              <a:rPr lang="en-US" altLang="en-US"/>
              <a:pPr>
                <a:defRPr/>
              </a:pPr>
              <a:t>‹#›</a:t>
            </a:fld>
            <a:endParaRPr lang="en-US" altLang="en-US"/>
          </a:p>
        </p:txBody>
      </p:sp>
    </p:spTree>
    <p:extLst>
      <p:ext uri="{BB962C8B-B14F-4D97-AF65-F5344CB8AC3E}">
        <p14:creationId xmlns:p14="http://schemas.microsoft.com/office/powerpoint/2010/main" val="237567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F5AFF0BE-BFDA-4181-9213-67F1EA3450B1}" type="datetimeFigureOut">
              <a:rPr lang="en-US"/>
              <a:pPr>
                <a:defRPr/>
              </a:pPr>
              <a:t>10/23/2020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C886B5E-EBEC-43DE-95FA-72AD22125A4B}" type="slidenum">
              <a:rPr lang="en-US" altLang="en-US"/>
              <a:pPr>
                <a:defRPr/>
              </a:pPr>
              <a:t>‹#›</a:t>
            </a:fld>
            <a:endParaRPr lang="en-US" altLang="en-US"/>
          </a:p>
        </p:txBody>
      </p:sp>
    </p:spTree>
    <p:extLst>
      <p:ext uri="{BB962C8B-B14F-4D97-AF65-F5344CB8AC3E}">
        <p14:creationId xmlns:p14="http://schemas.microsoft.com/office/powerpoint/2010/main" val="381765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19E20195-E587-4F7A-9BBD-7B566239C4F5}" type="datetimeFigureOut">
              <a:rPr lang="en-US"/>
              <a:pPr>
                <a:defRPr/>
              </a:pPr>
              <a:t>10/23/2020</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C98409EB-FB3A-454F-A3D5-3B19C38E19BC}" type="slidenum">
              <a:rPr lang="en-US" altLang="en-US"/>
              <a:pPr>
                <a:defRPr/>
              </a:pPr>
              <a:t>‹#›</a:t>
            </a:fld>
            <a:endParaRPr lang="en-US" altLang="en-US"/>
          </a:p>
        </p:txBody>
      </p:sp>
    </p:spTree>
    <p:extLst>
      <p:ext uri="{BB962C8B-B14F-4D97-AF65-F5344CB8AC3E}">
        <p14:creationId xmlns:p14="http://schemas.microsoft.com/office/powerpoint/2010/main" val="4185916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37076171-944B-42AE-9B65-E47D5CD9B1CE}" type="datetimeFigureOut">
              <a:rPr lang="en-US"/>
              <a:pPr>
                <a:defRPr/>
              </a:pPr>
              <a:t>10/23/2020</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9D88D5C-31FF-401F-95AA-363F4C91D8EB}" type="slidenum">
              <a:rPr lang="en-US" altLang="en-US"/>
              <a:pPr>
                <a:defRPr/>
              </a:pPr>
              <a:t>‹#›</a:t>
            </a:fld>
            <a:endParaRPr lang="en-US" altLang="en-US"/>
          </a:p>
        </p:txBody>
      </p:sp>
    </p:spTree>
    <p:extLst>
      <p:ext uri="{BB962C8B-B14F-4D97-AF65-F5344CB8AC3E}">
        <p14:creationId xmlns:p14="http://schemas.microsoft.com/office/powerpoint/2010/main" val="3538876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68E89BA9-6C2B-41B6-8A78-2E05F6AE5B16}" type="datetimeFigureOut">
              <a:rPr lang="en-US"/>
              <a:pPr>
                <a:defRPr/>
              </a:pPr>
              <a:t>10/23/2020</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A9AD44B-7EF6-4CE1-A73C-CD6FCAABF16B}" type="slidenum">
              <a:rPr lang="en-US" altLang="en-US"/>
              <a:pPr>
                <a:defRPr/>
              </a:pPr>
              <a:t>‹#›</a:t>
            </a:fld>
            <a:endParaRPr lang="en-US" altLang="en-US"/>
          </a:p>
        </p:txBody>
      </p:sp>
    </p:spTree>
    <p:extLst>
      <p:ext uri="{BB962C8B-B14F-4D97-AF65-F5344CB8AC3E}">
        <p14:creationId xmlns:p14="http://schemas.microsoft.com/office/powerpoint/2010/main" val="275207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7CCD5D1-870F-43E3-B31C-23F96A79EB06}"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4BD11C6-15F4-4970-8755-57B2794BB2A7}" type="slidenum">
              <a:rPr lang="en-US" altLang="en-US"/>
              <a:pPr>
                <a:defRPr/>
              </a:pPr>
              <a:t>‹#›</a:t>
            </a:fld>
            <a:endParaRPr lang="en-US" altLang="en-US"/>
          </a:p>
        </p:txBody>
      </p:sp>
    </p:spTree>
    <p:extLst>
      <p:ext uri="{BB962C8B-B14F-4D97-AF65-F5344CB8AC3E}">
        <p14:creationId xmlns:p14="http://schemas.microsoft.com/office/powerpoint/2010/main" val="23598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0C8A0776-CDD7-4629-896D-C0D6A3BA4299}" type="datetimeFigureOut">
              <a:rPr lang="en-US"/>
              <a:pPr>
                <a:defRPr/>
              </a:pPr>
              <a:t>10/23/2020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404106-3F59-4409-9151-BCE04BC4E4D1}" type="slidenum">
              <a:rPr lang="en-US" altLang="en-US"/>
              <a:pPr>
                <a:defRPr/>
              </a:pPr>
              <a:t>‹#›</a:t>
            </a:fld>
            <a:endParaRPr lang="en-US" altLang="en-US"/>
          </a:p>
        </p:txBody>
      </p:sp>
    </p:spTree>
    <p:extLst>
      <p:ext uri="{BB962C8B-B14F-4D97-AF65-F5344CB8AC3E}">
        <p14:creationId xmlns:p14="http://schemas.microsoft.com/office/powerpoint/2010/main" val="1028214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rtlCol="0">
            <a:normAutofit/>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88B8B0DC-DDC1-4DD4-B4F0-82D6928D721F}" type="datetimeFigureOut">
              <a:rPr lang="en-US"/>
              <a:pPr>
                <a:defRPr/>
              </a:pPr>
              <a:t>10/23/2020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183E7C3-8985-43FC-BFD8-459086BAA9DF}" type="slidenum">
              <a:rPr lang="en-US" altLang="en-US"/>
              <a:pPr>
                <a:defRPr/>
              </a:pPr>
              <a:t>‹#›</a:t>
            </a:fld>
            <a:endParaRPr lang="en-US" altLang="en-US"/>
          </a:p>
        </p:txBody>
      </p:sp>
    </p:spTree>
    <p:extLst>
      <p:ext uri="{BB962C8B-B14F-4D97-AF65-F5344CB8AC3E}">
        <p14:creationId xmlns:p14="http://schemas.microsoft.com/office/powerpoint/2010/main" val="1535172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34114D3F-F8E0-45A3-A197-191A210D2968}"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633B7D7E-D61D-4371-A87F-297CC5BD7827}" type="slidenum">
              <a:rPr lang="en-US" altLang="en-US"/>
              <a:pPr>
                <a:defRPr/>
              </a:pPr>
              <a:t>‹#›</a:t>
            </a:fld>
            <a:endParaRPr lang="en-US" altLang="en-US"/>
          </a:p>
        </p:txBody>
      </p:sp>
    </p:spTree>
    <p:extLst>
      <p:ext uri="{BB962C8B-B14F-4D97-AF65-F5344CB8AC3E}">
        <p14:creationId xmlns:p14="http://schemas.microsoft.com/office/powerpoint/2010/main" val="42279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B81933D7-EDD6-4C2F-88B7-5CAAC441590B}" type="datetimeFigureOut">
              <a:rPr lang="en-US"/>
              <a:pPr>
                <a:defRPr/>
              </a:pPr>
              <a:t>10/23/2020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EEE86CA6-2FF3-44A2-8631-323CC25C4776}" type="slidenum">
              <a:rPr lang="en-US" altLang="en-US"/>
              <a:pPr>
                <a:defRPr/>
              </a:pPr>
              <a:t>‹#›</a:t>
            </a:fld>
            <a:endParaRPr lang="en-US" altLang="en-US"/>
          </a:p>
        </p:txBody>
      </p:sp>
    </p:spTree>
    <p:extLst>
      <p:ext uri="{BB962C8B-B14F-4D97-AF65-F5344CB8AC3E}">
        <p14:creationId xmlns:p14="http://schemas.microsoft.com/office/powerpoint/2010/main" val="3327861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0B9B5F9-69E9-46CE-92BC-108EA5B8BF7E}" type="datetime1">
              <a:rPr lang="en-US" smtClean="0"/>
              <a:t>10/23/2020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4034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1">
                <a:solidFill>
                  <a:srgbClr val="4F622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600" b="1" i="0">
                <a:solidFill>
                  <a:srgbClr val="00582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BB9B44C-DB87-4122-A848-A9F1CCC7FC4E}" type="datetime1">
              <a:rPr lang="en-US" smtClean="0"/>
              <a:t>10/23/2020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92426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1">
                <a:solidFill>
                  <a:srgbClr val="4F6228"/>
                </a:solidFill>
                <a:latin typeface="Calibri"/>
                <a:cs typeface="Calibri"/>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93177BD-D092-4504-8483-2B2454E0F10C}" type="datetime1">
              <a:rPr lang="en-US" smtClean="0"/>
              <a:t>10/23/2020</a:t>
            </a:fld>
            <a:endParaRPr lang="en-US"/>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7778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1">
                <a:solidFill>
                  <a:srgbClr val="4F622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71CE827-DFA0-4CEE-B377-415532B00523}" type="datetime1">
              <a:rPr lang="en-US" smtClean="0"/>
              <a:t>10/23/2020</a:t>
            </a:fld>
            <a:endParaRPr lang="en-US"/>
          </a:p>
        </p:txBody>
      </p:sp>
      <p:sp>
        <p:nvSpPr>
          <p:cNvPr id="5" name="Holder 5"/>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0144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EA14E93-C4C9-496D-A6C2-DC66607E872A}" type="datetime1">
              <a:rPr lang="en-US" smtClean="0"/>
              <a:t>10/23/2020</a:t>
            </a:fld>
            <a:endParaRPr lang="en-US"/>
          </a:p>
        </p:txBody>
      </p:sp>
      <p:sp>
        <p:nvSpPr>
          <p:cNvPr id="4" name="Holder 4"/>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1995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58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B5D3E8E3-6AF5-46B3-A3BC-9AA249C40E4D}" type="datetimeFigureOut">
              <a:rPr lang="en-US"/>
              <a:pPr>
                <a:defRPr/>
              </a:pPr>
              <a:t>10/23/2020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AA52B767-65D4-4086-BB94-E855DBDE3007}" type="slidenum">
              <a:rPr lang="en-US" altLang="en-US"/>
              <a:pPr>
                <a:defRPr/>
              </a:pPr>
              <a:t>‹#›</a:t>
            </a:fld>
            <a:endParaRPr lang="en-US" altLang="en-US"/>
          </a:p>
        </p:txBody>
      </p:sp>
    </p:spTree>
    <p:extLst>
      <p:ext uri="{BB962C8B-B14F-4D97-AF65-F5344CB8AC3E}">
        <p14:creationId xmlns:p14="http://schemas.microsoft.com/office/powerpoint/2010/main" val="2302644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9"/>
          <p:cNvSpPr txBox="1">
            <a:spLocks noChangeArrowheads="1"/>
          </p:cNvSpPr>
          <p:nvPr userDrawn="1"/>
        </p:nvSpPr>
        <p:spPr bwMode="auto">
          <a:xfrm>
            <a:off x="4214285" y="3414713"/>
            <a:ext cx="6809316" cy="576262"/>
          </a:xfrm>
          <a:prstGeom prst="rect">
            <a:avLst/>
          </a:prstGeom>
          <a:noFill/>
          <a:ln w="12700">
            <a:noFill/>
            <a:miter lim="800000"/>
            <a:headEnd/>
            <a:tailEnd/>
          </a:ln>
        </p:spPr>
        <p:txBody>
          <a:bodyPr vert="horz" wrap="none" lIns="45720" tIns="44450" rIns="45720" bIns="44450" numCol="1" anchor="ctr" anchorCtr="0" compatLnSpc="1">
            <a:prstTxWarp prst="textNoShape">
              <a:avLst/>
            </a:prstTxWarp>
          </a:bodyPr>
          <a:lstStyle>
            <a:lvl1pPr algn="ctr" rtl="0" eaLnBrk="1" fontAlgn="base" hangingPunct="1">
              <a:lnSpc>
                <a:spcPct val="87000"/>
              </a:lnSpc>
              <a:spcBef>
                <a:spcPct val="0"/>
              </a:spcBef>
              <a:spcAft>
                <a:spcPct val="0"/>
              </a:spcAft>
              <a:defRPr sz="3200" b="1" i="0">
                <a:solidFill>
                  <a:srgbClr val="000066"/>
                </a:solidFill>
                <a:latin typeface="+mj-lt"/>
                <a:ea typeface="ＭＳ Ｐゴシック" charset="-128"/>
                <a:cs typeface="+mj-cs"/>
              </a:defRPr>
            </a:lvl1pPr>
            <a:lvl2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2pPr>
            <a:lvl3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3pPr>
            <a:lvl4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4pPr>
            <a:lvl5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5pPr>
            <a:lvl6pPr marL="457200" algn="ctr" rtl="0" eaLnBrk="1" fontAlgn="base" hangingPunct="1">
              <a:lnSpc>
                <a:spcPct val="87000"/>
              </a:lnSpc>
              <a:spcBef>
                <a:spcPct val="0"/>
              </a:spcBef>
              <a:spcAft>
                <a:spcPct val="0"/>
              </a:spcAft>
              <a:defRPr sz="3200" b="1" i="1">
                <a:solidFill>
                  <a:srgbClr val="000066"/>
                </a:solidFill>
                <a:latin typeface="Tahoma" charset="0"/>
              </a:defRPr>
            </a:lvl6pPr>
            <a:lvl7pPr marL="914400" algn="ctr" rtl="0" eaLnBrk="1" fontAlgn="base" hangingPunct="1">
              <a:lnSpc>
                <a:spcPct val="87000"/>
              </a:lnSpc>
              <a:spcBef>
                <a:spcPct val="0"/>
              </a:spcBef>
              <a:spcAft>
                <a:spcPct val="0"/>
              </a:spcAft>
              <a:defRPr sz="3200" b="1" i="1">
                <a:solidFill>
                  <a:srgbClr val="000066"/>
                </a:solidFill>
                <a:latin typeface="Tahoma" charset="0"/>
              </a:defRPr>
            </a:lvl7pPr>
            <a:lvl8pPr marL="1371600" algn="ctr" rtl="0" eaLnBrk="1" fontAlgn="base" hangingPunct="1">
              <a:lnSpc>
                <a:spcPct val="87000"/>
              </a:lnSpc>
              <a:spcBef>
                <a:spcPct val="0"/>
              </a:spcBef>
              <a:spcAft>
                <a:spcPct val="0"/>
              </a:spcAft>
              <a:defRPr sz="3200" b="1" i="1">
                <a:solidFill>
                  <a:srgbClr val="000066"/>
                </a:solidFill>
                <a:latin typeface="Tahoma" charset="0"/>
              </a:defRPr>
            </a:lvl8pPr>
            <a:lvl9pPr marL="1828800" algn="ctr" rtl="0" eaLnBrk="1" fontAlgn="base" hangingPunct="1">
              <a:lnSpc>
                <a:spcPct val="87000"/>
              </a:lnSpc>
              <a:spcBef>
                <a:spcPct val="0"/>
              </a:spcBef>
              <a:spcAft>
                <a:spcPct val="0"/>
              </a:spcAft>
              <a:defRPr sz="3200" b="1" i="1">
                <a:solidFill>
                  <a:srgbClr val="000066"/>
                </a:solidFill>
                <a:latin typeface="Tahoma" charset="0"/>
              </a:defRPr>
            </a:lvl9pPr>
          </a:lstStyle>
          <a:p>
            <a:pPr>
              <a:defRPr/>
            </a:pPr>
            <a:endParaRPr lang="en-US" sz="3200" kern="0" dirty="0">
              <a:latin typeface="Tahoma"/>
            </a:endParaRPr>
          </a:p>
        </p:txBody>
      </p:sp>
      <p:cxnSp>
        <p:nvCxnSpPr>
          <p:cNvPr id="13" name="Straight Connector 12"/>
          <p:cNvCxnSpPr/>
          <p:nvPr userDrawn="1"/>
        </p:nvCxnSpPr>
        <p:spPr bwMode="auto">
          <a:xfrm>
            <a:off x="0" y="6299486"/>
            <a:ext cx="12192000" cy="0"/>
          </a:xfrm>
          <a:prstGeom prst="line">
            <a:avLst/>
          </a:prstGeom>
          <a:noFill/>
          <a:ln w="25400" cap="rnd" cmpd="sng" algn="ctr">
            <a:solidFill>
              <a:schemeClr val="tx1"/>
            </a:solidFill>
            <a:prstDash val="solid"/>
            <a:round/>
            <a:headEnd type="none" w="med" len="med"/>
            <a:tailEnd type="none" w="med" len="med"/>
          </a:ln>
          <a:effectLst>
            <a:outerShdw blurRad="12700" dist="25400" dir="5400000" algn="ctr" rotWithShape="0">
              <a:schemeClr val="bg1">
                <a:lumMod val="50000"/>
              </a:schemeClr>
            </a:outerShdw>
          </a:effectLst>
        </p:spPr>
      </p:cxnSp>
      <p:sp>
        <p:nvSpPr>
          <p:cNvPr id="14" name="Text Box 16"/>
          <p:cNvSpPr txBox="1">
            <a:spLocks noChangeArrowheads="1"/>
          </p:cNvSpPr>
          <p:nvPr userDrawn="1"/>
        </p:nvSpPr>
        <p:spPr bwMode="auto">
          <a:xfrm>
            <a:off x="8070851" y="6588125"/>
            <a:ext cx="4034367" cy="304800"/>
          </a:xfrm>
          <a:prstGeom prst="rect">
            <a:avLst/>
          </a:prstGeom>
          <a:noFill/>
          <a:ln w="9525">
            <a:noFill/>
            <a:miter lim="800000"/>
            <a:headEnd/>
            <a:tailEnd/>
          </a:ln>
          <a:effectLst/>
        </p:spPr>
        <p:txBody>
          <a:bodyPr lIns="45720" rIns="45720">
            <a:spAutoFit/>
          </a:bodyPr>
          <a:lstStyle/>
          <a:p>
            <a:pPr algn="r">
              <a:spcBef>
                <a:spcPct val="20000"/>
              </a:spcBef>
            </a:pPr>
            <a:fld id="{25E4E028-A750-4F6B-892E-3449B3E5A87A}" type="datetime3">
              <a:rPr lang="en-US" sz="1000">
                <a:solidFill>
                  <a:srgbClr val="5F5F5F"/>
                </a:solidFill>
                <a:latin typeface="Calibri"/>
                <a:cs typeface="Arial" charset="0"/>
              </a:rPr>
              <a:pPr algn="r">
                <a:spcBef>
                  <a:spcPct val="20000"/>
                </a:spcBef>
              </a:pPr>
              <a:t>23 October 2020</a:t>
            </a:fld>
            <a:r>
              <a:rPr lang="en-US" sz="1000" dirty="0">
                <a:solidFill>
                  <a:srgbClr val="5F5F5F"/>
                </a:solidFill>
                <a:latin typeface="Calibri"/>
                <a:cs typeface="Arial" charset="0"/>
              </a:rPr>
              <a:t> - </a:t>
            </a:r>
            <a:fld id="{31CFFD84-077B-4EB8-A4D4-C54AFB7CB25A}" type="slidenum">
              <a:rPr lang="en-US" sz="1400" b="1">
                <a:solidFill>
                  <a:srgbClr val="5F5F5F"/>
                </a:solidFill>
                <a:latin typeface="Calibri"/>
                <a:cs typeface="Arial" charset="0"/>
              </a:rPr>
              <a:pPr algn="r">
                <a:spcBef>
                  <a:spcPct val="20000"/>
                </a:spcBef>
              </a:pPr>
              <a:t>‹#›</a:t>
            </a:fld>
            <a:endParaRPr lang="en-US" sz="1400" b="1" dirty="0">
              <a:solidFill>
                <a:srgbClr val="5F5F5F"/>
              </a:solidFill>
              <a:latin typeface="Calibri"/>
              <a:cs typeface="Arial" charset="0"/>
            </a:endParaRPr>
          </a:p>
        </p:txBody>
      </p:sp>
      <p:grpSp>
        <p:nvGrpSpPr>
          <p:cNvPr id="15" name="Group 14"/>
          <p:cNvGrpSpPr/>
          <p:nvPr userDrawn="1"/>
        </p:nvGrpSpPr>
        <p:grpSpPr>
          <a:xfrm>
            <a:off x="154433" y="5879593"/>
            <a:ext cx="3995711" cy="1270675"/>
            <a:chOff x="152400" y="5867400"/>
            <a:chExt cx="2996783" cy="1270675"/>
          </a:xfrm>
        </p:grpSpPr>
        <p:sp>
          <p:nvSpPr>
            <p:cNvPr id="16" name="TextBox 15"/>
            <p:cNvSpPr txBox="1"/>
            <p:nvPr userDrawn="1"/>
          </p:nvSpPr>
          <p:spPr>
            <a:xfrm>
              <a:off x="1020642" y="6276301"/>
              <a:ext cx="2128541" cy="861774"/>
            </a:xfrm>
            <a:prstGeom prst="rect">
              <a:avLst/>
            </a:prstGeom>
            <a:noFill/>
          </p:spPr>
          <p:txBody>
            <a:bodyPr wrap="square" rtlCol="0">
              <a:spAutoFit/>
            </a:bodyPr>
            <a:lstStyle/>
            <a:p>
              <a:pPr algn="l">
                <a:spcBef>
                  <a:spcPts val="0"/>
                </a:spcBef>
              </a:pPr>
              <a:r>
                <a:rPr lang="en-US" sz="1400" i="1" dirty="0">
                  <a:solidFill>
                    <a:srgbClr val="000000"/>
                  </a:solidFill>
                  <a:latin typeface="Impact" pitchFamily="34" charset="0"/>
                  <a:cs typeface="Arial" charset="0"/>
                </a:rPr>
                <a:t>United States</a:t>
              </a:r>
            </a:p>
            <a:p>
              <a:pPr algn="l">
                <a:spcBef>
                  <a:spcPts val="0"/>
                </a:spcBef>
              </a:pPr>
              <a:r>
                <a:rPr lang="en-US" sz="1800" dirty="0">
                  <a:solidFill>
                    <a:srgbClr val="000000"/>
                  </a:solidFill>
                  <a:latin typeface="Impact" pitchFamily="34" charset="0"/>
                  <a:cs typeface="Arial" charset="0"/>
                </a:rPr>
                <a:t>European Command</a:t>
              </a:r>
            </a:p>
            <a:p>
              <a:pPr algn="l">
                <a:spcBef>
                  <a:spcPts val="0"/>
                </a:spcBef>
              </a:pPr>
              <a:endParaRPr lang="en-US" sz="1800" dirty="0">
                <a:solidFill>
                  <a:srgbClr val="000000"/>
                </a:solidFill>
                <a:latin typeface="Impact" pitchFamily="34" charset="0"/>
                <a:cs typeface="Arial" charset="0"/>
              </a:endParaRPr>
            </a:p>
          </p:txBody>
        </p:sp>
        <p:pic>
          <p:nvPicPr>
            <p:cNvPr id="17" name="Picture 6" descr="EUCOM%20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5867400"/>
              <a:ext cx="868242" cy="839788"/>
            </a:xfrm>
            <a:prstGeom prst="rect">
              <a:avLst/>
            </a:prstGeom>
            <a:noFill/>
            <a:ln w="9525">
              <a:noFill/>
              <a:miter lim="800000"/>
              <a:headEnd/>
              <a:tailEnd/>
            </a:ln>
          </p:spPr>
        </p:pic>
      </p:grpSp>
    </p:spTree>
    <p:extLst>
      <p:ext uri="{BB962C8B-B14F-4D97-AF65-F5344CB8AC3E}">
        <p14:creationId xmlns:p14="http://schemas.microsoft.com/office/powerpoint/2010/main" val="169756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433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644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872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176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97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422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964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60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387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59711DF7-971C-401D-AC68-287F78002175}" type="datetimeFigureOut">
              <a:rPr lang="en-US"/>
              <a:pPr>
                <a:defRPr/>
              </a:pPr>
              <a:t>10/23/2020</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DD34A0B-911C-4FFD-9381-B2B1E0E1D034}" type="slidenum">
              <a:rPr lang="en-US" altLang="en-US"/>
              <a:pPr>
                <a:defRPr/>
              </a:pPr>
              <a:t>‹#›</a:t>
            </a:fld>
            <a:endParaRPr lang="en-US" altLang="en-US"/>
          </a:p>
        </p:txBody>
      </p:sp>
    </p:spTree>
    <p:extLst>
      <p:ext uri="{BB962C8B-B14F-4D97-AF65-F5344CB8AC3E}">
        <p14:creationId xmlns:p14="http://schemas.microsoft.com/office/powerpoint/2010/main" val="1415886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35"/>
          <p:cNvSpPr txBox="1">
            <a:spLocks noChangeArrowheads="1"/>
          </p:cNvSpPr>
          <p:nvPr/>
        </p:nvSpPr>
        <p:spPr bwMode="auto">
          <a:xfrm>
            <a:off x="8070851" y="6588125"/>
            <a:ext cx="4034367" cy="304800"/>
          </a:xfrm>
          <a:prstGeom prst="rect">
            <a:avLst/>
          </a:prstGeom>
          <a:noFill/>
          <a:ln w="9525">
            <a:noFill/>
            <a:miter lim="800000"/>
            <a:headEnd/>
            <a:tailEnd/>
          </a:ln>
          <a:effectLst/>
        </p:spPr>
        <p:txBody>
          <a:bodyPr lIns="45720" rIns="45720">
            <a:spAutoFit/>
          </a:bodyPr>
          <a:lstStyle/>
          <a:p>
            <a:pPr algn="r">
              <a:spcBef>
                <a:spcPct val="20000"/>
              </a:spcBef>
            </a:pPr>
            <a:fld id="{632B3E2C-7DBF-4C1D-BBC6-1D04AD88F16F}" type="datetime3">
              <a:rPr lang="en-US" sz="1000" smtClean="0">
                <a:solidFill>
                  <a:schemeClr val="bg2"/>
                </a:solidFill>
              </a:rPr>
              <a:pPr algn="r">
                <a:spcBef>
                  <a:spcPct val="20000"/>
                </a:spcBef>
              </a:pPr>
              <a:t>23 October 2020</a:t>
            </a:fld>
            <a:r>
              <a:rPr lang="en-US" sz="1000" dirty="0">
                <a:solidFill>
                  <a:schemeClr val="bg2"/>
                </a:solidFill>
              </a:rPr>
              <a:t> - </a:t>
            </a:r>
            <a:fld id="{306B35B6-1389-4D19-BB49-62FC4E6D0D1D}" type="slidenum">
              <a:rPr lang="en-US" sz="1400" b="1">
                <a:solidFill>
                  <a:schemeClr val="bg2"/>
                </a:solidFill>
              </a:rPr>
              <a:pPr algn="r">
                <a:spcBef>
                  <a:spcPct val="20000"/>
                </a:spcBef>
              </a:pPr>
              <a:t>‹#›</a:t>
            </a:fld>
            <a:endParaRPr lang="en-US" sz="1400" b="1" dirty="0">
              <a:solidFill>
                <a:schemeClr val="bg2"/>
              </a:solidFill>
            </a:endParaRPr>
          </a:p>
        </p:txBody>
      </p:sp>
      <p:sp>
        <p:nvSpPr>
          <p:cNvPr id="189449" name="Rectangle 9"/>
          <p:cNvSpPr>
            <a:spLocks noGrp="1" noChangeArrowheads="1"/>
          </p:cNvSpPr>
          <p:nvPr>
            <p:ph type="ctrTitle"/>
          </p:nvPr>
        </p:nvSpPr>
        <p:spPr>
          <a:xfrm>
            <a:off x="4214285" y="3414713"/>
            <a:ext cx="6809316" cy="576262"/>
          </a:xfrm>
        </p:spPr>
        <p:txBody>
          <a:bodyPr/>
          <a:lstStyle>
            <a:lvl1pPr>
              <a:defRPr i="0"/>
            </a:lvl1pPr>
          </a:lstStyle>
          <a:p>
            <a:r>
              <a:rPr lang="en-US"/>
              <a:t>Click to edit Master title style</a:t>
            </a:r>
          </a:p>
        </p:txBody>
      </p:sp>
      <p:sp>
        <p:nvSpPr>
          <p:cNvPr id="189450" name="Rectangle 10"/>
          <p:cNvSpPr>
            <a:spLocks noGrp="1" noChangeArrowheads="1"/>
          </p:cNvSpPr>
          <p:nvPr>
            <p:ph type="subTitle" idx="1"/>
          </p:nvPr>
        </p:nvSpPr>
        <p:spPr>
          <a:xfrm>
            <a:off x="4178301" y="4041775"/>
            <a:ext cx="6864351" cy="1684338"/>
          </a:xfrm>
        </p:spPr>
        <p:txBody>
          <a:bodyPr/>
          <a:lstStyle>
            <a:lvl1pPr marL="0" indent="0" algn="ctr">
              <a:buFontTx/>
              <a:buNone/>
              <a:defRPr>
                <a:solidFill>
                  <a:srgbClr val="000066"/>
                </a:solidFill>
              </a:defRPr>
            </a:lvl1pPr>
          </a:lstStyle>
          <a:p>
            <a:r>
              <a:rPr lang="en-US"/>
              <a:t>Click to edit Master subtitle style</a:t>
            </a:r>
          </a:p>
        </p:txBody>
      </p:sp>
    </p:spTree>
    <p:extLst>
      <p:ext uri="{BB962C8B-B14F-4D97-AF65-F5344CB8AC3E}">
        <p14:creationId xmlns:p14="http://schemas.microsoft.com/office/powerpoint/2010/main" val="35932886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69950" y="1335493"/>
            <a:ext cx="10452100" cy="4810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621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3827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7467" y="1295400"/>
            <a:ext cx="5124451"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5118" y="1295400"/>
            <a:ext cx="5124449"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618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182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33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040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91299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1714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0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4E4F5E72-A3CA-4D82-B6BA-2537D353BB98}" type="datetimeFigureOut">
              <a:rPr lang="en-US"/>
              <a:pPr>
                <a:defRPr/>
              </a:pPr>
              <a:t>10/23/2020</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A5409FB-2D04-4002-AFA3-08284A7DDDFE}" type="slidenum">
              <a:rPr lang="en-US" altLang="en-US"/>
              <a:pPr>
                <a:defRPr/>
              </a:pPr>
              <a:t>‹#›</a:t>
            </a:fld>
            <a:endParaRPr lang="en-US" altLang="en-US"/>
          </a:p>
        </p:txBody>
      </p:sp>
    </p:spTree>
    <p:extLst>
      <p:ext uri="{BB962C8B-B14F-4D97-AF65-F5344CB8AC3E}">
        <p14:creationId xmlns:p14="http://schemas.microsoft.com/office/powerpoint/2010/main" val="3451066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1" y="390526"/>
            <a:ext cx="2611967" cy="585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7467" y="390526"/>
            <a:ext cx="7636933" cy="585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699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357796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2170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0265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9306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09229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9122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5537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37174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3369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3E76B88A-9835-433F-A687-711D16D9ED5C}" type="datetimeFigureOut">
              <a:rPr lang="en-US"/>
              <a:pPr>
                <a:defRPr/>
              </a:pPr>
              <a:t>10/23/2020</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587ED58-47C0-4371-9D78-4EEA64CF28B2}" type="slidenum">
              <a:rPr lang="en-US" altLang="en-US"/>
              <a:pPr>
                <a:defRPr/>
              </a:pPr>
              <a:t>‹#›</a:t>
            </a:fld>
            <a:endParaRPr lang="en-US" altLang="en-US"/>
          </a:p>
        </p:txBody>
      </p:sp>
    </p:spTree>
    <p:extLst>
      <p:ext uri="{BB962C8B-B14F-4D97-AF65-F5344CB8AC3E}">
        <p14:creationId xmlns:p14="http://schemas.microsoft.com/office/powerpoint/2010/main" val="1034355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4199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9453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8B7F54F-AF6A-4A85-A4A4-930C1B9484CF}" type="slidenum">
              <a:rPr lang="en-US"/>
              <a:pPr/>
              <a:t>‹#›</a:t>
            </a:fld>
            <a:endParaRPr lang="en-US"/>
          </a:p>
        </p:txBody>
      </p:sp>
    </p:spTree>
    <p:extLst>
      <p:ext uri="{BB962C8B-B14F-4D97-AF65-F5344CB8AC3E}">
        <p14:creationId xmlns:p14="http://schemas.microsoft.com/office/powerpoint/2010/main" val="2015778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C7B7A8-B2E8-41C5-B8D9-9BB9CEE214F5}" type="slidenum">
              <a:rPr lang="en-US"/>
              <a:pPr/>
              <a:t>‹#›</a:t>
            </a:fld>
            <a:endParaRPr lang="en-US"/>
          </a:p>
        </p:txBody>
      </p:sp>
    </p:spTree>
    <p:extLst>
      <p:ext uri="{BB962C8B-B14F-4D97-AF65-F5344CB8AC3E}">
        <p14:creationId xmlns:p14="http://schemas.microsoft.com/office/powerpoint/2010/main" val="2548884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8EC7AA-9CD1-498A-A227-A068F57E2777}" type="slidenum">
              <a:rPr lang="en-US"/>
              <a:pPr/>
              <a:t>‹#›</a:t>
            </a:fld>
            <a:endParaRPr lang="en-US"/>
          </a:p>
        </p:txBody>
      </p:sp>
    </p:spTree>
    <p:extLst>
      <p:ext uri="{BB962C8B-B14F-4D97-AF65-F5344CB8AC3E}">
        <p14:creationId xmlns:p14="http://schemas.microsoft.com/office/powerpoint/2010/main" val="32888313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2386270-BC6A-4D6F-8922-433EC9799054}" type="slidenum">
              <a:rPr lang="en-US"/>
              <a:pPr/>
              <a:t>‹#›</a:t>
            </a:fld>
            <a:endParaRPr lang="en-US"/>
          </a:p>
        </p:txBody>
      </p:sp>
    </p:spTree>
    <p:extLst>
      <p:ext uri="{BB962C8B-B14F-4D97-AF65-F5344CB8AC3E}">
        <p14:creationId xmlns:p14="http://schemas.microsoft.com/office/powerpoint/2010/main" val="2763152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3975E9C-E606-4726-8F8B-F644AE2F2460}" type="slidenum">
              <a:rPr lang="en-US"/>
              <a:pPr/>
              <a:t>‹#›</a:t>
            </a:fld>
            <a:endParaRPr lang="en-US"/>
          </a:p>
        </p:txBody>
      </p:sp>
    </p:spTree>
    <p:extLst>
      <p:ext uri="{BB962C8B-B14F-4D97-AF65-F5344CB8AC3E}">
        <p14:creationId xmlns:p14="http://schemas.microsoft.com/office/powerpoint/2010/main" val="32580616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AADBBC-CDCD-4229-B4C3-15E848C86AAD}" type="slidenum">
              <a:rPr lang="en-US"/>
              <a:pPr/>
              <a:t>‹#›</a:t>
            </a:fld>
            <a:endParaRPr lang="en-US"/>
          </a:p>
        </p:txBody>
      </p:sp>
    </p:spTree>
    <p:extLst>
      <p:ext uri="{BB962C8B-B14F-4D97-AF65-F5344CB8AC3E}">
        <p14:creationId xmlns:p14="http://schemas.microsoft.com/office/powerpoint/2010/main" val="27943008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956FB5F-889F-41A0-87C5-84DE348891E9}" type="slidenum">
              <a:rPr lang="en-US"/>
              <a:pPr/>
              <a:t>‹#›</a:t>
            </a:fld>
            <a:endParaRPr lang="en-US"/>
          </a:p>
        </p:txBody>
      </p:sp>
    </p:spTree>
    <p:extLst>
      <p:ext uri="{BB962C8B-B14F-4D97-AF65-F5344CB8AC3E}">
        <p14:creationId xmlns:p14="http://schemas.microsoft.com/office/powerpoint/2010/main" val="1131068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ADC9B96-851B-47B1-A802-D3A0F954BCD3}" type="slidenum">
              <a:rPr lang="en-US"/>
              <a:pPr/>
              <a:t>‹#›</a:t>
            </a:fld>
            <a:endParaRPr lang="en-US"/>
          </a:p>
        </p:txBody>
      </p:sp>
    </p:spTree>
    <p:extLst>
      <p:ext uri="{BB962C8B-B14F-4D97-AF65-F5344CB8AC3E}">
        <p14:creationId xmlns:p14="http://schemas.microsoft.com/office/powerpoint/2010/main" val="152572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98C31CAA-83B5-422B-90BA-48183D6769D8}" type="datetimeFigureOut">
              <a:rPr lang="en-US"/>
              <a:pPr>
                <a:defRPr/>
              </a:pPr>
              <a:t>10/23/2020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87CE38E-7E60-4980-BD35-F9B7768BB3C1}" type="slidenum">
              <a:rPr lang="en-US" altLang="en-US"/>
              <a:pPr>
                <a:defRPr/>
              </a:pPr>
              <a:t>‹#›</a:t>
            </a:fld>
            <a:endParaRPr lang="en-US" altLang="en-US"/>
          </a:p>
        </p:txBody>
      </p:sp>
    </p:spTree>
    <p:extLst>
      <p:ext uri="{BB962C8B-B14F-4D97-AF65-F5344CB8AC3E}">
        <p14:creationId xmlns:p14="http://schemas.microsoft.com/office/powerpoint/2010/main" val="1420599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9FE005D-AEEF-4661-91F2-E78366A9DBC4}" type="slidenum">
              <a:rPr lang="en-US"/>
              <a:pPr/>
              <a:t>‹#›</a:t>
            </a:fld>
            <a:endParaRPr lang="en-US"/>
          </a:p>
        </p:txBody>
      </p:sp>
    </p:spTree>
    <p:extLst>
      <p:ext uri="{BB962C8B-B14F-4D97-AF65-F5344CB8AC3E}">
        <p14:creationId xmlns:p14="http://schemas.microsoft.com/office/powerpoint/2010/main" val="1537625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1C8966A-06B7-4274-9F05-7F331955CA75}" type="slidenum">
              <a:rPr lang="en-US"/>
              <a:pPr/>
              <a:t>‹#›</a:t>
            </a:fld>
            <a:endParaRPr lang="en-US"/>
          </a:p>
        </p:txBody>
      </p:sp>
    </p:spTree>
    <p:extLst>
      <p:ext uri="{BB962C8B-B14F-4D97-AF65-F5344CB8AC3E}">
        <p14:creationId xmlns:p14="http://schemas.microsoft.com/office/powerpoint/2010/main" val="57463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8FD447F-EDCF-498F-A7D4-B2DC59CA7A97}" type="slidenum">
              <a:rPr lang="en-US"/>
              <a:pPr/>
              <a:t>‹#›</a:t>
            </a:fld>
            <a:endParaRPr lang="en-US"/>
          </a:p>
        </p:txBody>
      </p:sp>
    </p:spTree>
    <p:extLst>
      <p:ext uri="{BB962C8B-B14F-4D97-AF65-F5344CB8AC3E}">
        <p14:creationId xmlns:p14="http://schemas.microsoft.com/office/powerpoint/2010/main" val="3170262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E8CF237-616F-4FDA-8E1D-9B20613752B2}" type="slidenum">
              <a:rPr lang="en-US"/>
              <a:pPr/>
              <a:t>‹#›</a:t>
            </a:fld>
            <a:endParaRPr lang="en-US"/>
          </a:p>
        </p:txBody>
      </p:sp>
    </p:spTree>
    <p:extLst>
      <p:ext uri="{BB962C8B-B14F-4D97-AF65-F5344CB8AC3E}">
        <p14:creationId xmlns:p14="http://schemas.microsoft.com/office/powerpoint/2010/main" val="1720010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F05661AC-B3D6-4DC8-9270-2F2159387F6E}" type="slidenum">
              <a:rPr lang="en-US"/>
              <a:pPr/>
              <a:t>‹#›</a:t>
            </a:fld>
            <a:endParaRPr lang="en-US"/>
          </a:p>
        </p:txBody>
      </p:sp>
    </p:spTree>
    <p:extLst>
      <p:ext uri="{BB962C8B-B14F-4D97-AF65-F5344CB8AC3E}">
        <p14:creationId xmlns:p14="http://schemas.microsoft.com/office/powerpoint/2010/main" val="18631798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460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274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290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7157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7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11BB5F90-0B9D-4E7F-8F0E-85300585ECD4}" type="datetimeFigureOut">
              <a:rPr lang="en-US"/>
              <a:pPr>
                <a:defRPr/>
              </a:pPr>
              <a:t>10/23/2020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039EBBA-161C-4E84-AD68-B03DC98A2672}" type="slidenum">
              <a:rPr lang="en-US" altLang="en-US"/>
              <a:pPr>
                <a:defRPr/>
              </a:pPr>
              <a:t>‹#›</a:t>
            </a:fld>
            <a:endParaRPr lang="en-US" altLang="en-US"/>
          </a:p>
        </p:txBody>
      </p:sp>
    </p:spTree>
    <p:extLst>
      <p:ext uri="{BB962C8B-B14F-4D97-AF65-F5344CB8AC3E}">
        <p14:creationId xmlns:p14="http://schemas.microsoft.com/office/powerpoint/2010/main" val="2511769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2172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746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986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333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15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980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851332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3187078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4E0EC1-7257-490F-B743-D1EA16165112}"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9523987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4E0EC1-7257-490F-B743-D1EA16165112}"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391007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b="0">
                <a:solidFill>
                  <a:srgbClr val="898989"/>
                </a:solidFill>
                <a:latin typeface="Calibri" pitchFamily="34" charset="0"/>
              </a:defRPr>
            </a:lvl1pPr>
          </a:lstStyle>
          <a:p>
            <a:pPr fontAlgn="base">
              <a:spcBef>
                <a:spcPct val="0"/>
              </a:spcBef>
              <a:spcAft>
                <a:spcPct val="0"/>
              </a:spcAft>
              <a:defRPr/>
            </a:pPr>
            <a:fld id="{B5518357-8317-457B-93F2-4F850B73B7CE}" type="datetimeFigureOut">
              <a:rPr lang="en-US">
                <a:cs typeface="Arial" panose="020B0604020202020204" pitchFamily="34" charset="0"/>
              </a:rPr>
              <a:pPr fontAlgn="base">
                <a:spcBef>
                  <a:spcPct val="0"/>
                </a:spcBef>
                <a:spcAft>
                  <a:spcPct val="0"/>
                </a:spcAft>
                <a:defRPr/>
              </a:pPr>
              <a:t>10/23/2020</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fontAlgn="base">
              <a:spcBef>
                <a:spcPct val="0"/>
              </a:spcBef>
              <a:spcAft>
                <a:spcPct val="0"/>
              </a:spcAft>
              <a:defRPr/>
            </a:pPr>
            <a:fld id="{F03ACD6D-E5F1-41D4-9EB6-D32E3DF9CD4D}"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07732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E0EC1-7257-490F-B743-D1EA16165112}" type="datetimeFigureOut">
              <a:rPr lang="en-US" smtClean="0"/>
              <a:t>10/23/2020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BB265-ECA9-47A5-AF2E-212437307BD7}" type="slidenum">
              <a:rPr lang="en-US" smtClean="0"/>
              <a:t>‹#›</a:t>
            </a:fld>
            <a:endParaRPr lang="en-US"/>
          </a:p>
        </p:txBody>
      </p:sp>
    </p:spTree>
    <p:extLst>
      <p:ext uri="{BB962C8B-B14F-4D97-AF65-F5344CB8AC3E}">
        <p14:creationId xmlns:p14="http://schemas.microsoft.com/office/powerpoint/2010/main" val="325151818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45E1DC23-578F-4F53-ADAE-DA9BCD379CA0}" type="datetimeFigureOut">
              <a:rPr lang="en-US" smtClean="0">
                <a:solidFill>
                  <a:srgbClr val="000000"/>
                </a:solidFill>
              </a:rPr>
              <a:pPr/>
              <a:t>10/23/2020</a:t>
            </a:fld>
            <a:endParaRPr lang="en-US">
              <a:solidFill>
                <a:srgbClr val="000000"/>
              </a:solidFill>
            </a:endParaRPr>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A0B0B82A-5CE5-4C75-96E6-6B74B58CA334}" type="slidenum">
              <a:rPr lang="en-US" smtClean="0">
                <a:solidFill>
                  <a:srgbClr val="D1282E"/>
                </a:solidFill>
              </a:rPr>
              <a:pPr/>
              <a:t>‹#›</a:t>
            </a:fld>
            <a:endParaRPr lang="en-US">
              <a:solidFill>
                <a:srgbClr val="D1282E"/>
              </a:solidFill>
            </a:endParaRPr>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319744329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134A"/>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latin typeface="Times New Roman" panose="02020603050405020304" pitchFamily="18" charset="0"/>
              </a:defRPr>
            </a:lvl1pPr>
          </a:lstStyle>
          <a:p>
            <a:pPr fontAlgn="base">
              <a:spcBef>
                <a:spcPct val="0"/>
              </a:spcBef>
              <a:spcAft>
                <a:spcPct val="0"/>
              </a:spcAft>
              <a:defRPr/>
            </a:pPr>
            <a:fld id="{0E11F369-54EA-409D-A493-CD0FE760851C}"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075567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5pPr>
      <a:lvl6pPr marL="3429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6pPr>
      <a:lvl7pPr marL="6858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7pPr>
      <a:lvl8pPr marL="10287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8pPr>
      <a:lvl9pPr marL="13716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9pPr>
    </p:titleStyle>
    <p:bodyStyle>
      <a:lvl1pPr marL="168275" indent="-168275"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ea typeface="+mn-ea"/>
          <a:cs typeface="+mn-cs"/>
        </a:defRPr>
      </a:lvl1pPr>
      <a:lvl2pPr marL="431800" indent="-176213"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2pPr>
      <a:lvl3pPr marL="685800"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3pPr>
      <a:lvl4pPr marL="938213"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4pPr>
      <a:lvl5pPr marL="1203325" indent="-177800"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5pPr>
      <a:lvl6pPr marL="15466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6pPr>
      <a:lvl7pPr marL="18895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7pPr>
      <a:lvl8pPr marL="22324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8pPr>
      <a:lvl9pPr marL="25753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675" b="0">
                <a:solidFill>
                  <a:srgbClr val="898989"/>
                </a:solidFill>
                <a:latin typeface="Calibri" pitchFamily="34" charset="0"/>
              </a:defRPr>
            </a:lvl1pPr>
          </a:lstStyle>
          <a:p>
            <a:pPr fontAlgn="base">
              <a:spcBef>
                <a:spcPct val="0"/>
              </a:spcBef>
              <a:spcAft>
                <a:spcPct val="0"/>
              </a:spcAft>
              <a:defRPr/>
            </a:pPr>
            <a:fld id="{39AE7C5A-1A22-44A7-A703-0C8999DE2195}" type="datetimeFigureOut">
              <a:rPr lang="en-US">
                <a:cs typeface="Arial" panose="020B0604020202020204" pitchFamily="34" charset="0"/>
              </a:rPr>
              <a:pPr fontAlgn="base">
                <a:spcBef>
                  <a:spcPct val="0"/>
                </a:spcBef>
                <a:spcAft>
                  <a:spcPct val="0"/>
                </a:spcAft>
                <a:defRPr/>
              </a:pPr>
              <a:t>10/23/2020</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b="0">
                <a:solidFill>
                  <a:srgbClr val="898989"/>
                </a:solidFill>
                <a:latin typeface="Calibri" panose="020F0502020204030204" pitchFamily="34" charset="0"/>
              </a:defRPr>
            </a:lvl1pPr>
          </a:lstStyle>
          <a:p>
            <a:pPr fontAlgn="base">
              <a:spcBef>
                <a:spcPct val="0"/>
              </a:spcBef>
              <a:spcAft>
                <a:spcPct val="0"/>
              </a:spcAft>
              <a:defRPr/>
            </a:pPr>
            <a:fld id="{E9FD10C1-757E-4470-83E3-AA6F54323707}"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0599657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316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316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316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316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316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7397" indent="-127397" algn="l" defTabSz="51316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4572" indent="-127397" algn="l" defTabSz="51316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1747" indent="-127397" algn="l" defTabSz="51316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898922"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6097"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bk object 17"/>
          <p:cNvSpPr/>
          <p:nvPr/>
        </p:nvSpPr>
        <p:spPr>
          <a:xfrm>
            <a:off x="213360" y="845819"/>
            <a:ext cx="11753427" cy="45720"/>
          </a:xfrm>
          <a:custGeom>
            <a:avLst/>
            <a:gdLst/>
            <a:ahLst/>
            <a:cxnLst/>
            <a:rect l="l" t="t" r="r" b="b"/>
            <a:pathLst>
              <a:path w="8815070" h="45719">
                <a:moveTo>
                  <a:pt x="0" y="45720"/>
                </a:moveTo>
                <a:lnTo>
                  <a:pt x="8814816" y="45720"/>
                </a:lnTo>
                <a:lnTo>
                  <a:pt x="8814816" y="0"/>
                </a:lnTo>
                <a:lnTo>
                  <a:pt x="0" y="0"/>
                </a:lnTo>
                <a:lnTo>
                  <a:pt x="0" y="45720"/>
                </a:lnTo>
                <a:close/>
              </a:path>
            </a:pathLst>
          </a:custGeom>
          <a:solidFill>
            <a:srgbClr val="0000FF"/>
          </a:solidFill>
        </p:spPr>
        <p:txBody>
          <a:bodyPr wrap="square" lIns="0" tIns="0" rIns="0" bIns="0" rtlCol="0"/>
          <a:lstStyle/>
          <a:p>
            <a:endParaRPr sz="1800"/>
          </a:p>
        </p:txBody>
      </p:sp>
      <p:sp>
        <p:nvSpPr>
          <p:cNvPr id="18" name="bk object 18"/>
          <p:cNvSpPr/>
          <p:nvPr/>
        </p:nvSpPr>
        <p:spPr>
          <a:xfrm>
            <a:off x="213360" y="888491"/>
            <a:ext cx="11753427" cy="45720"/>
          </a:xfrm>
          <a:custGeom>
            <a:avLst/>
            <a:gdLst/>
            <a:ahLst/>
            <a:cxnLst/>
            <a:rect l="l" t="t" r="r" b="b"/>
            <a:pathLst>
              <a:path w="8815070" h="45719">
                <a:moveTo>
                  <a:pt x="0" y="45720"/>
                </a:moveTo>
                <a:lnTo>
                  <a:pt x="8814816" y="45720"/>
                </a:lnTo>
                <a:lnTo>
                  <a:pt x="8814816" y="0"/>
                </a:lnTo>
                <a:lnTo>
                  <a:pt x="0" y="0"/>
                </a:lnTo>
                <a:lnTo>
                  <a:pt x="0" y="45720"/>
                </a:lnTo>
                <a:close/>
              </a:path>
            </a:pathLst>
          </a:custGeom>
          <a:solidFill>
            <a:srgbClr val="F9DC07"/>
          </a:solidFill>
        </p:spPr>
        <p:txBody>
          <a:bodyPr wrap="square" lIns="0" tIns="0" rIns="0" bIns="0" rtlCol="0"/>
          <a:lstStyle/>
          <a:p>
            <a:endParaRPr sz="1800"/>
          </a:p>
        </p:txBody>
      </p:sp>
      <p:sp>
        <p:nvSpPr>
          <p:cNvPr id="19" name="bk object 19"/>
          <p:cNvSpPr/>
          <p:nvPr/>
        </p:nvSpPr>
        <p:spPr>
          <a:xfrm>
            <a:off x="213360" y="931163"/>
            <a:ext cx="11753427" cy="45720"/>
          </a:xfrm>
          <a:custGeom>
            <a:avLst/>
            <a:gdLst/>
            <a:ahLst/>
            <a:cxnLst/>
            <a:rect l="l" t="t" r="r" b="b"/>
            <a:pathLst>
              <a:path w="8815070" h="45719">
                <a:moveTo>
                  <a:pt x="0" y="45720"/>
                </a:moveTo>
                <a:lnTo>
                  <a:pt x="8814816" y="45720"/>
                </a:lnTo>
                <a:lnTo>
                  <a:pt x="8814816" y="0"/>
                </a:lnTo>
                <a:lnTo>
                  <a:pt x="0" y="0"/>
                </a:lnTo>
                <a:lnTo>
                  <a:pt x="0" y="45720"/>
                </a:lnTo>
                <a:close/>
              </a:path>
            </a:pathLst>
          </a:custGeom>
          <a:solidFill>
            <a:srgbClr val="0000FF"/>
          </a:solidFill>
        </p:spPr>
        <p:txBody>
          <a:bodyPr wrap="square" lIns="0" tIns="0" rIns="0" bIns="0" rtlCol="0"/>
          <a:lstStyle/>
          <a:p>
            <a:endParaRPr sz="1800"/>
          </a:p>
        </p:txBody>
      </p:sp>
      <p:sp>
        <p:nvSpPr>
          <p:cNvPr id="20" name="bk object 20"/>
          <p:cNvSpPr/>
          <p:nvPr/>
        </p:nvSpPr>
        <p:spPr>
          <a:xfrm>
            <a:off x="213361" y="0"/>
            <a:ext cx="672591" cy="844294"/>
          </a:xfrm>
          <a:prstGeom prst="rect">
            <a:avLst/>
          </a:prstGeom>
          <a:blipFill>
            <a:blip r:embed="rId7"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2738627" y="-54795"/>
            <a:ext cx="6714744" cy="276999"/>
          </a:xfrm>
          <a:prstGeom prst="rect">
            <a:avLst/>
          </a:prstGeom>
        </p:spPr>
        <p:txBody>
          <a:bodyPr wrap="square" lIns="0" tIns="0" rIns="0" bIns="0">
            <a:spAutoFit/>
          </a:bodyPr>
          <a:lstStyle>
            <a:lvl1pPr>
              <a:defRPr sz="1800" b="1" i="1">
                <a:solidFill>
                  <a:srgbClr val="4F6228"/>
                </a:solidFill>
                <a:latin typeface="Calibri"/>
                <a:cs typeface="Calibri"/>
              </a:defRPr>
            </a:lvl1pPr>
          </a:lstStyle>
          <a:p>
            <a:endParaRPr/>
          </a:p>
        </p:txBody>
      </p:sp>
      <p:sp>
        <p:nvSpPr>
          <p:cNvPr id="3" name="Holder 3"/>
          <p:cNvSpPr>
            <a:spLocks noGrp="1"/>
          </p:cNvSpPr>
          <p:nvPr>
            <p:ph type="body" idx="1"/>
          </p:nvPr>
        </p:nvSpPr>
        <p:spPr>
          <a:xfrm>
            <a:off x="1172429" y="3345363"/>
            <a:ext cx="9847139" cy="246221"/>
          </a:xfrm>
          <a:prstGeom prst="rect">
            <a:avLst/>
          </a:prstGeom>
        </p:spPr>
        <p:txBody>
          <a:bodyPr wrap="square" lIns="0" tIns="0" rIns="0" bIns="0">
            <a:spAutoFit/>
          </a:bodyPr>
          <a:lstStyle>
            <a:lvl1pPr>
              <a:defRPr sz="1600" b="1" i="0">
                <a:solidFill>
                  <a:srgbClr val="005828"/>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3D0EB75D-507A-47E8-9465-6DEF5B6C52EF}" type="datetime1">
              <a:rPr lang="en-US" smtClean="0"/>
              <a:t>10/23/2020</a:t>
            </a:fld>
            <a:endParaRPr lang="en-US"/>
          </a:p>
        </p:txBody>
      </p:sp>
      <p:sp>
        <p:nvSpPr>
          <p:cNvPr id="7" name="TextBox 6"/>
          <p:cNvSpPr txBox="1"/>
          <p:nvPr userDrawn="1"/>
        </p:nvSpPr>
        <p:spPr>
          <a:xfrm>
            <a:off x="11780085" y="6605424"/>
            <a:ext cx="510321" cy="230832"/>
          </a:xfrm>
          <a:prstGeom prst="rect">
            <a:avLst/>
          </a:prstGeom>
          <a:noFill/>
        </p:spPr>
        <p:txBody>
          <a:bodyPr wrap="square" rtlCol="0">
            <a:spAutoFit/>
          </a:bodyPr>
          <a:lstStyle/>
          <a:p>
            <a:fld id="{FF229872-EA02-4A2E-847C-69C009586E03}" type="slidenum">
              <a:rPr lang="en-US" sz="900" smtClean="0">
                <a:solidFill>
                  <a:schemeClr val="bg1"/>
                </a:solidFill>
              </a:rPr>
              <a:t>‹#›</a:t>
            </a:fld>
            <a:endParaRPr lang="en-US" sz="900" dirty="0">
              <a:solidFill>
                <a:schemeClr val="bg1"/>
              </a:solidFill>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7090" y="102870"/>
            <a:ext cx="699697" cy="640080"/>
          </a:xfrm>
          <a:prstGeom prst="rect">
            <a:avLst/>
          </a:prstGeom>
        </p:spPr>
      </p:pic>
      <p:sp>
        <p:nvSpPr>
          <p:cNvPr id="14" name="object 3"/>
          <p:cNvSpPr txBox="1"/>
          <p:nvPr userDrawn="1"/>
        </p:nvSpPr>
        <p:spPr>
          <a:xfrm>
            <a:off x="0" y="1"/>
            <a:ext cx="12192000" cy="276999"/>
          </a:xfrm>
          <a:prstGeom prst="rect">
            <a:avLst/>
          </a:prstGeom>
        </p:spPr>
        <p:txBody>
          <a:bodyPr vert="horz" wrap="square" lIns="0" tIns="0" rIns="0" bIns="0" rtlCol="0">
            <a:spAutoFit/>
          </a:bodyPr>
          <a:lstStyle/>
          <a:p>
            <a:pPr marL="12700" algn="ctr"/>
            <a:r>
              <a:rPr sz="1800" b="1" i="1" spc="-5" dirty="0" smtClean="0">
                <a:solidFill>
                  <a:prstClr val="white">
                    <a:lumMod val="95000"/>
                  </a:prstClr>
                </a:solidFill>
                <a:cs typeface="Calibri"/>
              </a:rPr>
              <a:t>UNCLASSIFIED</a:t>
            </a:r>
            <a:endParaRPr lang="en-US" sz="800" b="1" i="1" spc="-5" dirty="0" smtClean="0">
              <a:solidFill>
                <a:prstClr val="white">
                  <a:lumMod val="95000"/>
                </a:prstClr>
              </a:solidFill>
              <a:cs typeface="Calibri"/>
            </a:endParaRPr>
          </a:p>
        </p:txBody>
      </p:sp>
    </p:spTree>
    <p:extLst>
      <p:ext uri="{BB962C8B-B14F-4D97-AF65-F5344CB8AC3E}">
        <p14:creationId xmlns:p14="http://schemas.microsoft.com/office/powerpoint/2010/main" val="45630141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26A16-FAA6-45BE-A3A6-A270A8BF92DB}" type="datetimeFigureOut">
              <a:rPr lang="en-US" smtClean="0">
                <a:solidFill>
                  <a:prstClr val="black">
                    <a:tint val="75000"/>
                  </a:prstClr>
                </a:solidFill>
              </a:rPr>
              <a:pPr/>
              <a:t>10/23/2020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A8349-3450-4324-81B7-A1C615D384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92685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cxnSp>
        <p:nvCxnSpPr>
          <p:cNvPr id="5" name="Straight Connector 4"/>
          <p:cNvCxnSpPr/>
          <p:nvPr userDrawn="1"/>
        </p:nvCxnSpPr>
        <p:spPr bwMode="auto">
          <a:xfrm>
            <a:off x="0" y="6299486"/>
            <a:ext cx="12192000" cy="0"/>
          </a:xfrm>
          <a:prstGeom prst="line">
            <a:avLst/>
          </a:prstGeom>
          <a:noFill/>
          <a:ln w="25400" cap="rnd" cmpd="sng" algn="ctr">
            <a:solidFill>
              <a:schemeClr val="tx1"/>
            </a:solidFill>
            <a:prstDash val="solid"/>
            <a:round/>
            <a:headEnd type="none" w="med" len="med"/>
            <a:tailEnd type="none" w="med" len="med"/>
          </a:ln>
          <a:effectLst>
            <a:outerShdw blurRad="12700" dist="25400" dir="5400000" algn="ctr" rotWithShape="0">
              <a:schemeClr val="bg1">
                <a:lumMod val="50000"/>
              </a:schemeClr>
            </a:outerShdw>
          </a:effectLst>
        </p:spPr>
      </p:cxnSp>
      <p:sp>
        <p:nvSpPr>
          <p:cNvPr id="1026" name="Rectangle 9"/>
          <p:cNvSpPr>
            <a:spLocks noGrp="1" noChangeArrowheads="1"/>
          </p:cNvSpPr>
          <p:nvPr>
            <p:ph type="title"/>
          </p:nvPr>
        </p:nvSpPr>
        <p:spPr bwMode="auto">
          <a:xfrm>
            <a:off x="2292351" y="390525"/>
            <a:ext cx="7952316" cy="566738"/>
          </a:xfrm>
          <a:prstGeom prst="rect">
            <a:avLst/>
          </a:prstGeom>
          <a:noFill/>
          <a:ln w="12700">
            <a:noFill/>
            <a:miter lim="800000"/>
            <a:headEnd/>
            <a:tailEnd/>
          </a:ln>
        </p:spPr>
        <p:txBody>
          <a:bodyPr vert="horz" wrap="none" lIns="45720" tIns="44450" rIns="45720" bIns="44450" numCol="1" anchor="ctr" anchorCtr="0" compatLnSpc="1">
            <a:prstTxWarp prst="textNoShape">
              <a:avLst/>
            </a:prstTxWarp>
          </a:bodyPr>
          <a:lstStyle/>
          <a:p>
            <a:pPr lvl="0"/>
            <a:r>
              <a:rPr lang="en-US" dirty="0"/>
              <a:t>Click to edit Master title style</a:t>
            </a:r>
          </a:p>
        </p:txBody>
      </p:sp>
      <p:sp>
        <p:nvSpPr>
          <p:cNvPr id="1027" name="Rectangle 10"/>
          <p:cNvSpPr>
            <a:spLocks noGrp="1" noChangeArrowheads="1"/>
          </p:cNvSpPr>
          <p:nvPr>
            <p:ph type="body" idx="1"/>
          </p:nvPr>
        </p:nvSpPr>
        <p:spPr bwMode="auto">
          <a:xfrm>
            <a:off x="869950" y="1335493"/>
            <a:ext cx="10452100" cy="482021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86384" name="Text Box 16"/>
          <p:cNvSpPr txBox="1">
            <a:spLocks noChangeArrowheads="1"/>
          </p:cNvSpPr>
          <p:nvPr/>
        </p:nvSpPr>
        <p:spPr bwMode="auto">
          <a:xfrm>
            <a:off x="8070851" y="6588125"/>
            <a:ext cx="4034367" cy="304800"/>
          </a:xfrm>
          <a:prstGeom prst="rect">
            <a:avLst/>
          </a:prstGeom>
          <a:noFill/>
          <a:ln w="9525">
            <a:noFill/>
            <a:miter lim="800000"/>
            <a:headEnd/>
            <a:tailEnd/>
          </a:ln>
          <a:effectLst/>
        </p:spPr>
        <p:txBody>
          <a:bodyPr lIns="45720" rIns="45720">
            <a:spAutoFit/>
          </a:bodyPr>
          <a:lstStyle/>
          <a:p>
            <a:pPr algn="r">
              <a:spcBef>
                <a:spcPct val="20000"/>
              </a:spcBef>
            </a:pPr>
            <a:fld id="{25E4E028-A750-4F6B-892E-3449B3E5A87A}" type="datetime3">
              <a:rPr lang="en-US" sz="1000" smtClean="0">
                <a:solidFill>
                  <a:schemeClr val="bg2"/>
                </a:solidFill>
              </a:rPr>
              <a:pPr algn="r">
                <a:spcBef>
                  <a:spcPct val="20000"/>
                </a:spcBef>
              </a:pPr>
              <a:t>23 October 2020</a:t>
            </a:fld>
            <a:r>
              <a:rPr lang="en-US" sz="1000" dirty="0">
                <a:solidFill>
                  <a:schemeClr val="bg2"/>
                </a:solidFill>
              </a:rPr>
              <a:t> - </a:t>
            </a:r>
            <a:fld id="{31CFFD84-077B-4EB8-A4D4-C54AFB7CB25A}" type="slidenum">
              <a:rPr lang="en-US" sz="1400" b="1">
                <a:solidFill>
                  <a:schemeClr val="bg2"/>
                </a:solidFill>
              </a:rPr>
              <a:pPr algn="r">
                <a:spcBef>
                  <a:spcPct val="20000"/>
                </a:spcBef>
              </a:pPr>
              <a:t>‹#›</a:t>
            </a:fld>
            <a:endParaRPr lang="en-US" sz="1400" b="1" dirty="0">
              <a:solidFill>
                <a:schemeClr val="bg2"/>
              </a:solidFill>
            </a:endParaRPr>
          </a:p>
        </p:txBody>
      </p:sp>
      <p:grpSp>
        <p:nvGrpSpPr>
          <p:cNvPr id="6" name="Group 5"/>
          <p:cNvGrpSpPr/>
          <p:nvPr/>
        </p:nvGrpSpPr>
        <p:grpSpPr>
          <a:xfrm>
            <a:off x="154433" y="5879593"/>
            <a:ext cx="3995711" cy="1270675"/>
            <a:chOff x="152400" y="5867400"/>
            <a:chExt cx="2996783" cy="1270675"/>
          </a:xfrm>
        </p:grpSpPr>
        <p:sp>
          <p:nvSpPr>
            <p:cNvPr id="7" name="TextBox 6"/>
            <p:cNvSpPr txBox="1"/>
            <p:nvPr userDrawn="1"/>
          </p:nvSpPr>
          <p:spPr>
            <a:xfrm>
              <a:off x="1020642" y="6276301"/>
              <a:ext cx="2128541" cy="861774"/>
            </a:xfrm>
            <a:prstGeom prst="rect">
              <a:avLst/>
            </a:prstGeom>
            <a:noFill/>
          </p:spPr>
          <p:txBody>
            <a:bodyPr wrap="square" rtlCol="0">
              <a:spAutoFit/>
            </a:bodyPr>
            <a:lstStyle/>
            <a:p>
              <a:pPr algn="l">
                <a:spcBef>
                  <a:spcPts val="0"/>
                </a:spcBef>
              </a:pPr>
              <a:r>
                <a:rPr lang="en-US" sz="1400" i="1" dirty="0">
                  <a:solidFill>
                    <a:schemeClr val="tx1"/>
                  </a:solidFill>
                  <a:latin typeface="Impact" pitchFamily="34" charset="0"/>
                </a:rPr>
                <a:t>United States</a:t>
              </a:r>
            </a:p>
            <a:p>
              <a:pPr algn="l">
                <a:spcBef>
                  <a:spcPts val="0"/>
                </a:spcBef>
              </a:pPr>
              <a:r>
                <a:rPr lang="en-US" sz="1800" dirty="0">
                  <a:solidFill>
                    <a:schemeClr val="tx1"/>
                  </a:solidFill>
                  <a:latin typeface="Impact" pitchFamily="34" charset="0"/>
                </a:rPr>
                <a:t>European Command</a:t>
              </a:r>
            </a:p>
            <a:p>
              <a:pPr algn="l">
                <a:spcBef>
                  <a:spcPts val="0"/>
                </a:spcBef>
              </a:pPr>
              <a:endParaRPr lang="en-US" sz="1800" dirty="0">
                <a:solidFill>
                  <a:schemeClr val="tx1"/>
                </a:solidFill>
                <a:latin typeface="Impact" pitchFamily="34" charset="0"/>
              </a:endParaRPr>
            </a:p>
          </p:txBody>
        </p:sp>
        <p:pic>
          <p:nvPicPr>
            <p:cNvPr id="8" name="Picture 6" descr="EUCOM%20LOGO"/>
            <p:cNvPicPr>
              <a:picLocks noChangeAspect="1" noChangeArrowheads="1"/>
            </p:cNvPicPr>
            <p:nvPr userDrawn="1"/>
          </p:nvPicPr>
          <p:blipFill>
            <a:blip r:embed="rId13" cstate="print"/>
            <a:srcRect/>
            <a:stretch>
              <a:fillRect/>
            </a:stretch>
          </p:blipFill>
          <p:spPr bwMode="auto">
            <a:xfrm>
              <a:off x="152400" y="5867400"/>
              <a:ext cx="868242" cy="839788"/>
            </a:xfrm>
            <a:prstGeom prst="rect">
              <a:avLst/>
            </a:prstGeom>
            <a:noFill/>
            <a:ln w="9525">
              <a:noFill/>
              <a:miter lim="800000"/>
              <a:headEnd/>
              <a:tailEnd/>
            </a:ln>
          </p:spPr>
        </p:pic>
      </p:grpSp>
      <p:sp>
        <p:nvSpPr>
          <p:cNvPr id="9" name="Rectangle 8"/>
          <p:cNvSpPr>
            <a:spLocks noChangeArrowheads="1"/>
          </p:cNvSpPr>
          <p:nvPr userDrawn="1"/>
        </p:nvSpPr>
        <p:spPr bwMode="auto">
          <a:xfrm>
            <a:off x="610086" y="12700"/>
            <a:ext cx="1656864" cy="3139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algn="r" defTabSz="1033463">
              <a:lnSpc>
                <a:spcPct val="90000"/>
              </a:lnSpc>
              <a:spcBef>
                <a:spcPct val="0"/>
              </a:spcBef>
            </a:pPr>
            <a:r>
              <a:rPr lang="en-US" sz="1600" b="1" dirty="0">
                <a:solidFill>
                  <a:srgbClr val="006600"/>
                </a:solidFill>
              </a:rPr>
              <a:t>UNCLASSIFIED</a:t>
            </a:r>
          </a:p>
        </p:txBody>
      </p:sp>
      <p:sp>
        <p:nvSpPr>
          <p:cNvPr id="10" name="Rectangle 9"/>
          <p:cNvSpPr>
            <a:spLocks noChangeArrowheads="1"/>
          </p:cNvSpPr>
          <p:nvPr userDrawn="1"/>
        </p:nvSpPr>
        <p:spPr bwMode="auto">
          <a:xfrm>
            <a:off x="10448353" y="6299486"/>
            <a:ext cx="1656864" cy="3139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algn="r" defTabSz="1033463">
              <a:lnSpc>
                <a:spcPct val="90000"/>
              </a:lnSpc>
              <a:spcBef>
                <a:spcPct val="0"/>
              </a:spcBef>
            </a:pPr>
            <a:r>
              <a:rPr lang="en-US" sz="1600" b="1" dirty="0">
                <a:solidFill>
                  <a:srgbClr val="006600"/>
                </a:solidFill>
              </a:rPr>
              <a:t>UNCLASSIFIED</a:t>
            </a:r>
          </a:p>
        </p:txBody>
      </p:sp>
    </p:spTree>
    <p:extLst>
      <p:ext uri="{BB962C8B-B14F-4D97-AF65-F5344CB8AC3E}">
        <p14:creationId xmlns:p14="http://schemas.microsoft.com/office/powerpoint/2010/main" val="428624256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eaLnBrk="1" fontAlgn="base" hangingPunct="1">
        <a:lnSpc>
          <a:spcPct val="87000"/>
        </a:lnSpc>
        <a:spcBef>
          <a:spcPct val="0"/>
        </a:spcBef>
        <a:spcAft>
          <a:spcPct val="0"/>
        </a:spcAft>
        <a:defRPr sz="3200" b="1" i="1">
          <a:solidFill>
            <a:srgbClr val="000066"/>
          </a:solidFill>
          <a:latin typeface="+mj-lt"/>
          <a:ea typeface="ＭＳ Ｐゴシック" charset="-128"/>
          <a:cs typeface="+mj-cs"/>
        </a:defRPr>
      </a:lvl1pPr>
      <a:lvl2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2pPr>
      <a:lvl3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3pPr>
      <a:lvl4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4pPr>
      <a:lvl5pPr algn="ctr" rtl="0" eaLnBrk="1" fontAlgn="base" hangingPunct="1">
        <a:lnSpc>
          <a:spcPct val="87000"/>
        </a:lnSpc>
        <a:spcBef>
          <a:spcPct val="0"/>
        </a:spcBef>
        <a:spcAft>
          <a:spcPct val="0"/>
        </a:spcAft>
        <a:defRPr sz="3200" b="1" i="1">
          <a:solidFill>
            <a:srgbClr val="000066"/>
          </a:solidFill>
          <a:latin typeface="Tahoma" charset="0"/>
          <a:ea typeface="ＭＳ Ｐゴシック" charset="-128"/>
        </a:defRPr>
      </a:lvl5pPr>
      <a:lvl6pPr marL="457200" algn="ctr" rtl="0" eaLnBrk="1" fontAlgn="base" hangingPunct="1">
        <a:lnSpc>
          <a:spcPct val="87000"/>
        </a:lnSpc>
        <a:spcBef>
          <a:spcPct val="0"/>
        </a:spcBef>
        <a:spcAft>
          <a:spcPct val="0"/>
        </a:spcAft>
        <a:defRPr sz="3200" b="1" i="1">
          <a:solidFill>
            <a:srgbClr val="000066"/>
          </a:solidFill>
          <a:latin typeface="Tahoma" charset="0"/>
        </a:defRPr>
      </a:lvl6pPr>
      <a:lvl7pPr marL="914400" algn="ctr" rtl="0" eaLnBrk="1" fontAlgn="base" hangingPunct="1">
        <a:lnSpc>
          <a:spcPct val="87000"/>
        </a:lnSpc>
        <a:spcBef>
          <a:spcPct val="0"/>
        </a:spcBef>
        <a:spcAft>
          <a:spcPct val="0"/>
        </a:spcAft>
        <a:defRPr sz="3200" b="1" i="1">
          <a:solidFill>
            <a:srgbClr val="000066"/>
          </a:solidFill>
          <a:latin typeface="Tahoma" charset="0"/>
        </a:defRPr>
      </a:lvl7pPr>
      <a:lvl8pPr marL="1371600" algn="ctr" rtl="0" eaLnBrk="1" fontAlgn="base" hangingPunct="1">
        <a:lnSpc>
          <a:spcPct val="87000"/>
        </a:lnSpc>
        <a:spcBef>
          <a:spcPct val="0"/>
        </a:spcBef>
        <a:spcAft>
          <a:spcPct val="0"/>
        </a:spcAft>
        <a:defRPr sz="3200" b="1" i="1">
          <a:solidFill>
            <a:srgbClr val="000066"/>
          </a:solidFill>
          <a:latin typeface="Tahoma" charset="0"/>
        </a:defRPr>
      </a:lvl8pPr>
      <a:lvl9pPr marL="1828800" algn="ctr" rtl="0" eaLnBrk="1" fontAlgn="base" hangingPunct="1">
        <a:lnSpc>
          <a:spcPct val="87000"/>
        </a:lnSpc>
        <a:spcBef>
          <a:spcPct val="0"/>
        </a:spcBef>
        <a:spcAft>
          <a:spcPct val="0"/>
        </a:spcAft>
        <a:defRPr sz="3200" b="1" i="1">
          <a:solidFill>
            <a:srgbClr val="000066"/>
          </a:solidFill>
          <a:latin typeface="Tahoma" charset="0"/>
        </a:defRPr>
      </a:lvl9pPr>
    </p:titleStyle>
    <p:bodyStyle>
      <a:lvl1pPr marL="342900" indent="-342900" algn="l" rtl="0" eaLnBrk="1" fontAlgn="base" hangingPunct="1">
        <a:spcBef>
          <a:spcPct val="30000"/>
        </a:spcBef>
        <a:spcAft>
          <a:spcPct val="0"/>
        </a:spcAft>
        <a:buClr>
          <a:schemeClr val="accent2"/>
        </a:buClr>
        <a:buSzPct val="85000"/>
        <a:buChar char="•"/>
        <a:defRPr sz="2400">
          <a:solidFill>
            <a:schemeClr val="tx1"/>
          </a:solidFill>
          <a:latin typeface="+mn-lt"/>
          <a:ea typeface="ＭＳ Ｐゴシック" charset="-128"/>
          <a:cs typeface="+mn-cs"/>
        </a:defRPr>
      </a:lvl1pPr>
      <a:lvl2pPr marL="687388" indent="-342900" algn="l" rtl="0" eaLnBrk="1" fontAlgn="base" hangingPunct="1">
        <a:spcBef>
          <a:spcPct val="30000"/>
        </a:spcBef>
        <a:spcAft>
          <a:spcPct val="0"/>
        </a:spcAft>
        <a:buClr>
          <a:srgbClr val="000066"/>
        </a:buClr>
        <a:buSzPct val="85000"/>
        <a:buChar char="•"/>
        <a:defRPr sz="2200">
          <a:solidFill>
            <a:schemeClr val="tx1"/>
          </a:solidFill>
          <a:latin typeface="+mn-lt"/>
          <a:ea typeface="ＭＳ Ｐゴシック" charset="-128"/>
        </a:defRPr>
      </a:lvl2pPr>
      <a:lvl3pPr marL="1031875" indent="-342900" algn="l" rtl="0" eaLnBrk="1" fontAlgn="base" hangingPunct="1">
        <a:spcBef>
          <a:spcPct val="30000"/>
        </a:spcBef>
        <a:spcAft>
          <a:spcPct val="0"/>
        </a:spcAft>
        <a:buClr>
          <a:srgbClr val="006600"/>
        </a:buClr>
        <a:buSzPct val="85000"/>
        <a:buChar char="•"/>
        <a:defRPr sz="2000">
          <a:solidFill>
            <a:schemeClr val="tx1"/>
          </a:solidFill>
          <a:latin typeface="+mn-lt"/>
          <a:ea typeface="ＭＳ Ｐゴシック" charset="-128"/>
        </a:defRPr>
      </a:lvl3pPr>
      <a:lvl4pPr marL="1379538" indent="-342900" algn="l" rtl="0" eaLnBrk="1" fontAlgn="base" hangingPunct="1">
        <a:spcBef>
          <a:spcPct val="30000"/>
        </a:spcBef>
        <a:spcAft>
          <a:spcPct val="0"/>
        </a:spcAft>
        <a:buClr>
          <a:srgbClr val="996633"/>
        </a:buClr>
        <a:buSzPct val="100000"/>
        <a:buFont typeface="Wingdings" charset="2"/>
        <a:buChar char="Ø"/>
        <a:defRPr>
          <a:solidFill>
            <a:schemeClr val="tx1"/>
          </a:solidFill>
          <a:latin typeface="+mn-lt"/>
          <a:ea typeface="ＭＳ Ｐゴシック" charset="-128"/>
        </a:defRPr>
      </a:lvl4pPr>
      <a:lvl5pPr marL="17240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5pPr>
      <a:lvl6pPr marL="21812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6pPr>
      <a:lvl7pPr marL="26384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7pPr>
      <a:lvl8pPr marL="30956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8pPr>
      <a:lvl9pPr marL="35528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141313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33407A7A-8039-4BCC-9A71-C53081D00BFA}" type="slidenum">
              <a:rPr lang="en-US"/>
              <a:pPr/>
              <a:t>‹#›</a:t>
            </a:fld>
            <a:endParaRPr lang="en-US"/>
          </a:p>
        </p:txBody>
      </p:sp>
    </p:spTree>
    <p:extLst>
      <p:ext uri="{BB962C8B-B14F-4D97-AF65-F5344CB8AC3E}">
        <p14:creationId xmlns:p14="http://schemas.microsoft.com/office/powerpoint/2010/main" val="243508469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7C4E0EC1-7257-490F-B743-D1EA16165112}" type="datetimeFigureOut">
              <a:rPr lang="en-US" smtClean="0">
                <a:solidFill>
                  <a:prstClr val="black">
                    <a:tint val="75000"/>
                  </a:prstClr>
                </a:solidFill>
                <a:latin typeface="Arial" charset="0"/>
              </a:rPr>
              <a:pPr eaLnBrk="0" fontAlgn="base" hangingPunct="0">
                <a:spcBef>
                  <a:spcPct val="0"/>
                </a:spcBef>
                <a:spcAft>
                  <a:spcPct val="0"/>
                </a:spcAft>
              </a:pPr>
              <a:t>10/23/2020</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C57BB265-ECA9-47A5-AF2E-212437307BD7}" type="slidenum">
              <a:rPr lang="en-US" smtClean="0">
                <a:solidFill>
                  <a:prstClr val="black">
                    <a:tint val="75000"/>
                  </a:prstClr>
                </a:solidFill>
                <a:latin typeface="Arial" charset="0"/>
              </a:rPr>
              <a:pPr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97833836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4.em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8.jpeg"/><Relationship Id="rId1" Type="http://schemas.openxmlformats.org/officeDocument/2006/relationships/slideLayout" Target="../slideLayouts/slideLayout85.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usacac.army.mil/organizations/cace/lrec"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hyperlink" Target="https://www.youtube.com/playlist?list=PLkGvnfy3IadNRMPT-sNHpAsz8a3npWBH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1021"/>
        </a:solidFill>
        <a:effectLst/>
      </p:bgPr>
    </p:bg>
    <p:spTree>
      <p:nvGrpSpPr>
        <p:cNvPr id="1" name=""/>
        <p:cNvGrpSpPr/>
        <p:nvPr/>
      </p:nvGrpSpPr>
      <p:grpSpPr>
        <a:xfrm>
          <a:off x="0" y="0"/>
          <a:ext cx="0" cy="0"/>
          <a:chOff x="0" y="0"/>
          <a:chExt cx="0" cy="0"/>
        </a:xfrm>
      </p:grpSpPr>
      <p:sp>
        <p:nvSpPr>
          <p:cNvPr id="5" name="Rectangle 4"/>
          <p:cNvSpPr/>
          <p:nvPr/>
        </p:nvSpPr>
        <p:spPr>
          <a:xfrm>
            <a:off x="3581401" y="5450681"/>
            <a:ext cx="4710113" cy="357790"/>
          </a:xfrm>
          <a:prstGeom prst="rect">
            <a:avLst/>
          </a:prstGeom>
        </p:spPr>
        <p:txBody>
          <a:bodyPr>
            <a:spAutoFit/>
          </a:bodyPr>
          <a:lstStyle/>
          <a:p>
            <a:pPr algn="ctr" defTabSz="384572" fontAlgn="base">
              <a:spcBef>
                <a:spcPct val="0"/>
              </a:spcBef>
              <a:spcAft>
                <a:spcPct val="0"/>
              </a:spcAft>
              <a:defRPr/>
            </a:pPr>
            <a:endParaRPr lang="en-US" sz="750" b="1" i="1">
              <a:solidFill>
                <a:srgbClr val="17375E"/>
              </a:solidFill>
              <a:effectLst>
                <a:outerShdw blurRad="38100" dist="38100" dir="2700000" algn="tl">
                  <a:srgbClr val="000000"/>
                </a:outerShdw>
              </a:effectLst>
              <a:latin typeface="Arial" pitchFamily="34" charset="0"/>
              <a:cs typeface="Arial" panose="020B0604020202020204" pitchFamily="34" charset="0"/>
            </a:endParaRPr>
          </a:p>
          <a:p>
            <a:pPr algn="ctr" defTabSz="384572" fontAlgn="base">
              <a:spcBef>
                <a:spcPct val="0"/>
              </a:spcBef>
              <a:spcAft>
                <a:spcPct val="0"/>
              </a:spcAft>
              <a:defRPr/>
            </a:pPr>
            <a:endParaRPr lang="en-US" sz="975" i="1">
              <a:solidFill>
                <a:srgbClr val="000000"/>
              </a:solidFill>
              <a:cs typeface="Arial" panose="020B0604020202020204" pitchFamily="34" charset="0"/>
            </a:endParaRPr>
          </a:p>
        </p:txBody>
      </p:sp>
      <p:pic>
        <p:nvPicPr>
          <p:cNvPr id="1198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1" y="879873"/>
            <a:ext cx="507206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7"/>
          <p:cNvSpPr>
            <a:spLocks noChangeArrowheads="1"/>
          </p:cNvSpPr>
          <p:nvPr/>
        </p:nvSpPr>
        <p:spPr bwMode="auto">
          <a:xfrm>
            <a:off x="4747566" y="5539980"/>
            <a:ext cx="2563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763">
              <a:defRPr sz="4400" b="1">
                <a:solidFill>
                  <a:schemeClr val="hlink"/>
                </a:solidFill>
                <a:latin typeface="Garamond" panose="02020404030301010803" pitchFamily="18" charset="0"/>
                <a:cs typeface="Arial" panose="020B0604020202020204" pitchFamily="34" charset="0"/>
              </a:defRPr>
            </a:lvl1pPr>
            <a:lvl2pPr marL="742950" indent="-285750" defTabSz="512763">
              <a:defRPr sz="4400" b="1">
                <a:solidFill>
                  <a:schemeClr val="hlink"/>
                </a:solidFill>
                <a:latin typeface="Garamond" panose="02020404030301010803" pitchFamily="18" charset="0"/>
                <a:cs typeface="Arial" panose="020B0604020202020204" pitchFamily="34" charset="0"/>
              </a:defRPr>
            </a:lvl2pPr>
            <a:lvl3pPr marL="1143000" indent="-228600" defTabSz="512763">
              <a:defRPr sz="4400" b="1">
                <a:solidFill>
                  <a:schemeClr val="hlink"/>
                </a:solidFill>
                <a:latin typeface="Garamond" panose="02020404030301010803" pitchFamily="18" charset="0"/>
                <a:cs typeface="Arial" panose="020B0604020202020204" pitchFamily="34" charset="0"/>
              </a:defRPr>
            </a:lvl3pPr>
            <a:lvl4pPr marL="1600200" indent="-228600" defTabSz="512763">
              <a:defRPr sz="4400" b="1">
                <a:solidFill>
                  <a:schemeClr val="hlink"/>
                </a:solidFill>
                <a:latin typeface="Garamond" panose="02020404030301010803" pitchFamily="18" charset="0"/>
                <a:cs typeface="Arial" panose="020B0604020202020204" pitchFamily="34" charset="0"/>
              </a:defRPr>
            </a:lvl4pPr>
            <a:lvl5pPr marL="2057400" indent="-228600" defTabSz="512763">
              <a:defRPr sz="4400" b="1">
                <a:solidFill>
                  <a:schemeClr val="hlink"/>
                </a:solidFill>
                <a:latin typeface="Garamond" panose="02020404030301010803" pitchFamily="18" charset="0"/>
                <a:cs typeface="Arial" panose="020B0604020202020204" pitchFamily="34" charset="0"/>
              </a:defRPr>
            </a:lvl5pPr>
            <a:lvl6pPr marL="25146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defTabSz="384572" fontAlgn="base">
              <a:spcBef>
                <a:spcPct val="0"/>
              </a:spcBef>
              <a:spcAft>
                <a:spcPct val="0"/>
              </a:spcAft>
            </a:pPr>
            <a:r>
              <a:rPr lang="en-US" altLang="en-US" sz="2400" i="1" dirty="0" smtClean="0">
                <a:solidFill>
                  <a:srgbClr val="2E75B6"/>
                </a:solidFill>
                <a:latin typeface=" Arial"/>
              </a:rPr>
              <a:t>28 </a:t>
            </a:r>
            <a:r>
              <a:rPr lang="en-US" altLang="en-US" sz="2400" i="1" dirty="0">
                <a:solidFill>
                  <a:srgbClr val="2E75B6"/>
                </a:solidFill>
                <a:latin typeface=" Arial"/>
              </a:rPr>
              <a:t>O</a:t>
            </a:r>
            <a:r>
              <a:rPr lang="en-US" altLang="en-US" sz="2400" i="1" dirty="0" smtClean="0">
                <a:solidFill>
                  <a:srgbClr val="2E75B6"/>
                </a:solidFill>
                <a:latin typeface=" Arial"/>
              </a:rPr>
              <a:t>ctober </a:t>
            </a:r>
            <a:r>
              <a:rPr lang="en-US" altLang="en-US" sz="2400" i="1" dirty="0">
                <a:solidFill>
                  <a:srgbClr val="2E75B6"/>
                </a:solidFill>
                <a:latin typeface=" Arial"/>
              </a:rPr>
              <a:t>2020</a:t>
            </a:r>
            <a:endParaRPr lang="en-US" altLang="en-US" sz="2400" b="0" i="1" dirty="0">
              <a:solidFill>
                <a:srgbClr val="2E75B6"/>
              </a:solidFill>
              <a:latin typeface=" Arial"/>
            </a:endParaRPr>
          </a:p>
        </p:txBody>
      </p:sp>
    </p:spTree>
    <p:extLst>
      <p:ext uri="{BB962C8B-B14F-4D97-AF65-F5344CB8AC3E}">
        <p14:creationId xmlns:p14="http://schemas.microsoft.com/office/powerpoint/2010/main" val="2160988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3"/>
          <p:cNvSpPr txBox="1">
            <a:spLocks/>
          </p:cNvSpPr>
          <p:nvPr/>
        </p:nvSpPr>
        <p:spPr>
          <a:xfrm>
            <a:off x="1988235" y="361909"/>
            <a:ext cx="8164319" cy="389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600" kern="1200">
                <a:solidFill>
                  <a:schemeClr val="accent1">
                    <a:lumMod val="50000"/>
                  </a:schemeClr>
                </a:solidFill>
                <a:latin typeface="Arial" panose="020B0604020202020204" pitchFamily="34" charset="0"/>
                <a:ea typeface="+mj-ea"/>
                <a:cs typeface="Arial" panose="020B0604020202020204" pitchFamily="34" charset="0"/>
              </a:defRPr>
            </a:lvl1pPr>
          </a:lstStyle>
          <a:p>
            <a:pPr algn="ctr">
              <a:defRPr/>
            </a:pPr>
            <a:r>
              <a:rPr lang="en-US" sz="3200" b="1"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A Dynamic Arctic </a:t>
            </a:r>
          </a:p>
          <a:p>
            <a:pPr algn="ctr">
              <a:defRPr/>
            </a:pPr>
            <a:r>
              <a:rPr lang="en-US" sz="3200" b="1"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Security Environment</a:t>
            </a:r>
          </a:p>
        </p:txBody>
      </p:sp>
      <p:sp>
        <p:nvSpPr>
          <p:cNvPr id="31" name="Rectangle 30"/>
          <p:cNvSpPr/>
          <p:nvPr/>
        </p:nvSpPr>
        <p:spPr>
          <a:xfrm>
            <a:off x="2261396" y="5027547"/>
            <a:ext cx="7647191" cy="1200329"/>
          </a:xfrm>
          <a:prstGeom prst="rect">
            <a:avLst/>
          </a:prstGeom>
        </p:spPr>
        <p:txBody>
          <a:bodyPr wrap="square">
            <a:spAutoFit/>
          </a:bodyPr>
          <a:lstStyle/>
          <a:p>
            <a:pPr marL="0" lvl="1" algn="ctr" defTabSz="577850">
              <a:lnSpc>
                <a:spcPct val="90000"/>
              </a:lnSpc>
              <a:spcBef>
                <a:spcPct val="0"/>
              </a:spcBef>
              <a:spcAft>
                <a:spcPct val="15000"/>
              </a:spcAft>
            </a:pPr>
            <a:r>
              <a:rPr lang="en-US" sz="2000" b="1" dirty="0">
                <a:solidFill>
                  <a:srgbClr val="0070C0"/>
                </a:solidFill>
                <a:latin typeface="Calibri" panose="020F0502020204030204"/>
                <a:ea typeface="ＭＳ Ｐゴシック" charset="-128"/>
              </a:rPr>
              <a:t>The immediate prospect of conflict in the Arctic is low, but the deepening of certain strategic trends could adversely affect U.S. national security interests, promote instability, and ultimately degrade regional governance and security.  </a:t>
            </a:r>
            <a:r>
              <a:rPr lang="en-US" sz="1600" dirty="0">
                <a:solidFill>
                  <a:srgbClr val="0070C0"/>
                </a:solidFill>
                <a:latin typeface="Calibri" panose="020F0502020204030204"/>
                <a:ea typeface="ＭＳ Ｐゴシック" charset="-128"/>
              </a:rPr>
              <a:t>- 2019 DOD Arctic Strategy</a:t>
            </a:r>
          </a:p>
        </p:txBody>
      </p:sp>
      <p:graphicFrame>
        <p:nvGraphicFramePr>
          <p:cNvPr id="2" name="Diagram 1">
            <a:extLst>
              <a:ext uri="{FF2B5EF4-FFF2-40B4-BE49-F238E27FC236}">
                <a16:creationId xmlns:a16="http://schemas.microsoft.com/office/drawing/2014/main" id="{136D395B-C4C0-453C-8E4A-A8CFC814719C}"/>
              </a:ext>
            </a:extLst>
          </p:cNvPr>
          <p:cNvGraphicFramePr/>
          <p:nvPr>
            <p:extLst/>
          </p:nvPr>
        </p:nvGraphicFramePr>
        <p:xfrm>
          <a:off x="1509174" y="833402"/>
          <a:ext cx="178190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0" name="Diagram 29">
            <a:extLst>
              <a:ext uri="{FF2B5EF4-FFF2-40B4-BE49-F238E27FC236}">
                <a16:creationId xmlns:a16="http://schemas.microsoft.com/office/drawing/2014/main" id="{20AB1697-E214-491F-84C6-DE6A2B8DC749}"/>
              </a:ext>
            </a:extLst>
          </p:cNvPr>
          <p:cNvGraphicFramePr/>
          <p:nvPr>
            <p:extLst/>
          </p:nvPr>
        </p:nvGraphicFramePr>
        <p:xfrm>
          <a:off x="9052272" y="837292"/>
          <a:ext cx="1584960" cy="4019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a:extLst>
              <a:ext uri="{FF2B5EF4-FFF2-40B4-BE49-F238E27FC236}">
                <a16:creationId xmlns:a16="http://schemas.microsoft.com/office/drawing/2014/main" id="{0CFA79B7-C00A-409C-B295-1667FB702AF2}"/>
              </a:ext>
            </a:extLst>
          </p:cNvPr>
          <p:cNvPicPr>
            <a:picLocks noChangeAspect="1"/>
          </p:cNvPicPr>
          <p:nvPr/>
        </p:nvPicPr>
        <p:blipFill>
          <a:blip r:embed="rId13"/>
          <a:stretch>
            <a:fillRect/>
          </a:stretch>
        </p:blipFill>
        <p:spPr>
          <a:xfrm>
            <a:off x="3235516" y="954363"/>
            <a:ext cx="5776415" cy="3832989"/>
          </a:xfrm>
          <a:prstGeom prst="rect">
            <a:avLst/>
          </a:prstGeom>
        </p:spPr>
      </p:pic>
    </p:spTree>
    <p:extLst>
      <p:ext uri="{BB962C8B-B14F-4D97-AF65-F5344CB8AC3E}">
        <p14:creationId xmlns:p14="http://schemas.microsoft.com/office/powerpoint/2010/main" val="3345025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264" y="188820"/>
            <a:ext cx="5964237" cy="566738"/>
          </a:xfrm>
        </p:spPr>
        <p:txBody>
          <a:bodyPr/>
          <a:lstStyle/>
          <a:p>
            <a:r>
              <a:rPr lang="en-US" dirty="0" smtClean="0"/>
              <a:t>The Arctic &amp; US Strategy</a:t>
            </a:r>
            <a:endParaRPr lang="en-US" dirty="0"/>
          </a:p>
        </p:txBody>
      </p:sp>
      <p:sp>
        <p:nvSpPr>
          <p:cNvPr id="3" name="Content Placeholder 2"/>
          <p:cNvSpPr>
            <a:spLocks noGrp="1"/>
          </p:cNvSpPr>
          <p:nvPr>
            <p:ph idx="1"/>
          </p:nvPr>
        </p:nvSpPr>
        <p:spPr>
          <a:xfrm>
            <a:off x="1927413" y="770720"/>
            <a:ext cx="8269940" cy="4810783"/>
          </a:xfrm>
        </p:spPr>
        <p:txBody>
          <a:bodyPr/>
          <a:lstStyle/>
          <a:p>
            <a:r>
              <a:rPr lang="en-US" dirty="0"/>
              <a:t>“</a:t>
            </a:r>
            <a:r>
              <a:rPr lang="en-US" sz="2000" dirty="0"/>
              <a:t>A range of international institutions establishes </a:t>
            </a:r>
            <a:r>
              <a:rPr lang="en-US" sz="2000" u="sng" dirty="0"/>
              <a:t>the rules</a:t>
            </a:r>
            <a:r>
              <a:rPr lang="en-US" sz="2000" dirty="0"/>
              <a:t> for how states, businesses, and individuals interact with each other, </a:t>
            </a:r>
            <a:r>
              <a:rPr lang="en-US" sz="2000" u="sng" dirty="0"/>
              <a:t>across land and sea, the Arctic</a:t>
            </a:r>
            <a:r>
              <a:rPr lang="en-US" sz="2000" dirty="0"/>
              <a:t>, outer space, and the digital realm. It is vital to U.S. prosperity and security that these institutions </a:t>
            </a:r>
            <a:r>
              <a:rPr lang="en-US" sz="2000" u="sng" dirty="0"/>
              <a:t>uphold the rules </a:t>
            </a:r>
            <a:r>
              <a:rPr lang="en-US" sz="2000" dirty="0"/>
              <a:t>that help </a:t>
            </a:r>
            <a:r>
              <a:rPr lang="en-US" sz="2000" u="sng" dirty="0"/>
              <a:t>keep these common domains open and free</a:t>
            </a:r>
            <a:r>
              <a:rPr lang="en-US" sz="2000" dirty="0"/>
              <a:t>.” – 2017 National Security Strategy</a:t>
            </a:r>
          </a:p>
          <a:p>
            <a:endParaRPr lang="en-US" sz="2000" dirty="0"/>
          </a:p>
          <a:p>
            <a:r>
              <a:rPr lang="en-US" sz="2000" dirty="0"/>
              <a:t>“The 2019 DoD Arctic Strategy is anchored in the priorities of the National Defense Strategy (NDS), focusing on </a:t>
            </a:r>
            <a:r>
              <a:rPr lang="en-US" sz="2000" u="sng" dirty="0"/>
              <a:t>great power competition as the principal challenge to long-term U.S. security and prosperity</a:t>
            </a:r>
            <a:r>
              <a:rPr lang="en-US" sz="2000" dirty="0"/>
              <a:t>. It describes the Department’s desired end-state for the Arctic as ‘</a:t>
            </a:r>
            <a:r>
              <a:rPr lang="en-US" sz="2000" u="sng" dirty="0"/>
              <a:t>a secure and stable region </a:t>
            </a:r>
            <a:r>
              <a:rPr lang="en-US" sz="2000" dirty="0"/>
              <a:t>where </a:t>
            </a:r>
            <a:r>
              <a:rPr lang="en-US" sz="2000" u="sng" dirty="0"/>
              <a:t>U.S. national interests are safeguarded</a:t>
            </a:r>
            <a:r>
              <a:rPr lang="en-US" sz="2000" dirty="0"/>
              <a:t>, the </a:t>
            </a:r>
            <a:r>
              <a:rPr lang="en-US" sz="2000" u="sng" dirty="0"/>
              <a:t>U.S. homeland is defended</a:t>
            </a:r>
            <a:r>
              <a:rPr lang="en-US" sz="2000" dirty="0"/>
              <a:t>, and </a:t>
            </a:r>
            <a:r>
              <a:rPr lang="en-US" sz="2000" u="sng" dirty="0"/>
              <a:t>nations work cooperatively to address shared challenges</a:t>
            </a:r>
            <a:r>
              <a:rPr lang="en-US" sz="2000" dirty="0"/>
              <a:t>.’” – Dr. James H. Anderson’s Congressional Testimony March 2020.</a:t>
            </a:r>
            <a:endParaRPr lang="en-US" dirty="0"/>
          </a:p>
          <a:p>
            <a:endParaRPr lang="en-US" dirty="0"/>
          </a:p>
        </p:txBody>
      </p:sp>
    </p:spTree>
    <p:extLst>
      <p:ext uri="{BB962C8B-B14F-4D97-AF65-F5344CB8AC3E}">
        <p14:creationId xmlns:p14="http://schemas.microsoft.com/office/powerpoint/2010/main" val="3380431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B5208-E057-4388-866B-01DDF0DBDAD3}"/>
              </a:ext>
            </a:extLst>
          </p:cNvPr>
          <p:cNvPicPr>
            <a:picLocks noChangeAspect="1"/>
          </p:cNvPicPr>
          <p:nvPr/>
        </p:nvPicPr>
        <p:blipFill>
          <a:blip r:embed="rId2"/>
          <a:stretch>
            <a:fillRect/>
          </a:stretch>
        </p:blipFill>
        <p:spPr>
          <a:xfrm>
            <a:off x="3539455" y="704646"/>
            <a:ext cx="5195313" cy="5051220"/>
          </a:xfrm>
          <a:prstGeom prst="rect">
            <a:avLst/>
          </a:prstGeom>
        </p:spPr>
      </p:pic>
      <p:grpSp>
        <p:nvGrpSpPr>
          <p:cNvPr id="12" name="Group 11"/>
          <p:cNvGrpSpPr/>
          <p:nvPr/>
        </p:nvGrpSpPr>
        <p:grpSpPr>
          <a:xfrm>
            <a:off x="1606129" y="537883"/>
            <a:ext cx="9021530" cy="5662995"/>
            <a:chOff x="801706" y="1035845"/>
            <a:chExt cx="7117650" cy="5185387"/>
          </a:xfrm>
        </p:grpSpPr>
        <p:sp>
          <p:nvSpPr>
            <p:cNvPr id="22" name="Freeform 21"/>
            <p:cNvSpPr/>
            <p:nvPr/>
          </p:nvSpPr>
          <p:spPr>
            <a:xfrm>
              <a:off x="2242105" y="1214471"/>
              <a:ext cx="4659786" cy="4659786"/>
            </a:xfrm>
            <a:custGeom>
              <a:avLst/>
              <a:gdLst/>
              <a:ahLst/>
              <a:cxnLst/>
              <a:rect l="0" t="0" r="0" b="0"/>
              <a:pathLst>
                <a:path>
                  <a:moveTo>
                    <a:pt x="720610" y="4014711"/>
                  </a:moveTo>
                  <a:arcTo wR="2329893" hR="2329893" stAng="8021184" swAng="135935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672220" y="1035845"/>
              <a:ext cx="1491010" cy="815816"/>
            </a:xfrm>
            <a:custGeom>
              <a:avLst/>
              <a:gdLst>
                <a:gd name="connsiteX0" fmla="*/ 0 w 1491010"/>
                <a:gd name="connsiteY0" fmla="*/ 135972 h 815816"/>
                <a:gd name="connsiteX1" fmla="*/ 135972 w 1491010"/>
                <a:gd name="connsiteY1" fmla="*/ 0 h 815816"/>
                <a:gd name="connsiteX2" fmla="*/ 1355038 w 1491010"/>
                <a:gd name="connsiteY2" fmla="*/ 0 h 815816"/>
                <a:gd name="connsiteX3" fmla="*/ 1491010 w 1491010"/>
                <a:gd name="connsiteY3" fmla="*/ 135972 h 815816"/>
                <a:gd name="connsiteX4" fmla="*/ 1491010 w 1491010"/>
                <a:gd name="connsiteY4" fmla="*/ 679844 h 815816"/>
                <a:gd name="connsiteX5" fmla="*/ 1355038 w 1491010"/>
                <a:gd name="connsiteY5" fmla="*/ 815816 h 815816"/>
                <a:gd name="connsiteX6" fmla="*/ 135972 w 1491010"/>
                <a:gd name="connsiteY6" fmla="*/ 815816 h 815816"/>
                <a:gd name="connsiteX7" fmla="*/ 0 w 1491010"/>
                <a:gd name="connsiteY7" fmla="*/ 679844 h 815816"/>
                <a:gd name="connsiteX8" fmla="*/ 0 w 1491010"/>
                <a:gd name="connsiteY8" fmla="*/ 135972 h 8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1010" h="815816">
                  <a:moveTo>
                    <a:pt x="0" y="135972"/>
                  </a:moveTo>
                  <a:cubicBezTo>
                    <a:pt x="0" y="60877"/>
                    <a:pt x="60877" y="0"/>
                    <a:pt x="135972" y="0"/>
                  </a:cubicBezTo>
                  <a:lnTo>
                    <a:pt x="1355038" y="0"/>
                  </a:lnTo>
                  <a:cubicBezTo>
                    <a:pt x="1430133" y="0"/>
                    <a:pt x="1491010" y="60877"/>
                    <a:pt x="1491010" y="135972"/>
                  </a:cubicBezTo>
                  <a:lnTo>
                    <a:pt x="1491010" y="679844"/>
                  </a:lnTo>
                  <a:cubicBezTo>
                    <a:pt x="1491010" y="754939"/>
                    <a:pt x="1430133" y="815816"/>
                    <a:pt x="1355038" y="815816"/>
                  </a:cubicBezTo>
                  <a:lnTo>
                    <a:pt x="135972" y="815816"/>
                  </a:lnTo>
                  <a:cubicBezTo>
                    <a:pt x="60877" y="815816"/>
                    <a:pt x="0" y="754939"/>
                    <a:pt x="0" y="679844"/>
                  </a:cubicBezTo>
                  <a:lnTo>
                    <a:pt x="0" y="135972"/>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925" tIns="77925" rIns="77925" bIns="77925" numCol="1" spcCol="1270" anchor="ctr" anchorCtr="0">
              <a:noAutofit/>
            </a:bodyPr>
            <a:lstStyle/>
            <a:p>
              <a:pPr algn="ctr" defTabSz="444500" eaLnBrk="0" fontAlgn="base" hangingPunct="0">
                <a:lnSpc>
                  <a:spcPct val="90000"/>
                </a:lnSpc>
                <a:spcBef>
                  <a:spcPct val="0"/>
                </a:spcBef>
                <a:spcAft>
                  <a:spcPct val="35000"/>
                </a:spcAft>
              </a:pPr>
              <a:r>
                <a:rPr lang="en-US" sz="1600" dirty="0">
                  <a:solidFill>
                    <a:srgbClr val="008000"/>
                  </a:solidFill>
                  <a:latin typeface="Tahoma"/>
                </a:rPr>
                <a:t>Arctic Objectives</a:t>
              </a:r>
            </a:p>
            <a:p>
              <a:pPr algn="ctr" defTabSz="444500" eaLnBrk="0" fontAlgn="base" hangingPunct="0">
                <a:lnSpc>
                  <a:spcPct val="90000"/>
                </a:lnSpc>
                <a:spcBef>
                  <a:spcPct val="0"/>
                </a:spcBef>
                <a:spcAft>
                  <a:spcPct val="35000"/>
                </a:spcAft>
              </a:pPr>
              <a:r>
                <a:rPr lang="en-US" sz="1600" dirty="0">
                  <a:solidFill>
                    <a:srgbClr val="0000FF"/>
                  </a:solidFill>
                  <a:latin typeface="Tahoma"/>
                </a:rPr>
                <a:t>Strategic Approach</a:t>
              </a:r>
              <a:r>
                <a:rPr lang="en-US" sz="1600" dirty="0">
                  <a:solidFill>
                    <a:srgbClr val="E70000">
                      <a:lumMod val="60000"/>
                      <a:lumOff val="40000"/>
                    </a:srgbClr>
                  </a:solidFill>
                  <a:latin typeface="Tahoma"/>
                </a:rPr>
                <a:t> </a:t>
              </a:r>
            </a:p>
          </p:txBody>
        </p:sp>
        <p:sp>
          <p:nvSpPr>
            <p:cNvPr id="14" name="Freeform 13"/>
            <p:cNvSpPr/>
            <p:nvPr/>
          </p:nvSpPr>
          <p:spPr>
            <a:xfrm>
              <a:off x="2242105" y="1214471"/>
              <a:ext cx="4659786" cy="4659786"/>
            </a:xfrm>
            <a:custGeom>
              <a:avLst/>
              <a:gdLst/>
              <a:ahLst/>
              <a:cxnLst/>
              <a:rect l="0" t="0" r="0" b="0"/>
              <a:pathLst>
                <a:path>
                  <a:moveTo>
                    <a:pt x="3082432" y="124879"/>
                  </a:moveTo>
                  <a:arcTo wR="2329893" hR="2329893" stAng="17330642" swAng="1078797"/>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301873" y="1746991"/>
              <a:ext cx="1865659" cy="854284"/>
            </a:xfrm>
            <a:custGeom>
              <a:avLst/>
              <a:gdLst>
                <a:gd name="connsiteX0" fmla="*/ 0 w 1255101"/>
                <a:gd name="connsiteY0" fmla="*/ 135972 h 815816"/>
                <a:gd name="connsiteX1" fmla="*/ 135972 w 1255101"/>
                <a:gd name="connsiteY1" fmla="*/ 0 h 815816"/>
                <a:gd name="connsiteX2" fmla="*/ 1119129 w 1255101"/>
                <a:gd name="connsiteY2" fmla="*/ 0 h 815816"/>
                <a:gd name="connsiteX3" fmla="*/ 1255101 w 1255101"/>
                <a:gd name="connsiteY3" fmla="*/ 135972 h 815816"/>
                <a:gd name="connsiteX4" fmla="*/ 1255101 w 1255101"/>
                <a:gd name="connsiteY4" fmla="*/ 679844 h 815816"/>
                <a:gd name="connsiteX5" fmla="*/ 1119129 w 1255101"/>
                <a:gd name="connsiteY5" fmla="*/ 815816 h 815816"/>
                <a:gd name="connsiteX6" fmla="*/ 135972 w 1255101"/>
                <a:gd name="connsiteY6" fmla="*/ 815816 h 815816"/>
                <a:gd name="connsiteX7" fmla="*/ 0 w 1255101"/>
                <a:gd name="connsiteY7" fmla="*/ 679844 h 815816"/>
                <a:gd name="connsiteX8" fmla="*/ 0 w 1255101"/>
                <a:gd name="connsiteY8" fmla="*/ 135972 h 8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01" h="815816">
                  <a:moveTo>
                    <a:pt x="0" y="135972"/>
                  </a:moveTo>
                  <a:cubicBezTo>
                    <a:pt x="0" y="60877"/>
                    <a:pt x="60877" y="0"/>
                    <a:pt x="135972" y="0"/>
                  </a:cubicBezTo>
                  <a:lnTo>
                    <a:pt x="1119129" y="0"/>
                  </a:lnTo>
                  <a:cubicBezTo>
                    <a:pt x="1194224" y="0"/>
                    <a:pt x="1255101" y="60877"/>
                    <a:pt x="1255101" y="135972"/>
                  </a:cubicBezTo>
                  <a:lnTo>
                    <a:pt x="1255101" y="679844"/>
                  </a:lnTo>
                  <a:cubicBezTo>
                    <a:pt x="1255101" y="754939"/>
                    <a:pt x="1194224" y="815816"/>
                    <a:pt x="1119129" y="815816"/>
                  </a:cubicBezTo>
                  <a:lnTo>
                    <a:pt x="135972" y="815816"/>
                  </a:lnTo>
                  <a:cubicBezTo>
                    <a:pt x="60877" y="815816"/>
                    <a:pt x="0" y="754939"/>
                    <a:pt x="0" y="679844"/>
                  </a:cubicBezTo>
                  <a:lnTo>
                    <a:pt x="0" y="135972"/>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925" tIns="77925" rIns="77925" bIns="77925" numCol="1" spcCol="1270" anchor="ctr" anchorCtr="0">
              <a:spAutoFit/>
            </a:bodyPr>
            <a:lstStyle/>
            <a:p>
              <a:pPr algn="ctr" defTabSz="444500" eaLnBrk="0" fontAlgn="base" hangingPunct="0">
                <a:lnSpc>
                  <a:spcPct val="90000"/>
                </a:lnSpc>
                <a:spcBef>
                  <a:spcPct val="0"/>
                </a:spcBef>
                <a:spcAft>
                  <a:spcPct val="35000"/>
                </a:spcAft>
              </a:pPr>
              <a:r>
                <a:rPr lang="en-US" sz="1400" b="1" i="1" u="sng" dirty="0">
                  <a:solidFill>
                    <a:srgbClr val="FFFFFF"/>
                  </a:solidFill>
                  <a:latin typeface="Arial" panose="020B0604020202020204" pitchFamily="34" charset="0"/>
                  <a:cs typeface="Arial" panose="020B0604020202020204" pitchFamily="34" charset="0"/>
                </a:rPr>
                <a:t>Defend the Homeland</a:t>
              </a:r>
              <a:r>
                <a:rPr lang="en-US" sz="1400" b="1" i="1" dirty="0">
                  <a:solidFill>
                    <a:srgbClr val="FFFFFF"/>
                  </a:solidFill>
                  <a:latin typeface="Arial" panose="020B0604020202020204" pitchFamily="34" charset="0"/>
                  <a:cs typeface="Arial" panose="020B0604020202020204" pitchFamily="34" charset="0"/>
                </a:rPr>
                <a:t>  </a:t>
              </a:r>
              <a:r>
                <a:rPr lang="en-US" sz="1400" dirty="0">
                  <a:solidFill>
                    <a:srgbClr val="FFFFFF"/>
                  </a:solidFill>
                  <a:latin typeface="Arial" panose="020B0604020202020204" pitchFamily="34" charset="0"/>
                  <a:cs typeface="Arial" panose="020B0604020202020204" pitchFamily="34" charset="0"/>
                </a:rPr>
                <a:t>Defense of U.S. sovereignty &amp; northern approaches to U.S is first priority in Arctic. </a:t>
              </a:r>
              <a:endParaRPr lang="en-US" sz="1400" dirty="0">
                <a:solidFill>
                  <a:srgbClr val="FFFFFF"/>
                </a:solidFill>
                <a:latin typeface="Tahoma"/>
              </a:endParaRPr>
            </a:p>
          </p:txBody>
        </p:sp>
        <p:sp>
          <p:nvSpPr>
            <p:cNvPr id="16" name="Freeform 15"/>
            <p:cNvSpPr/>
            <p:nvPr/>
          </p:nvSpPr>
          <p:spPr>
            <a:xfrm>
              <a:off x="2242105" y="1214471"/>
              <a:ext cx="4659786" cy="4659786"/>
            </a:xfrm>
            <a:custGeom>
              <a:avLst/>
              <a:gdLst/>
              <a:ahLst/>
              <a:cxnLst/>
              <a:rect l="0" t="0" r="0" b="0"/>
              <a:pathLst>
                <a:path>
                  <a:moveTo>
                    <a:pt x="4417681" y="1295705"/>
                  </a:moveTo>
                  <a:arcTo wR="2329893" hR="2329893" stAng="20018907" swAng="1726834"/>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801706" y="3298057"/>
              <a:ext cx="1987906" cy="1041465"/>
            </a:xfrm>
            <a:custGeom>
              <a:avLst/>
              <a:gdLst>
                <a:gd name="connsiteX0" fmla="*/ 0 w 1255101"/>
                <a:gd name="connsiteY0" fmla="*/ 135972 h 815816"/>
                <a:gd name="connsiteX1" fmla="*/ 135972 w 1255101"/>
                <a:gd name="connsiteY1" fmla="*/ 0 h 815816"/>
                <a:gd name="connsiteX2" fmla="*/ 1119129 w 1255101"/>
                <a:gd name="connsiteY2" fmla="*/ 0 h 815816"/>
                <a:gd name="connsiteX3" fmla="*/ 1255101 w 1255101"/>
                <a:gd name="connsiteY3" fmla="*/ 135972 h 815816"/>
                <a:gd name="connsiteX4" fmla="*/ 1255101 w 1255101"/>
                <a:gd name="connsiteY4" fmla="*/ 679844 h 815816"/>
                <a:gd name="connsiteX5" fmla="*/ 1119129 w 1255101"/>
                <a:gd name="connsiteY5" fmla="*/ 815816 h 815816"/>
                <a:gd name="connsiteX6" fmla="*/ 135972 w 1255101"/>
                <a:gd name="connsiteY6" fmla="*/ 815816 h 815816"/>
                <a:gd name="connsiteX7" fmla="*/ 0 w 1255101"/>
                <a:gd name="connsiteY7" fmla="*/ 679844 h 815816"/>
                <a:gd name="connsiteX8" fmla="*/ 0 w 1255101"/>
                <a:gd name="connsiteY8" fmla="*/ 135972 h 8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01" h="815816">
                  <a:moveTo>
                    <a:pt x="0" y="135972"/>
                  </a:moveTo>
                  <a:cubicBezTo>
                    <a:pt x="0" y="60877"/>
                    <a:pt x="60877" y="0"/>
                    <a:pt x="135972" y="0"/>
                  </a:cubicBezTo>
                  <a:lnTo>
                    <a:pt x="1119129" y="0"/>
                  </a:lnTo>
                  <a:cubicBezTo>
                    <a:pt x="1194224" y="0"/>
                    <a:pt x="1255101" y="60877"/>
                    <a:pt x="1255101" y="135972"/>
                  </a:cubicBezTo>
                  <a:lnTo>
                    <a:pt x="1255101" y="679844"/>
                  </a:lnTo>
                  <a:cubicBezTo>
                    <a:pt x="1255101" y="754939"/>
                    <a:pt x="1194224" y="815816"/>
                    <a:pt x="1119129" y="815816"/>
                  </a:cubicBezTo>
                  <a:lnTo>
                    <a:pt x="135972" y="815816"/>
                  </a:lnTo>
                  <a:cubicBezTo>
                    <a:pt x="60877" y="815816"/>
                    <a:pt x="0" y="754939"/>
                    <a:pt x="0" y="679844"/>
                  </a:cubicBezTo>
                  <a:lnTo>
                    <a:pt x="0" y="135972"/>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925" tIns="77925" rIns="77925" bIns="77925" numCol="1" spcCol="1270" anchor="ctr" anchorCtr="0">
              <a:spAutoFit/>
            </a:bodyPr>
            <a:lstStyle/>
            <a:p>
              <a:pPr algn="ctr" defTabSz="444500" eaLnBrk="0" fontAlgn="base" hangingPunct="0">
                <a:lnSpc>
                  <a:spcPct val="90000"/>
                </a:lnSpc>
                <a:spcBef>
                  <a:spcPct val="0"/>
                </a:spcBef>
                <a:spcAft>
                  <a:spcPct val="35000"/>
                </a:spcAft>
              </a:pPr>
              <a:r>
                <a:rPr lang="en-US" sz="1400" b="1" i="1" u="sng" dirty="0">
                  <a:solidFill>
                    <a:srgbClr val="FFFFFF"/>
                  </a:solidFill>
                  <a:latin typeface="Arial" panose="020B0604020202020204" pitchFamily="34" charset="0"/>
                  <a:cs typeface="Arial" panose="020B0604020202020204" pitchFamily="34" charset="0"/>
                </a:rPr>
                <a:t>Compete when Necessary</a:t>
              </a:r>
              <a:r>
                <a:rPr lang="en-US" sz="1400" dirty="0">
                  <a:solidFill>
                    <a:srgbClr val="FFFFFF"/>
                  </a:solidFill>
                  <a:latin typeface="Arial" panose="020B0604020202020204" pitchFamily="34" charset="0"/>
                  <a:cs typeface="Arial" panose="020B0604020202020204" pitchFamily="34" charset="0"/>
                </a:rPr>
                <a:t> Deter competitors’ malign or coercive Arctic activities to maintain favorable balance of power in all regions</a:t>
              </a:r>
              <a:r>
                <a:rPr lang="en-US" sz="1000" dirty="0">
                  <a:solidFill>
                    <a:srgbClr val="FFFFFF"/>
                  </a:solidFill>
                  <a:latin typeface="Arial" panose="020B0604020202020204" pitchFamily="34" charset="0"/>
                  <a:cs typeface="Arial" panose="020B0604020202020204" pitchFamily="34" charset="0"/>
                </a:rPr>
                <a:t>. </a:t>
              </a:r>
            </a:p>
          </p:txBody>
        </p:sp>
        <p:sp>
          <p:nvSpPr>
            <p:cNvPr id="18" name="Freeform 17"/>
            <p:cNvSpPr/>
            <p:nvPr/>
          </p:nvSpPr>
          <p:spPr>
            <a:xfrm>
              <a:off x="2242105" y="1214471"/>
              <a:ext cx="4659786" cy="4659786"/>
            </a:xfrm>
            <a:custGeom>
              <a:avLst/>
              <a:gdLst/>
              <a:ahLst/>
              <a:cxnLst/>
              <a:rect l="0" t="0" r="0" b="0"/>
              <a:pathLst>
                <a:path>
                  <a:moveTo>
                    <a:pt x="4463981" y="3264810"/>
                  </a:moveTo>
                  <a:arcTo wR="2329893" hR="2329893" stAng="1419457" swAng="135935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1441236" y="5000564"/>
              <a:ext cx="2114832" cy="1220668"/>
            </a:xfrm>
            <a:custGeom>
              <a:avLst/>
              <a:gdLst>
                <a:gd name="connsiteX0" fmla="*/ 0 w 1255101"/>
                <a:gd name="connsiteY0" fmla="*/ 135972 h 815816"/>
                <a:gd name="connsiteX1" fmla="*/ 135972 w 1255101"/>
                <a:gd name="connsiteY1" fmla="*/ 0 h 815816"/>
                <a:gd name="connsiteX2" fmla="*/ 1119129 w 1255101"/>
                <a:gd name="connsiteY2" fmla="*/ 0 h 815816"/>
                <a:gd name="connsiteX3" fmla="*/ 1255101 w 1255101"/>
                <a:gd name="connsiteY3" fmla="*/ 135972 h 815816"/>
                <a:gd name="connsiteX4" fmla="*/ 1255101 w 1255101"/>
                <a:gd name="connsiteY4" fmla="*/ 679844 h 815816"/>
                <a:gd name="connsiteX5" fmla="*/ 1119129 w 1255101"/>
                <a:gd name="connsiteY5" fmla="*/ 815816 h 815816"/>
                <a:gd name="connsiteX6" fmla="*/ 135972 w 1255101"/>
                <a:gd name="connsiteY6" fmla="*/ 815816 h 815816"/>
                <a:gd name="connsiteX7" fmla="*/ 0 w 1255101"/>
                <a:gd name="connsiteY7" fmla="*/ 679844 h 815816"/>
                <a:gd name="connsiteX8" fmla="*/ 0 w 1255101"/>
                <a:gd name="connsiteY8" fmla="*/ 135972 h 8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01" h="815816">
                  <a:moveTo>
                    <a:pt x="0" y="135972"/>
                  </a:moveTo>
                  <a:cubicBezTo>
                    <a:pt x="0" y="60877"/>
                    <a:pt x="60877" y="0"/>
                    <a:pt x="135972" y="0"/>
                  </a:cubicBezTo>
                  <a:lnTo>
                    <a:pt x="1119129" y="0"/>
                  </a:lnTo>
                  <a:cubicBezTo>
                    <a:pt x="1194224" y="0"/>
                    <a:pt x="1255101" y="60877"/>
                    <a:pt x="1255101" y="135972"/>
                  </a:cubicBezTo>
                  <a:lnTo>
                    <a:pt x="1255101" y="679844"/>
                  </a:lnTo>
                  <a:cubicBezTo>
                    <a:pt x="1255101" y="754939"/>
                    <a:pt x="1194224" y="815816"/>
                    <a:pt x="1119129" y="815816"/>
                  </a:cubicBezTo>
                  <a:lnTo>
                    <a:pt x="135972" y="815816"/>
                  </a:lnTo>
                  <a:cubicBezTo>
                    <a:pt x="60877" y="815816"/>
                    <a:pt x="0" y="754939"/>
                    <a:pt x="0" y="679844"/>
                  </a:cubicBezTo>
                  <a:lnTo>
                    <a:pt x="0" y="135972"/>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925" tIns="77925" rIns="77925" bIns="77925" numCol="1" spcCol="1270" anchor="ctr" anchorCtr="0">
              <a:spAutoFit/>
            </a:bodyPr>
            <a:lstStyle/>
            <a:p>
              <a:pPr algn="ctr" defTabSz="444500" eaLnBrk="0" fontAlgn="base" hangingPunct="0">
                <a:lnSpc>
                  <a:spcPct val="90000"/>
                </a:lnSpc>
                <a:spcBef>
                  <a:spcPct val="0"/>
                </a:spcBef>
                <a:spcAft>
                  <a:spcPct val="35000"/>
                </a:spcAft>
              </a:pPr>
              <a:r>
                <a:rPr lang="en-US" sz="1400" b="1" i="1" u="sng" dirty="0">
                  <a:solidFill>
                    <a:srgbClr val="FFFFFF"/>
                  </a:solidFill>
                  <a:latin typeface="Arial" panose="020B0604020202020204" pitchFamily="34" charset="0"/>
                  <a:cs typeface="Arial" panose="020B0604020202020204" pitchFamily="34" charset="0"/>
                </a:rPr>
                <a:t>Ensure Common Domains Remain Free and Open</a:t>
              </a:r>
              <a:r>
                <a:rPr lang="en-US" sz="1400" b="1" i="1" dirty="0">
                  <a:solidFill>
                    <a:srgbClr val="FFFFFF"/>
                  </a:solidFill>
                  <a:latin typeface="Arial" panose="020B0604020202020204" pitchFamily="34" charset="0"/>
                  <a:cs typeface="Arial" panose="020B0604020202020204" pitchFamily="34" charset="0"/>
                </a:rPr>
                <a:t>     </a:t>
              </a:r>
              <a:r>
                <a:rPr lang="en-US" sz="1400" dirty="0">
                  <a:solidFill>
                    <a:srgbClr val="FFFFFF"/>
                  </a:solidFill>
                  <a:latin typeface="Arial" panose="020B0604020202020204" pitchFamily="34" charset="0"/>
                  <a:cs typeface="Arial" panose="020B0604020202020204" pitchFamily="34" charset="0"/>
                </a:rPr>
                <a:t>With Allies &amp; partners ensure continued access to Arctic for legitimate civilian, commercial, and military purposes</a:t>
              </a:r>
              <a:r>
                <a:rPr lang="en-US" sz="1000" dirty="0">
                  <a:solidFill>
                    <a:srgbClr val="FFFFFF"/>
                  </a:solidFill>
                  <a:latin typeface="Arial" panose="020B0604020202020204" pitchFamily="34" charset="0"/>
                  <a:cs typeface="Arial" panose="020B0604020202020204" pitchFamily="34" charset="0"/>
                </a:rPr>
                <a:t>.</a:t>
              </a:r>
              <a:endParaRPr lang="en-US" sz="1000" dirty="0">
                <a:solidFill>
                  <a:srgbClr val="FFFFFF"/>
                </a:solidFill>
                <a:latin typeface="Tahoma"/>
              </a:endParaRPr>
            </a:p>
          </p:txBody>
        </p:sp>
        <p:sp>
          <p:nvSpPr>
            <p:cNvPr id="20" name="Freeform 19"/>
            <p:cNvSpPr/>
            <p:nvPr/>
          </p:nvSpPr>
          <p:spPr>
            <a:xfrm>
              <a:off x="2242105" y="1214471"/>
              <a:ext cx="4659786" cy="4659786"/>
            </a:xfrm>
            <a:custGeom>
              <a:avLst/>
              <a:gdLst/>
              <a:ahLst/>
              <a:cxnLst/>
              <a:rect l="0" t="0" r="0" b="0"/>
              <a:pathLst>
                <a:path>
                  <a:moveTo>
                    <a:pt x="2705680" y="4629281"/>
                  </a:moveTo>
                  <a:arcTo wR="2329893" hR="2329893" stAng="4843095" swAng="111381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5617210" y="4682936"/>
              <a:ext cx="2224057" cy="1111155"/>
            </a:xfrm>
            <a:custGeom>
              <a:avLst/>
              <a:gdLst>
                <a:gd name="connsiteX0" fmla="*/ 0 w 1255101"/>
                <a:gd name="connsiteY0" fmla="*/ 135972 h 815816"/>
                <a:gd name="connsiteX1" fmla="*/ 135972 w 1255101"/>
                <a:gd name="connsiteY1" fmla="*/ 0 h 815816"/>
                <a:gd name="connsiteX2" fmla="*/ 1119129 w 1255101"/>
                <a:gd name="connsiteY2" fmla="*/ 0 h 815816"/>
                <a:gd name="connsiteX3" fmla="*/ 1255101 w 1255101"/>
                <a:gd name="connsiteY3" fmla="*/ 135972 h 815816"/>
                <a:gd name="connsiteX4" fmla="*/ 1255101 w 1255101"/>
                <a:gd name="connsiteY4" fmla="*/ 679844 h 815816"/>
                <a:gd name="connsiteX5" fmla="*/ 1119129 w 1255101"/>
                <a:gd name="connsiteY5" fmla="*/ 815816 h 815816"/>
                <a:gd name="connsiteX6" fmla="*/ 135972 w 1255101"/>
                <a:gd name="connsiteY6" fmla="*/ 815816 h 815816"/>
                <a:gd name="connsiteX7" fmla="*/ 0 w 1255101"/>
                <a:gd name="connsiteY7" fmla="*/ 679844 h 815816"/>
                <a:gd name="connsiteX8" fmla="*/ 0 w 1255101"/>
                <a:gd name="connsiteY8" fmla="*/ 135972 h 8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01" h="815816">
                  <a:moveTo>
                    <a:pt x="0" y="135972"/>
                  </a:moveTo>
                  <a:cubicBezTo>
                    <a:pt x="0" y="60877"/>
                    <a:pt x="60877" y="0"/>
                    <a:pt x="135972" y="0"/>
                  </a:cubicBezTo>
                  <a:lnTo>
                    <a:pt x="1119129" y="0"/>
                  </a:lnTo>
                  <a:cubicBezTo>
                    <a:pt x="1194224" y="0"/>
                    <a:pt x="1255101" y="60877"/>
                    <a:pt x="1255101" y="135972"/>
                  </a:cubicBezTo>
                  <a:lnTo>
                    <a:pt x="1255101" y="679844"/>
                  </a:lnTo>
                  <a:cubicBezTo>
                    <a:pt x="1255101" y="754939"/>
                    <a:pt x="1194224" y="815816"/>
                    <a:pt x="1119129" y="815816"/>
                  </a:cubicBezTo>
                  <a:lnTo>
                    <a:pt x="135972" y="815816"/>
                  </a:lnTo>
                  <a:cubicBezTo>
                    <a:pt x="60877" y="815816"/>
                    <a:pt x="0" y="754939"/>
                    <a:pt x="0" y="679844"/>
                  </a:cubicBezTo>
                  <a:lnTo>
                    <a:pt x="0" y="135972"/>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925" tIns="77925" rIns="77925" bIns="77925" numCol="1" spcCol="1270" anchor="ctr" anchorCtr="0">
              <a:spAutoFit/>
            </a:bodyPr>
            <a:lstStyle/>
            <a:p>
              <a:pPr algn="ctr" defTabSz="444500" eaLnBrk="0" fontAlgn="base" hangingPunct="0">
                <a:lnSpc>
                  <a:spcPct val="90000"/>
                </a:lnSpc>
                <a:spcBef>
                  <a:spcPct val="0"/>
                </a:spcBef>
                <a:spcAft>
                  <a:spcPct val="35000"/>
                </a:spcAft>
              </a:pPr>
              <a:r>
                <a:rPr lang="en-US" sz="1400" b="1" i="1" u="sng" dirty="0">
                  <a:solidFill>
                    <a:srgbClr val="FFFFCC">
                      <a:hueOff val="0"/>
                      <a:satOff val="0"/>
                      <a:lumOff val="0"/>
                    </a:srgbClr>
                  </a:solidFill>
                  <a:latin typeface="Arial" panose="020B0604020202020204" pitchFamily="34" charset="0"/>
                  <a:cs typeface="Arial" panose="020B0604020202020204" pitchFamily="34" charset="0"/>
                </a:rPr>
                <a:t>Competition</a:t>
              </a:r>
              <a:r>
                <a:rPr lang="en-US" sz="1400" b="1" i="1" dirty="0">
                  <a:solidFill>
                    <a:srgbClr val="FFFFCC">
                      <a:hueOff val="0"/>
                      <a:satOff val="0"/>
                      <a:lumOff val="0"/>
                    </a:srgbClr>
                  </a:solidFill>
                  <a:latin typeface="Arial" panose="020B0604020202020204" pitchFamily="34" charset="0"/>
                  <a:cs typeface="Arial" panose="020B0604020202020204" pitchFamily="34" charset="0"/>
                </a:rPr>
                <a:t>                     </a:t>
              </a:r>
            </a:p>
            <a:p>
              <a:pPr algn="ctr" defTabSz="444500" eaLnBrk="0" fontAlgn="base" hangingPunct="0">
                <a:lnSpc>
                  <a:spcPct val="90000"/>
                </a:lnSpc>
                <a:spcBef>
                  <a:spcPct val="0"/>
                </a:spcBef>
                <a:spcAft>
                  <a:spcPct val="35000"/>
                </a:spcAft>
              </a:pPr>
              <a:r>
                <a:rPr lang="en-US" sz="1400" dirty="0">
                  <a:solidFill>
                    <a:srgbClr val="FFFFCC">
                      <a:hueOff val="0"/>
                      <a:satOff val="0"/>
                      <a:lumOff val="0"/>
                    </a:srgbClr>
                  </a:solidFill>
                  <a:latin typeface="Arial" panose="020B0604020202020204" pitchFamily="34" charset="0"/>
                  <a:cs typeface="Arial" panose="020B0604020202020204" pitchFamily="34" charset="0"/>
                </a:rPr>
                <a:t>Protect US national security interests; prudently address risks without fueling strategic competition.</a:t>
              </a:r>
            </a:p>
          </p:txBody>
        </p:sp>
        <p:sp>
          <p:nvSpPr>
            <p:cNvPr id="23" name="Freeform 22"/>
            <p:cNvSpPr/>
            <p:nvPr/>
          </p:nvSpPr>
          <p:spPr>
            <a:xfrm>
              <a:off x="5931450" y="3097851"/>
              <a:ext cx="1987906" cy="1031830"/>
            </a:xfrm>
            <a:custGeom>
              <a:avLst/>
              <a:gdLst>
                <a:gd name="connsiteX0" fmla="*/ 0 w 1255101"/>
                <a:gd name="connsiteY0" fmla="*/ 135972 h 815816"/>
                <a:gd name="connsiteX1" fmla="*/ 135972 w 1255101"/>
                <a:gd name="connsiteY1" fmla="*/ 0 h 815816"/>
                <a:gd name="connsiteX2" fmla="*/ 1119129 w 1255101"/>
                <a:gd name="connsiteY2" fmla="*/ 0 h 815816"/>
                <a:gd name="connsiteX3" fmla="*/ 1255101 w 1255101"/>
                <a:gd name="connsiteY3" fmla="*/ 135972 h 815816"/>
                <a:gd name="connsiteX4" fmla="*/ 1255101 w 1255101"/>
                <a:gd name="connsiteY4" fmla="*/ 679844 h 815816"/>
                <a:gd name="connsiteX5" fmla="*/ 1119129 w 1255101"/>
                <a:gd name="connsiteY5" fmla="*/ 815816 h 815816"/>
                <a:gd name="connsiteX6" fmla="*/ 135972 w 1255101"/>
                <a:gd name="connsiteY6" fmla="*/ 815816 h 815816"/>
                <a:gd name="connsiteX7" fmla="*/ 0 w 1255101"/>
                <a:gd name="connsiteY7" fmla="*/ 679844 h 815816"/>
                <a:gd name="connsiteX8" fmla="*/ 0 w 1255101"/>
                <a:gd name="connsiteY8" fmla="*/ 135972 h 8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01" h="815816">
                  <a:moveTo>
                    <a:pt x="0" y="135972"/>
                  </a:moveTo>
                  <a:cubicBezTo>
                    <a:pt x="0" y="60877"/>
                    <a:pt x="60877" y="0"/>
                    <a:pt x="135972" y="0"/>
                  </a:cubicBezTo>
                  <a:lnTo>
                    <a:pt x="1119129" y="0"/>
                  </a:lnTo>
                  <a:cubicBezTo>
                    <a:pt x="1194224" y="0"/>
                    <a:pt x="1255101" y="60877"/>
                    <a:pt x="1255101" y="135972"/>
                  </a:cubicBezTo>
                  <a:lnTo>
                    <a:pt x="1255101" y="679844"/>
                  </a:lnTo>
                  <a:cubicBezTo>
                    <a:pt x="1255101" y="754939"/>
                    <a:pt x="1194224" y="815816"/>
                    <a:pt x="1119129" y="815816"/>
                  </a:cubicBezTo>
                  <a:lnTo>
                    <a:pt x="135972" y="815816"/>
                  </a:lnTo>
                  <a:cubicBezTo>
                    <a:pt x="60877" y="815816"/>
                    <a:pt x="0" y="754939"/>
                    <a:pt x="0" y="679844"/>
                  </a:cubicBezTo>
                  <a:lnTo>
                    <a:pt x="0" y="135972"/>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925" tIns="77925" rIns="77925" bIns="77925" numCol="1" spcCol="1270" anchor="ctr" anchorCtr="0">
              <a:spAutoFit/>
            </a:bodyPr>
            <a:lstStyle/>
            <a:p>
              <a:pPr algn="ctr" defTabSz="444500" eaLnBrk="0" fontAlgn="base" hangingPunct="0">
                <a:lnSpc>
                  <a:spcPct val="90000"/>
                </a:lnSpc>
                <a:spcBef>
                  <a:spcPct val="0"/>
                </a:spcBef>
                <a:spcAft>
                  <a:spcPct val="35000"/>
                </a:spcAft>
              </a:pPr>
              <a:r>
                <a:rPr lang="en-US" sz="1400" b="1" i="1" u="sng" dirty="0">
                  <a:solidFill>
                    <a:srgbClr val="FFFFCC">
                      <a:hueOff val="0"/>
                      <a:satOff val="0"/>
                      <a:lumOff val="0"/>
                    </a:srgbClr>
                  </a:solidFill>
                  <a:latin typeface="Arial" panose="020B0604020202020204" pitchFamily="34" charset="0"/>
                  <a:cs typeface="Arial" panose="020B0604020202020204" pitchFamily="34" charset="0"/>
                </a:rPr>
                <a:t>Deterrence</a:t>
              </a:r>
              <a:r>
                <a:rPr lang="en-US" sz="1400" b="1" i="1" dirty="0">
                  <a:solidFill>
                    <a:srgbClr val="FFFFCC">
                      <a:hueOff val="0"/>
                      <a:satOff val="0"/>
                      <a:lumOff val="0"/>
                    </a:srgbClr>
                  </a:solidFill>
                  <a:latin typeface="Arial" panose="020B0604020202020204" pitchFamily="34" charset="0"/>
                  <a:cs typeface="Arial" panose="020B0604020202020204" pitchFamily="34" charset="0"/>
                </a:rPr>
                <a:t>     </a:t>
              </a:r>
              <a:br>
                <a:rPr lang="en-US" sz="1400" b="1" i="1" dirty="0">
                  <a:solidFill>
                    <a:srgbClr val="FFFFCC">
                      <a:hueOff val="0"/>
                      <a:satOff val="0"/>
                      <a:lumOff val="0"/>
                    </a:srgbClr>
                  </a:solidFill>
                  <a:latin typeface="Arial" panose="020B0604020202020204" pitchFamily="34" charset="0"/>
                  <a:cs typeface="Arial" panose="020B0604020202020204" pitchFamily="34" charset="0"/>
                </a:rPr>
              </a:br>
              <a:r>
                <a:rPr lang="en-US" sz="1400" b="1" i="1" dirty="0">
                  <a:solidFill>
                    <a:srgbClr val="FFFFCC">
                      <a:hueOff val="0"/>
                      <a:satOff val="0"/>
                      <a:lumOff val="0"/>
                    </a:srgbClr>
                  </a:solidFill>
                  <a:latin typeface="Arial" panose="020B0604020202020204" pitchFamily="34" charset="0"/>
                  <a:cs typeface="Arial" panose="020B0604020202020204" pitchFamily="34" charset="0"/>
                </a:rPr>
                <a:t>   </a:t>
              </a:r>
              <a:r>
                <a:rPr lang="en-US" sz="1400" i="1" dirty="0">
                  <a:solidFill>
                    <a:srgbClr val="FFFFCC">
                      <a:hueOff val="0"/>
                      <a:satOff val="0"/>
                      <a:lumOff val="0"/>
                    </a:srgbClr>
                  </a:solidFill>
                  <a:latin typeface="Arial" panose="020B0604020202020204" pitchFamily="34" charset="0"/>
                  <a:cs typeface="Arial" panose="020B0604020202020204" pitchFamily="34" charset="0"/>
                </a:rPr>
                <a:t>S</a:t>
              </a:r>
              <a:r>
                <a:rPr lang="en-US" sz="1400" dirty="0">
                  <a:solidFill>
                    <a:srgbClr val="FFFFCC">
                      <a:hueOff val="0"/>
                      <a:satOff val="0"/>
                      <a:lumOff val="0"/>
                    </a:srgbClr>
                  </a:solidFill>
                  <a:latin typeface="Arial" panose="020B0604020202020204" pitchFamily="34" charset="0"/>
                  <a:cs typeface="Arial" panose="020B0604020202020204" pitchFamily="34" charset="0"/>
                </a:rPr>
                <a:t>ustain the Joint Force’s competitive global advantage; maintain a credible deterrence for Arctic Region</a:t>
              </a:r>
              <a:endParaRPr lang="en-US" sz="1400" dirty="0">
                <a:solidFill>
                  <a:srgbClr val="FFFFCC">
                    <a:hueOff val="0"/>
                    <a:satOff val="0"/>
                    <a:lumOff val="0"/>
                  </a:srgbClr>
                </a:solidFill>
                <a:latin typeface="Tahoma"/>
              </a:endParaRPr>
            </a:p>
          </p:txBody>
        </p:sp>
        <p:sp>
          <p:nvSpPr>
            <p:cNvPr id="24" name="Freeform 23"/>
            <p:cNvSpPr/>
            <p:nvPr/>
          </p:nvSpPr>
          <p:spPr>
            <a:xfrm>
              <a:off x="2240389" y="1182874"/>
              <a:ext cx="4659786" cy="4659786"/>
            </a:xfrm>
            <a:custGeom>
              <a:avLst/>
              <a:gdLst/>
              <a:ahLst/>
              <a:cxnLst/>
              <a:rect l="0" t="0" r="0" b="0"/>
              <a:pathLst>
                <a:path>
                  <a:moveTo>
                    <a:pt x="3642" y="2460126"/>
                  </a:moveTo>
                  <a:arcTo wR="2329893" hR="2329893" stAng="10607741" swAng="1744311"/>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5628916" y="1685427"/>
              <a:ext cx="1865659" cy="854284"/>
            </a:xfrm>
            <a:custGeom>
              <a:avLst/>
              <a:gdLst>
                <a:gd name="connsiteX0" fmla="*/ 0 w 1255101"/>
                <a:gd name="connsiteY0" fmla="*/ 135972 h 815816"/>
                <a:gd name="connsiteX1" fmla="*/ 135972 w 1255101"/>
                <a:gd name="connsiteY1" fmla="*/ 0 h 815816"/>
                <a:gd name="connsiteX2" fmla="*/ 1119129 w 1255101"/>
                <a:gd name="connsiteY2" fmla="*/ 0 h 815816"/>
                <a:gd name="connsiteX3" fmla="*/ 1255101 w 1255101"/>
                <a:gd name="connsiteY3" fmla="*/ 135972 h 815816"/>
                <a:gd name="connsiteX4" fmla="*/ 1255101 w 1255101"/>
                <a:gd name="connsiteY4" fmla="*/ 679844 h 815816"/>
                <a:gd name="connsiteX5" fmla="*/ 1119129 w 1255101"/>
                <a:gd name="connsiteY5" fmla="*/ 815816 h 815816"/>
                <a:gd name="connsiteX6" fmla="*/ 135972 w 1255101"/>
                <a:gd name="connsiteY6" fmla="*/ 815816 h 815816"/>
                <a:gd name="connsiteX7" fmla="*/ 0 w 1255101"/>
                <a:gd name="connsiteY7" fmla="*/ 679844 h 815816"/>
                <a:gd name="connsiteX8" fmla="*/ 0 w 1255101"/>
                <a:gd name="connsiteY8" fmla="*/ 135972 h 8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01" h="815816">
                  <a:moveTo>
                    <a:pt x="0" y="135972"/>
                  </a:moveTo>
                  <a:cubicBezTo>
                    <a:pt x="0" y="60877"/>
                    <a:pt x="60877" y="0"/>
                    <a:pt x="135972" y="0"/>
                  </a:cubicBezTo>
                  <a:lnTo>
                    <a:pt x="1119129" y="0"/>
                  </a:lnTo>
                  <a:cubicBezTo>
                    <a:pt x="1194224" y="0"/>
                    <a:pt x="1255101" y="60877"/>
                    <a:pt x="1255101" y="135972"/>
                  </a:cubicBezTo>
                  <a:lnTo>
                    <a:pt x="1255101" y="679844"/>
                  </a:lnTo>
                  <a:cubicBezTo>
                    <a:pt x="1255101" y="754939"/>
                    <a:pt x="1194224" y="815816"/>
                    <a:pt x="1119129" y="815816"/>
                  </a:cubicBezTo>
                  <a:lnTo>
                    <a:pt x="135972" y="815816"/>
                  </a:lnTo>
                  <a:cubicBezTo>
                    <a:pt x="60877" y="815816"/>
                    <a:pt x="0" y="754939"/>
                    <a:pt x="0" y="679844"/>
                  </a:cubicBezTo>
                  <a:lnTo>
                    <a:pt x="0" y="135972"/>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925" tIns="77925" rIns="77925" bIns="77925" numCol="1" spcCol="1270" anchor="ctr" anchorCtr="0">
              <a:spAutoFit/>
            </a:bodyPr>
            <a:lstStyle/>
            <a:p>
              <a:pPr algn="ctr" defTabSz="444500" eaLnBrk="0" fontAlgn="base" hangingPunct="0">
                <a:lnSpc>
                  <a:spcPct val="90000"/>
                </a:lnSpc>
                <a:spcBef>
                  <a:spcPct val="0"/>
                </a:spcBef>
                <a:spcAft>
                  <a:spcPct val="35000"/>
                </a:spcAft>
              </a:pPr>
              <a:r>
                <a:rPr lang="en-US" sz="1400" b="1" i="1" u="sng" dirty="0">
                  <a:solidFill>
                    <a:srgbClr val="FFFFCC">
                      <a:hueOff val="0"/>
                      <a:satOff val="0"/>
                      <a:lumOff val="0"/>
                    </a:srgbClr>
                  </a:solidFill>
                  <a:latin typeface="Arial" panose="020B0604020202020204" pitchFamily="34" charset="0"/>
                  <a:cs typeface="Arial" panose="020B0604020202020204" pitchFamily="34" charset="0"/>
                </a:rPr>
                <a:t>Allies and Partners</a:t>
              </a:r>
              <a:r>
                <a:rPr lang="en-US" sz="1400" b="1" i="1" dirty="0">
                  <a:solidFill>
                    <a:srgbClr val="FFFFCC">
                      <a:hueOff val="0"/>
                      <a:satOff val="0"/>
                      <a:lumOff val="0"/>
                    </a:srgbClr>
                  </a:solidFill>
                  <a:latin typeface="Arial" panose="020B0604020202020204" pitchFamily="34" charset="0"/>
                  <a:cs typeface="Arial" panose="020B0604020202020204" pitchFamily="34" charset="0"/>
                </a:rPr>
                <a:t> </a:t>
              </a:r>
              <a:r>
                <a:rPr lang="en-US" sz="1400" dirty="0">
                  <a:solidFill>
                    <a:srgbClr val="FFFFCC">
                      <a:hueOff val="0"/>
                      <a:satOff val="0"/>
                      <a:lumOff val="0"/>
                    </a:srgbClr>
                  </a:solidFill>
                  <a:latin typeface="Arial" panose="020B0604020202020204" pitchFamily="34" charset="0"/>
                  <a:cs typeface="Arial" panose="020B0604020202020204" pitchFamily="34" charset="0"/>
                </a:rPr>
                <a:t>Cooperation is the cornerstone of U.S. approach to the Arctic</a:t>
              </a:r>
              <a:r>
                <a:rPr lang="en-US" sz="1000" dirty="0">
                  <a:solidFill>
                    <a:srgbClr val="FFFFCC">
                      <a:hueOff val="0"/>
                      <a:satOff val="0"/>
                      <a:lumOff val="0"/>
                    </a:srgbClr>
                  </a:solidFill>
                  <a:latin typeface="Arial" panose="020B0604020202020204" pitchFamily="34" charset="0"/>
                  <a:cs typeface="Arial" panose="020B0604020202020204" pitchFamily="34" charset="0"/>
                </a:rPr>
                <a:t>.</a:t>
              </a:r>
            </a:p>
          </p:txBody>
        </p:sp>
        <p:sp>
          <p:nvSpPr>
            <p:cNvPr id="26" name="Freeform 25"/>
            <p:cNvSpPr/>
            <p:nvPr/>
          </p:nvSpPr>
          <p:spPr>
            <a:xfrm>
              <a:off x="2194802" y="1229886"/>
              <a:ext cx="4659786" cy="4659786"/>
            </a:xfrm>
            <a:custGeom>
              <a:avLst/>
              <a:gdLst/>
              <a:ahLst/>
              <a:cxnLst/>
              <a:rect l="0" t="0" r="0" b="0"/>
              <a:pathLst>
                <a:path>
                  <a:moveTo>
                    <a:pt x="973547" y="435499"/>
                  </a:moveTo>
                  <a:arcTo wR="2329893" hR="2329893" stAng="14063889" swAng="1078877"/>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8" name="Left Arrow 7"/>
          <p:cNvSpPr/>
          <p:nvPr/>
        </p:nvSpPr>
        <p:spPr bwMode="auto">
          <a:xfrm rot="20150555">
            <a:off x="4678690" y="557105"/>
            <a:ext cx="492369" cy="794802"/>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0" fontAlgn="base" hangingPunct="0">
              <a:spcBef>
                <a:spcPct val="50000"/>
              </a:spcBef>
              <a:spcAft>
                <a:spcPct val="0"/>
              </a:spcAft>
            </a:pPr>
            <a:endParaRPr lang="en-US" sz="2000">
              <a:solidFill>
                <a:srgbClr val="000066"/>
              </a:solidFill>
              <a:latin typeface="Tahoma" charset="0"/>
              <a:ea typeface="ＭＳ Ｐゴシック" charset="-128"/>
            </a:endParaRPr>
          </a:p>
        </p:txBody>
      </p:sp>
      <p:sp>
        <p:nvSpPr>
          <p:cNvPr id="10" name="Title 5"/>
          <p:cNvSpPr>
            <a:spLocks noGrp="1"/>
          </p:cNvSpPr>
          <p:nvPr>
            <p:ph type="title"/>
          </p:nvPr>
        </p:nvSpPr>
        <p:spPr>
          <a:xfrm>
            <a:off x="3158759" y="226223"/>
            <a:ext cx="5964237" cy="566738"/>
          </a:xfrm>
        </p:spPr>
        <p:txBody>
          <a:bodyPr/>
          <a:lstStyle/>
          <a:p>
            <a:r>
              <a:rPr lang="en-US" dirty="0"/>
              <a:t>U.S. DoD Arctic Strategy 2019</a:t>
            </a:r>
          </a:p>
        </p:txBody>
      </p:sp>
      <p:sp>
        <p:nvSpPr>
          <p:cNvPr id="11" name="Right Arrow 10"/>
          <p:cNvSpPr/>
          <p:nvPr/>
        </p:nvSpPr>
        <p:spPr bwMode="auto">
          <a:xfrm rot="1772833">
            <a:off x="7019263" y="796596"/>
            <a:ext cx="515120" cy="794802"/>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0" fontAlgn="base" hangingPunct="0">
              <a:spcBef>
                <a:spcPct val="50000"/>
              </a:spcBef>
              <a:spcAft>
                <a:spcPct val="0"/>
              </a:spcAft>
            </a:pPr>
            <a:endParaRPr lang="en-US" sz="2000">
              <a:solidFill>
                <a:srgbClr val="000066"/>
              </a:solidFill>
              <a:latin typeface="Tahoma" charset="0"/>
              <a:ea typeface="ＭＳ Ｐゴシック" charset="-128"/>
            </a:endParaRPr>
          </a:p>
        </p:txBody>
      </p:sp>
    </p:spTree>
    <p:extLst>
      <p:ext uri="{BB962C8B-B14F-4D97-AF65-F5344CB8AC3E}">
        <p14:creationId xmlns:p14="http://schemas.microsoft.com/office/powerpoint/2010/main" val="119181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1526593" y="1169897"/>
            <a:ext cx="4177670" cy="3697844"/>
          </a:xfrm>
          <a:prstGeom prst="rect">
            <a:avLst/>
          </a:prstGeom>
        </p:spPr>
      </p:pic>
      <p:pic>
        <p:nvPicPr>
          <p:cNvPr id="5" name="Content Placeholder 4"/>
          <p:cNvPicPr>
            <a:picLocks noGrp="1" noChangeAspect="1"/>
          </p:cNvPicPr>
          <p:nvPr>
            <p:ph sz="half" idx="2"/>
          </p:nvPr>
        </p:nvPicPr>
        <p:blipFill>
          <a:blip r:embed="rId3"/>
          <a:stretch>
            <a:fillRect/>
          </a:stretch>
        </p:blipFill>
        <p:spPr>
          <a:xfrm>
            <a:off x="5829769" y="1277473"/>
            <a:ext cx="4790990" cy="3491433"/>
          </a:xfrm>
          <a:prstGeom prst="rect">
            <a:avLst/>
          </a:prstGeom>
        </p:spPr>
      </p:pic>
    </p:spTree>
    <p:extLst>
      <p:ext uri="{BB962C8B-B14F-4D97-AF65-F5344CB8AC3E}">
        <p14:creationId xmlns:p14="http://schemas.microsoft.com/office/powerpoint/2010/main" val="1849871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GSC Entrance - color2.jpg"/>
          <p:cNvPicPr>
            <a:picLocks noChangeAspect="1"/>
          </p:cNvPicPr>
          <p:nvPr/>
        </p:nvPicPr>
        <p:blipFill>
          <a:blip r:embed="rId2" cstate="print">
            <a:lum bright="10000" contrast="20000"/>
          </a:blip>
          <a:stretch>
            <a:fillRect/>
          </a:stretch>
        </p:blipFill>
        <p:spPr>
          <a:xfrm>
            <a:off x="1" y="34704"/>
            <a:ext cx="12191999" cy="6858000"/>
          </a:xfrm>
          <a:prstGeom prst="rect">
            <a:avLst/>
          </a:prstGeom>
        </p:spPr>
      </p:pic>
      <p:sp>
        <p:nvSpPr>
          <p:cNvPr id="8" name="TextBox 7"/>
          <p:cNvSpPr txBox="1"/>
          <p:nvPr/>
        </p:nvSpPr>
        <p:spPr>
          <a:xfrm>
            <a:off x="1917825" y="230819"/>
            <a:ext cx="7903676" cy="2074414"/>
          </a:xfrm>
          <a:prstGeom prst="rect">
            <a:avLst/>
          </a:prstGeom>
          <a:noFill/>
        </p:spPr>
        <p:txBody>
          <a:bodyPr wrap="square" rtlCol="0">
            <a:spAutoFit/>
          </a:bodyPr>
          <a:lstStyle/>
          <a:p>
            <a:pPr lvl="0" algn="ctr">
              <a:lnSpc>
                <a:spcPct val="90000"/>
              </a:lnSpc>
              <a:spcBef>
                <a:spcPts val="1000"/>
              </a:spcBef>
            </a:pPr>
            <a:r>
              <a:rPr lang="en-US" sz="2400" b="1" dirty="0">
                <a:solidFill>
                  <a:srgbClr val="C00000"/>
                </a:solidFill>
                <a:cs typeface="Times New Roman" panose="02020603050405020304" pitchFamily="18" charset="0"/>
              </a:rPr>
              <a:t>Dr. Rebecca Pincus</a:t>
            </a:r>
            <a:br>
              <a:rPr lang="en-US" sz="2400" b="1" dirty="0">
                <a:solidFill>
                  <a:srgbClr val="C00000"/>
                </a:solidFill>
                <a:cs typeface="Times New Roman" panose="02020603050405020304" pitchFamily="18" charset="0"/>
              </a:rPr>
            </a:br>
            <a:r>
              <a:rPr lang="en-US" sz="2400" b="1" dirty="0">
                <a:solidFill>
                  <a:srgbClr val="C00000"/>
                </a:solidFill>
                <a:cs typeface="Times New Roman" panose="02020603050405020304" pitchFamily="18" charset="0"/>
              </a:rPr>
              <a:t>Strategic and Operational Research Department</a:t>
            </a:r>
            <a:br>
              <a:rPr lang="en-US" sz="2400" b="1" dirty="0">
                <a:solidFill>
                  <a:srgbClr val="C00000"/>
                </a:solidFill>
                <a:cs typeface="Times New Roman" panose="02020603050405020304" pitchFamily="18" charset="0"/>
              </a:rPr>
            </a:br>
            <a:r>
              <a:rPr lang="en-US" sz="2400" b="1" dirty="0">
                <a:solidFill>
                  <a:srgbClr val="C00000"/>
                </a:solidFill>
                <a:cs typeface="Times New Roman" panose="02020603050405020304" pitchFamily="18" charset="0"/>
              </a:rPr>
              <a:t>Center for Naval Warfare Studies</a:t>
            </a:r>
            <a:br>
              <a:rPr lang="en-US" sz="2400" b="1" dirty="0">
                <a:solidFill>
                  <a:srgbClr val="C00000"/>
                </a:solidFill>
                <a:cs typeface="Times New Roman" panose="02020603050405020304" pitchFamily="18" charset="0"/>
              </a:rPr>
            </a:br>
            <a:r>
              <a:rPr lang="en-US" sz="2400" b="1" dirty="0">
                <a:solidFill>
                  <a:srgbClr val="C00000"/>
                </a:solidFill>
                <a:cs typeface="Times New Roman" panose="02020603050405020304" pitchFamily="18" charset="0"/>
              </a:rPr>
              <a:t>Rebecca.Pincus@usnwc.edu</a:t>
            </a:r>
            <a:r>
              <a:rPr lang="en-US" sz="1600" dirty="0">
                <a:solidFill>
                  <a:prstClr val="black"/>
                </a:solidFill>
                <a:latin typeface="Times New Roman" panose="02020603050405020304" pitchFamily="18" charset="0"/>
                <a:cs typeface="Times New Roman" panose="02020603050405020304" pitchFamily="18" charset="0"/>
              </a:rPr>
              <a:t/>
            </a:r>
            <a:br>
              <a:rPr lang="en-US" sz="1600" dirty="0">
                <a:solidFill>
                  <a:prstClr val="black"/>
                </a:solidFill>
                <a:latin typeface="Times New Roman" panose="02020603050405020304" pitchFamily="18" charset="0"/>
                <a:cs typeface="Times New Roman" panose="02020603050405020304" pitchFamily="18" charset="0"/>
              </a:rPr>
            </a:br>
            <a:r>
              <a:rPr lang="en-US" sz="1600" dirty="0">
                <a:solidFill>
                  <a:srgbClr val="C00000"/>
                </a:solidFill>
                <a:latin typeface="Times New Roman" panose="02020603050405020304" pitchFamily="18" charset="0"/>
                <a:cs typeface="Times New Roman" panose="02020603050405020304" pitchFamily="18" charset="0"/>
              </a:rPr>
              <a:t>(401) 841-2625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2" name="Rectangle 1"/>
          <p:cNvSpPr/>
          <p:nvPr/>
        </p:nvSpPr>
        <p:spPr>
          <a:xfrm>
            <a:off x="2956350" y="1935838"/>
            <a:ext cx="6096000" cy="92333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Presentation for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Cultural and Area Studies Office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U.S. Army Command and General Staff College</a:t>
            </a:r>
          </a:p>
        </p:txBody>
      </p:sp>
      <p:sp>
        <p:nvSpPr>
          <p:cNvPr id="3" name="Rectangle 2"/>
          <p:cNvSpPr/>
          <p:nvPr/>
        </p:nvSpPr>
        <p:spPr>
          <a:xfrm>
            <a:off x="2729532" y="6053009"/>
            <a:ext cx="6096000" cy="107721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C00000"/>
                </a:solidFill>
                <a:effectLst/>
                <a:uLnTx/>
                <a:uFillTx/>
                <a:latin typeface=" Arial"/>
                <a:ea typeface="+mn-ea"/>
                <a:cs typeface="Arial" panose="020B0604020202020204" pitchFamily="34" charset="0"/>
              </a:rPr>
              <a:t>Fort Leavenworth, KS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smtClean="0">
                <a:ln>
                  <a:noFill/>
                </a:ln>
                <a:solidFill>
                  <a:srgbClr val="C00000"/>
                </a:solidFill>
                <a:effectLst/>
                <a:uLnTx/>
                <a:uFillTx/>
                <a:latin typeface=" Arial"/>
                <a:ea typeface="+mn-ea"/>
                <a:cs typeface="Arial" panose="020B0604020202020204" pitchFamily="34" charset="0"/>
              </a:rPr>
              <a:t>28 October</a:t>
            </a:r>
            <a:r>
              <a:rPr kumimoji="0" lang="en-US" altLang="en-US" sz="1600" b="1" i="1" u="none" strike="noStrike" kern="1200" cap="none" spc="0" normalizeH="0" noProof="0" dirty="0" smtClean="0">
                <a:ln>
                  <a:noFill/>
                </a:ln>
                <a:solidFill>
                  <a:srgbClr val="C00000"/>
                </a:solidFill>
                <a:effectLst/>
                <a:uLnTx/>
                <a:uFillTx/>
                <a:latin typeface=" Arial"/>
                <a:ea typeface="+mn-ea"/>
                <a:cs typeface="Arial" panose="020B0604020202020204" pitchFamily="34" charset="0"/>
              </a:rPr>
              <a:t> </a:t>
            </a:r>
            <a:r>
              <a:rPr kumimoji="0" lang="en-US" altLang="en-US" sz="1600" b="1" i="1" u="none" strike="noStrike" kern="1200" cap="none" spc="0" normalizeH="0" baseline="0" noProof="0" dirty="0" smtClean="0">
                <a:ln>
                  <a:noFill/>
                </a:ln>
                <a:solidFill>
                  <a:srgbClr val="C00000"/>
                </a:solidFill>
                <a:effectLst/>
                <a:uLnTx/>
                <a:uFillTx/>
                <a:latin typeface=" Arial"/>
                <a:ea typeface="+mn-ea"/>
                <a:cs typeface="Arial" panose="020B0604020202020204" pitchFamily="34" charset="0"/>
              </a:rPr>
              <a:t>2020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smtClean="0">
                <a:ln>
                  <a:noFill/>
                </a:ln>
                <a:solidFill>
                  <a:srgbClr val="00B050"/>
                </a:solidFill>
                <a:effectLst/>
                <a:uLnTx/>
                <a:uFillTx/>
                <a:latin typeface=" Arial"/>
                <a:ea typeface="+mn-ea"/>
                <a:cs typeface="Arial" panose="020B0604020202020204" pitchFamily="34" charset="0"/>
              </a:rPr>
              <a:t>unclassified</a:t>
            </a:r>
            <a:endParaRPr kumimoji="0" lang="en-US" altLang="en-US" sz="1400" b="1" i="1" u="none" strike="noStrike" kern="1200" cap="none" spc="0" normalizeH="0" baseline="0" noProof="0" dirty="0">
              <a:ln>
                <a:noFill/>
              </a:ln>
              <a:solidFill>
                <a:srgbClr val="00B050"/>
              </a:solidFill>
              <a:effectLst/>
              <a:uLnTx/>
              <a:uFillTx/>
              <a:latin typeface=" Arial"/>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1" i="1" u="none" strike="noStrike" kern="1200" cap="none" spc="0" normalizeH="0" baseline="0" noProof="0" dirty="0">
              <a:ln>
                <a:noFill/>
              </a:ln>
              <a:solidFill>
                <a:srgbClr val="FF0000"/>
              </a:solidFill>
              <a:effectLst/>
              <a:uLnTx/>
              <a:uFillTx/>
              <a:latin typeface=" Arial"/>
              <a:ea typeface="+mn-ea"/>
              <a:cs typeface="Arial" panose="020B0604020202020204"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399"/>
            <a:ext cx="838200" cy="92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0846051" y="152400"/>
            <a:ext cx="1158844" cy="1015497"/>
          </a:xfrm>
          <a:prstGeom prst="rect">
            <a:avLst/>
          </a:prstGeom>
        </p:spPr>
      </p:pic>
    </p:spTree>
    <p:extLst>
      <p:ext uri="{BB962C8B-B14F-4D97-AF65-F5344CB8AC3E}">
        <p14:creationId xmlns:p14="http://schemas.microsoft.com/office/powerpoint/2010/main" val="3866499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CE9502-F15A-48A4-9DCB-29F53DEA1786}"/>
              </a:ext>
            </a:extLst>
          </p:cNvPr>
          <p:cNvSpPr txBox="1"/>
          <p:nvPr/>
        </p:nvSpPr>
        <p:spPr>
          <a:xfrm>
            <a:off x="255916" y="1584273"/>
            <a:ext cx="604525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Multiple definitions of "the Arctic" but </a:t>
            </a: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66.5 degrees north</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 is widely used.  </a:t>
            </a:r>
          </a:p>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Geographically, </a:t>
            </a: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Russia</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 dominates the Arctic region. </a:t>
            </a:r>
          </a:p>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Eight</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 Arctic states: Canada, Denmark (Greenland), Finland, Iceland, Norway, Russia, Sweden, USA.</a:t>
            </a:r>
          </a:p>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Arctic Council</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 and </a:t>
            </a: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Arctic Coast Guard Forum</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 are key governance regimes: </a:t>
            </a: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Russia</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 will take over the chair of both in 6 months.</a:t>
            </a:r>
          </a:p>
        </p:txBody>
      </p:sp>
      <p:pic>
        <p:nvPicPr>
          <p:cNvPr id="9" name="Picture 9">
            <a:extLst>
              <a:ext uri="{FF2B5EF4-FFF2-40B4-BE49-F238E27FC236}">
                <a16:creationId xmlns:a16="http://schemas.microsoft.com/office/drawing/2014/main" id="{FEAA6BC7-5A75-47DF-9391-D9FDB0D215A7}"/>
              </a:ext>
            </a:extLst>
          </p:cNvPr>
          <p:cNvPicPr>
            <a:picLocks noChangeAspect="1"/>
          </p:cNvPicPr>
          <p:nvPr/>
        </p:nvPicPr>
        <p:blipFill>
          <a:blip r:embed="rId2"/>
          <a:stretch>
            <a:fillRect/>
          </a:stretch>
        </p:blipFill>
        <p:spPr>
          <a:xfrm>
            <a:off x="6629400" y="399464"/>
            <a:ext cx="5455022" cy="6070276"/>
          </a:xfrm>
          <a:prstGeom prst="rect">
            <a:avLst/>
          </a:prstGeom>
        </p:spPr>
      </p:pic>
    </p:spTree>
    <p:extLst>
      <p:ext uri="{BB962C8B-B14F-4D97-AF65-F5344CB8AC3E}">
        <p14:creationId xmlns:p14="http://schemas.microsoft.com/office/powerpoint/2010/main" val="1968054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E69851-1C97-4F35-99BD-10A0B4ACC8E4}"/>
              </a:ext>
            </a:extLst>
          </p:cNvPr>
          <p:cNvSpPr txBox="1"/>
          <p:nvPr/>
        </p:nvSpPr>
        <p:spPr>
          <a:xfrm>
            <a:off x="50800" y="3924672"/>
            <a:ext cx="1120986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2400" b="0" i="0" u="none" strike="noStrike" kern="1200" cap="none" spc="0" normalizeH="0" baseline="0" noProof="0" dirty="0">
              <a:ln>
                <a:noFill/>
              </a:ln>
              <a:solidFill>
                <a:prstClr val="black"/>
              </a:solidFill>
              <a:effectLst/>
              <a:uLnTx/>
              <a:uFillTx/>
              <a:latin typeface="Times New Roman"/>
              <a:ea typeface="+mn-e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Arctic sea ice is decreasing in 3 dimensions: </a:t>
            </a:r>
            <a:r>
              <a:rPr kumimoji="0" lang="en-US" sz="2000" b="1" i="0" u="none" strike="noStrike" kern="1200" cap="none" spc="0" normalizeH="0" baseline="0" noProof="0" dirty="0">
                <a:ln>
                  <a:noFill/>
                </a:ln>
                <a:solidFill>
                  <a:prstClr val="black"/>
                </a:solidFill>
                <a:effectLst/>
                <a:uLnTx/>
                <a:uFillTx/>
                <a:latin typeface="Times New Roman"/>
                <a:ea typeface="+mn-ea"/>
                <a:cs typeface="Times New Roman"/>
              </a:rPr>
              <a:t>space</a:t>
            </a: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2000" b="1" i="0" u="none" strike="noStrike" kern="1200" cap="none" spc="0" normalizeH="0" baseline="0" noProof="0" dirty="0">
                <a:ln>
                  <a:noFill/>
                </a:ln>
                <a:solidFill>
                  <a:prstClr val="black"/>
                </a:solidFill>
                <a:effectLst/>
                <a:uLnTx/>
                <a:uFillTx/>
                <a:latin typeface="Times New Roman"/>
                <a:ea typeface="+mn-ea"/>
                <a:cs typeface="Times New Roman"/>
              </a:rPr>
              <a:t>depth</a:t>
            </a: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 and </a:t>
            </a:r>
            <a:r>
              <a:rPr kumimoji="0" lang="en-US" sz="2000" b="1" i="0" u="none" strike="noStrike" kern="1200" cap="none" spc="0" normalizeH="0" baseline="0" noProof="0" dirty="0">
                <a:ln>
                  <a:noFill/>
                </a:ln>
                <a:solidFill>
                  <a:prstClr val="black"/>
                </a:solidFill>
                <a:effectLst/>
                <a:uLnTx/>
                <a:uFillTx/>
                <a:latin typeface="Times New Roman"/>
                <a:ea typeface="+mn-ea"/>
                <a:cs typeface="Times New Roman"/>
              </a:rPr>
              <a:t>time</a:t>
            </a: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 </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Ice retreat is occurring faster than most models predict</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a:t>
            </a:r>
            <a:r>
              <a:rPr kumimoji="0" lang="en-US" sz="2000" b="1" i="0" u="none" strike="noStrike" kern="1200" cap="none" spc="0" normalizeH="0" baseline="0" noProof="0" dirty="0">
                <a:ln>
                  <a:noFill/>
                </a:ln>
                <a:solidFill>
                  <a:prstClr val="black"/>
                </a:solidFill>
                <a:effectLst/>
                <a:uLnTx/>
                <a:uFillTx/>
                <a:latin typeface="Times New Roman"/>
                <a:ea typeface="+mn-ea"/>
                <a:cs typeface="Times New Roman"/>
              </a:rPr>
              <a:t>Arctic amplification</a:t>
            </a: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 feedback loop </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000" b="1" i="0" u="none" strike="noStrike" kern="1200" cap="none" spc="0" normalizeH="0" baseline="0" noProof="0" dirty="0" err="1">
                <a:ln>
                  <a:noFill/>
                </a:ln>
                <a:solidFill>
                  <a:prstClr val="black"/>
                </a:solidFill>
                <a:effectLst/>
                <a:uLnTx/>
                <a:uFillTx/>
                <a:latin typeface="Times New Roman"/>
                <a:ea typeface="+mn-ea"/>
                <a:cs typeface="Times New Roman"/>
              </a:rPr>
              <a:t>Atlantification</a:t>
            </a: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 of Barents Sea and Arctic Ocean (warming and salinification)</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2" name="Picture 3">
            <a:extLst>
              <a:ext uri="{FF2B5EF4-FFF2-40B4-BE49-F238E27FC236}">
                <a16:creationId xmlns:a16="http://schemas.microsoft.com/office/drawing/2014/main" id="{BCD2781D-1036-425C-8B2B-20DDE9C5C083}"/>
              </a:ext>
            </a:extLst>
          </p:cNvPr>
          <p:cNvPicPr>
            <a:picLocks noChangeAspect="1"/>
          </p:cNvPicPr>
          <p:nvPr/>
        </p:nvPicPr>
        <p:blipFill>
          <a:blip r:embed="rId2"/>
          <a:stretch>
            <a:fillRect/>
          </a:stretch>
        </p:blipFill>
        <p:spPr>
          <a:xfrm>
            <a:off x="6716151" y="98453"/>
            <a:ext cx="4799867" cy="3786644"/>
          </a:xfrm>
          <a:prstGeom prst="rect">
            <a:avLst/>
          </a:prstGeom>
        </p:spPr>
      </p:pic>
      <p:pic>
        <p:nvPicPr>
          <p:cNvPr id="6" name="Picture 6">
            <a:extLst>
              <a:ext uri="{FF2B5EF4-FFF2-40B4-BE49-F238E27FC236}">
                <a16:creationId xmlns:a16="http://schemas.microsoft.com/office/drawing/2014/main" id="{9A8B60A1-5AB0-4852-B108-13919594B8F2}"/>
              </a:ext>
            </a:extLst>
          </p:cNvPr>
          <p:cNvPicPr>
            <a:picLocks noChangeAspect="1"/>
          </p:cNvPicPr>
          <p:nvPr/>
        </p:nvPicPr>
        <p:blipFill>
          <a:blip r:embed="rId3"/>
          <a:stretch>
            <a:fillRect/>
          </a:stretch>
        </p:blipFill>
        <p:spPr>
          <a:xfrm>
            <a:off x="356284" y="197601"/>
            <a:ext cx="5780355" cy="3727071"/>
          </a:xfrm>
          <a:prstGeom prst="rect">
            <a:avLst/>
          </a:prstGeom>
        </p:spPr>
      </p:pic>
      <p:pic>
        <p:nvPicPr>
          <p:cNvPr id="9" name="Picture 10">
            <a:extLst>
              <a:ext uri="{FF2B5EF4-FFF2-40B4-BE49-F238E27FC236}">
                <a16:creationId xmlns:a16="http://schemas.microsoft.com/office/drawing/2014/main" id="{9CFF1F84-325F-4828-AE6E-D0FB74933E4F}"/>
              </a:ext>
            </a:extLst>
          </p:cNvPr>
          <p:cNvPicPr>
            <a:picLocks noChangeAspect="1"/>
          </p:cNvPicPr>
          <p:nvPr/>
        </p:nvPicPr>
        <p:blipFill>
          <a:blip r:embed="rId4"/>
          <a:stretch>
            <a:fillRect/>
          </a:stretch>
        </p:blipFill>
        <p:spPr>
          <a:xfrm>
            <a:off x="8890000" y="3882617"/>
            <a:ext cx="3251200" cy="2902765"/>
          </a:xfrm>
          <a:prstGeom prst="rect">
            <a:avLst/>
          </a:prstGeom>
        </p:spPr>
      </p:pic>
    </p:spTree>
    <p:extLst>
      <p:ext uri="{BB962C8B-B14F-4D97-AF65-F5344CB8AC3E}">
        <p14:creationId xmlns:p14="http://schemas.microsoft.com/office/powerpoint/2010/main" val="1569501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BA08083-558E-4377-8DCC-839B66603BE1}"/>
              </a:ext>
            </a:extLst>
          </p:cNvPr>
          <p:cNvPicPr>
            <a:picLocks noChangeAspect="1"/>
          </p:cNvPicPr>
          <p:nvPr/>
        </p:nvPicPr>
        <p:blipFill>
          <a:blip r:embed="rId2"/>
          <a:stretch>
            <a:fillRect/>
          </a:stretch>
        </p:blipFill>
        <p:spPr>
          <a:xfrm>
            <a:off x="4347845" y="157785"/>
            <a:ext cx="7638689" cy="6543275"/>
          </a:xfrm>
          <a:prstGeom prst="rect">
            <a:avLst/>
          </a:prstGeom>
        </p:spPr>
      </p:pic>
      <p:sp>
        <p:nvSpPr>
          <p:cNvPr id="4" name="TextBox 3">
            <a:extLst>
              <a:ext uri="{FF2B5EF4-FFF2-40B4-BE49-F238E27FC236}">
                <a16:creationId xmlns:a16="http://schemas.microsoft.com/office/drawing/2014/main" id="{279A0BCD-60E6-4502-B87D-EC0570AEA3C0}"/>
              </a:ext>
            </a:extLst>
          </p:cNvPr>
          <p:cNvSpPr txBox="1"/>
          <p:nvPr/>
        </p:nvSpPr>
        <p:spPr>
          <a:xfrm>
            <a:off x="162411" y="1066053"/>
            <a:ext cx="4185434"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Arctic </a:t>
            </a:r>
            <a:r>
              <a:rPr kumimoji="0" lang="en-US" sz="2400" b="1" i="0" u="none" strike="noStrike" kern="1200" cap="none" spc="0" normalizeH="0" baseline="0" noProof="0" dirty="0">
                <a:ln>
                  <a:noFill/>
                </a:ln>
                <a:solidFill>
                  <a:prstClr val="black"/>
                </a:solidFill>
                <a:effectLst/>
                <a:uLnTx/>
                <a:uFillTx/>
                <a:latin typeface="Times New Roman"/>
                <a:ea typeface="+mn-ea"/>
                <a:cs typeface="Times New Roman"/>
              </a:rPr>
              <a:t>shipping lanes</a:t>
            </a: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 are opening: Northwest Passage, Northeast Passage (of which Northern Sea Route is an administrative element), and Transpolar Route.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Canada and Russia make similar claims: straight baselines and internal waters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58513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43658-3289-4FD1-A25E-D27F84B701D1}"/>
              </a:ext>
            </a:extLst>
          </p:cNvPr>
          <p:cNvPicPr>
            <a:picLocks noChangeAspect="1"/>
          </p:cNvPicPr>
          <p:nvPr/>
        </p:nvPicPr>
        <p:blipFill>
          <a:blip r:embed="rId2"/>
          <a:stretch>
            <a:fillRect/>
          </a:stretch>
        </p:blipFill>
        <p:spPr>
          <a:xfrm>
            <a:off x="3881919" y="0"/>
            <a:ext cx="7439186" cy="6858000"/>
          </a:xfrm>
          <a:prstGeom prst="rect">
            <a:avLst/>
          </a:prstGeom>
        </p:spPr>
      </p:pic>
      <p:sp>
        <p:nvSpPr>
          <p:cNvPr id="2" name="TextBox 1">
            <a:extLst>
              <a:ext uri="{FF2B5EF4-FFF2-40B4-BE49-F238E27FC236}">
                <a16:creationId xmlns:a16="http://schemas.microsoft.com/office/drawing/2014/main" id="{516C54A4-3228-4397-B036-2D24695DD303}"/>
              </a:ext>
            </a:extLst>
          </p:cNvPr>
          <p:cNvSpPr txBox="1"/>
          <p:nvPr/>
        </p:nvSpPr>
        <p:spPr>
          <a:xfrm>
            <a:off x="124918" y="1958714"/>
            <a:ext cx="43716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Most of the Arctic Ocean falls under state jurisdiction (</a:t>
            </a: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EEZs</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2400" b="0" i="0" u="none" strike="noStrike" kern="1200" cap="none" spc="0" normalizeH="0" baseline="0" noProof="0" dirty="0">
              <a:ln>
                <a:noFill/>
              </a:ln>
              <a:solidFill>
                <a:prstClr val="black"/>
              </a:solidFill>
              <a:effectLst/>
              <a:uLnTx/>
              <a:uFillTx/>
              <a:latin typeface="Times New Roman"/>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3 states have submitted overlapping </a:t>
            </a:r>
            <a:r>
              <a:rPr kumimoji="0" lang="en-US" sz="2400" b="1" i="0" u="none" strike="noStrike" kern="1200" cap="none" spc="0" normalizeH="0" baseline="0" noProof="0" dirty="0">
                <a:ln>
                  <a:noFill/>
                </a:ln>
                <a:solidFill>
                  <a:prstClr val="black"/>
                </a:solidFill>
                <a:effectLst/>
                <a:uLnTx/>
                <a:uFillTx/>
                <a:latin typeface="Times New Roman"/>
                <a:ea typeface="+mn-ea"/>
                <a:cs typeface="Calibri"/>
              </a:rPr>
              <a:t>ECS</a:t>
            </a:r>
            <a:r>
              <a:rPr kumimoji="0" lang="en-US" sz="2400" b="0" i="0" u="none" strike="noStrike" kern="1200" cap="none" spc="0" normalizeH="0" baseline="0" noProof="0" dirty="0">
                <a:ln>
                  <a:noFill/>
                </a:ln>
                <a:solidFill>
                  <a:prstClr val="black"/>
                </a:solidFill>
                <a:effectLst/>
                <a:uLnTx/>
                <a:uFillTx/>
                <a:latin typeface="Times New Roman"/>
                <a:ea typeface="+mn-ea"/>
                <a:cs typeface="Calibri"/>
              </a:rPr>
              <a:t> claims to the CLCS (Lomonosov Ridge)</a:t>
            </a:r>
          </a:p>
        </p:txBody>
      </p:sp>
    </p:spTree>
    <p:extLst>
      <p:ext uri="{BB962C8B-B14F-4D97-AF65-F5344CB8AC3E}">
        <p14:creationId xmlns:p14="http://schemas.microsoft.com/office/powerpoint/2010/main" val="2382371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AA725A-A46F-4DDE-A592-CAEB5FD90B36}"/>
              </a:ext>
            </a:extLst>
          </p:cNvPr>
          <p:cNvPicPr>
            <a:picLocks noChangeAspect="1"/>
          </p:cNvPicPr>
          <p:nvPr/>
        </p:nvPicPr>
        <p:blipFill>
          <a:blip r:embed="rId2"/>
          <a:stretch>
            <a:fillRect/>
          </a:stretch>
        </p:blipFill>
        <p:spPr>
          <a:xfrm>
            <a:off x="3417" y="1362671"/>
            <a:ext cx="5216105" cy="5212452"/>
          </a:xfrm>
          <a:prstGeom prst="rect">
            <a:avLst/>
          </a:prstGeom>
        </p:spPr>
      </p:pic>
      <p:pic>
        <p:nvPicPr>
          <p:cNvPr id="5" name="Picture 2">
            <a:extLst>
              <a:ext uri="{FF2B5EF4-FFF2-40B4-BE49-F238E27FC236}">
                <a16:creationId xmlns:a16="http://schemas.microsoft.com/office/drawing/2014/main" id="{C324042F-7C38-4071-B422-8AF8666F50F7}"/>
              </a:ext>
            </a:extLst>
          </p:cNvPr>
          <p:cNvPicPr>
            <a:picLocks noChangeAspect="1"/>
          </p:cNvPicPr>
          <p:nvPr/>
        </p:nvPicPr>
        <p:blipFill rotWithShape="1">
          <a:blip r:embed="rId3"/>
          <a:srcRect b="2174"/>
          <a:stretch/>
        </p:blipFill>
        <p:spPr>
          <a:xfrm>
            <a:off x="5286384" y="2040671"/>
            <a:ext cx="6845489" cy="3847466"/>
          </a:xfrm>
          <a:prstGeom prst="rect">
            <a:avLst/>
          </a:prstGeom>
        </p:spPr>
      </p:pic>
      <p:sp>
        <p:nvSpPr>
          <p:cNvPr id="6" name="TextBox 5">
            <a:extLst>
              <a:ext uri="{FF2B5EF4-FFF2-40B4-BE49-F238E27FC236}">
                <a16:creationId xmlns:a16="http://schemas.microsoft.com/office/drawing/2014/main" id="{F68A8033-D95F-449B-AC63-5127D67A87DB}"/>
              </a:ext>
            </a:extLst>
          </p:cNvPr>
          <p:cNvSpPr txBox="1"/>
          <p:nvPr/>
        </p:nvSpPr>
        <p:spPr>
          <a:xfrm>
            <a:off x="5527477" y="531674"/>
            <a:ext cx="63633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Russia and China have overlapping interests in the region. Their ends, ways, and means differ. </a:t>
            </a:r>
          </a:p>
        </p:txBody>
      </p:sp>
    </p:spTree>
    <p:extLst>
      <p:ext uri="{BB962C8B-B14F-4D97-AF65-F5344CB8AC3E}">
        <p14:creationId xmlns:p14="http://schemas.microsoft.com/office/powerpoint/2010/main" val="3071178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22590" cy="6858001"/>
          </a:xfrm>
          <a:prstGeom prst="rect">
            <a:avLst/>
          </a:prstGeom>
        </p:spPr>
      </p:pic>
    </p:spTree>
    <p:extLst>
      <p:ext uri="{BB962C8B-B14F-4D97-AF65-F5344CB8AC3E}">
        <p14:creationId xmlns:p14="http://schemas.microsoft.com/office/powerpoint/2010/main" val="3037793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GSC Entrance - color2.jpg"/>
          <p:cNvPicPr>
            <a:picLocks noChangeAspect="1"/>
          </p:cNvPicPr>
          <p:nvPr/>
        </p:nvPicPr>
        <p:blipFill>
          <a:blip r:embed="rId2" cstate="print">
            <a:lum bright="10000" contrast="20000"/>
          </a:blip>
          <a:stretch>
            <a:fillRect/>
          </a:stretch>
        </p:blipFill>
        <p:spPr>
          <a:xfrm>
            <a:off x="1524001" y="857251"/>
            <a:ext cx="9144000" cy="5259128"/>
          </a:xfrm>
          <a:prstGeom prst="rect">
            <a:avLst/>
          </a:prstGeom>
        </p:spPr>
      </p:pic>
      <p:pic>
        <p:nvPicPr>
          <p:cNvPr id="16392" name="Picture 8" descr="cgsc_crest_jpeg">
            <a:hlinkClick r:id="" action="ppaction://noaction"/>
          </p:cNvPr>
          <p:cNvPicPr>
            <a:picLocks noChangeAspect="1" noChangeArrowheads="1"/>
          </p:cNvPicPr>
          <p:nvPr/>
        </p:nvPicPr>
        <p:blipFill>
          <a:blip r:embed="rId3" cstate="print"/>
          <a:srcRect/>
          <a:stretch>
            <a:fillRect/>
          </a:stretch>
        </p:blipFill>
        <p:spPr bwMode="auto">
          <a:xfrm>
            <a:off x="9909419" y="1022752"/>
            <a:ext cx="619053" cy="710351"/>
          </a:xfrm>
          <a:prstGeom prst="rect">
            <a:avLst/>
          </a:prstGeom>
          <a:noFill/>
          <a:ln w="9525">
            <a:noFill/>
            <a:miter lim="800000"/>
            <a:headEnd/>
            <a:tailEnd/>
          </a:ln>
        </p:spPr>
      </p:pic>
      <p:sp>
        <p:nvSpPr>
          <p:cNvPr id="8" name="TextBox 7"/>
          <p:cNvSpPr txBox="1"/>
          <p:nvPr/>
        </p:nvSpPr>
        <p:spPr>
          <a:xfrm>
            <a:off x="2652665" y="1042637"/>
            <a:ext cx="7117226" cy="1384995"/>
          </a:xfrm>
          <a:prstGeom prst="rect">
            <a:avLst/>
          </a:prstGeom>
          <a:noFill/>
        </p:spPr>
        <p:txBody>
          <a:bodyPr wrap="square" rtlCol="0">
            <a:spAutoFit/>
          </a:bodyPr>
          <a:lstStyle/>
          <a:p>
            <a:pPr lvl="0" defTabSz="685800"/>
            <a:r>
              <a:rPr kumimoji="0" lang="en-US" sz="21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100" b="1" i="1"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100" b="1" u="none" strike="noStrike" kern="1200" cap="none" spc="0" normalizeH="0" baseline="0" noProof="0" dirty="0" smtClean="0">
                <a:ln>
                  <a:noFill/>
                </a:ln>
                <a:solidFill>
                  <a:srgbClr val="C00000"/>
                </a:solidFill>
                <a:effectLst/>
                <a:uLnTx/>
                <a:uFillTx/>
                <a:latin typeface="Calibri" panose="020F0502020204030204"/>
                <a:cs typeface="Arial" panose="020B0604020202020204" pitchFamily="34" charset="0"/>
              </a:rPr>
              <a:t>U.S</a:t>
            </a:r>
            <a:r>
              <a:rPr kumimoji="0" lang="en-US" sz="2100" b="1" u="none" strike="noStrike" kern="1200" cap="none" spc="0" normalizeH="0" baseline="0" noProof="0" dirty="0">
                <a:ln>
                  <a:noFill/>
                </a:ln>
                <a:solidFill>
                  <a:srgbClr val="C00000"/>
                </a:solidFill>
                <a:effectLst/>
                <a:uLnTx/>
                <a:uFillTx/>
                <a:latin typeface="Calibri" panose="020F0502020204030204"/>
                <a:cs typeface="Arial" panose="020B0604020202020204" pitchFamily="34" charset="0"/>
              </a:rPr>
              <a:t>. </a:t>
            </a:r>
            <a:r>
              <a:rPr kumimoji="0" lang="en-US" sz="2100" b="1" u="none" strike="noStrike" kern="1200" cap="none" spc="0" normalizeH="0" baseline="0" noProof="0" dirty="0" smtClean="0">
                <a:ln>
                  <a:noFill/>
                </a:ln>
                <a:solidFill>
                  <a:srgbClr val="C00000"/>
                </a:solidFill>
                <a:effectLst/>
                <a:uLnTx/>
                <a:uFillTx/>
                <a:latin typeface="Calibri" panose="020F0502020204030204"/>
                <a:cs typeface="Arial" panose="020B0604020202020204" pitchFamily="34" charset="0"/>
              </a:rPr>
              <a:t>Army </a:t>
            </a:r>
            <a:r>
              <a:rPr lang="en-US" sz="2400" b="1" kern="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Command </a:t>
            </a:r>
            <a:r>
              <a:rPr lang="en-US" sz="2400" b="1" kern="0" dirty="0">
                <a:solidFill>
                  <a:srgbClr val="C00000"/>
                </a:solidFill>
                <a:latin typeface="Calibri" panose="020F0502020204030204" pitchFamily="34" charset="0"/>
                <a:ea typeface="Calibri" panose="020F0502020204030204" pitchFamily="34" charset="0"/>
                <a:cs typeface="Calibri" panose="020F0502020204030204" pitchFamily="34" charset="0"/>
              </a:rPr>
              <a:t>and General Staff College </a:t>
            </a:r>
            <a:endParaRPr kumimoji="0" lang="en-US" sz="2100" b="1" u="none" strike="noStrike" kern="1200" cap="none" spc="0" normalizeH="0" baseline="0" noProof="0" dirty="0">
              <a:ln>
                <a:noFill/>
              </a:ln>
              <a:solidFill>
                <a:srgbClr val="C00000"/>
              </a:solidFill>
              <a:effectLst/>
              <a:uLnTx/>
              <a:uFillTx/>
              <a:latin typeface="Calibri" panose="020F0502020204030204"/>
              <a:cs typeface="Arial" panose="020B0604020202020204" pitchFamily="34" charset="0"/>
            </a:endParaRPr>
          </a:p>
          <a:p>
            <a:pPr lvl="0" defTabSz="685800"/>
            <a:r>
              <a:rPr lang="en-US" sz="2000" b="1" kern="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(Department </a:t>
            </a:r>
            <a:r>
              <a:rPr lang="en-US" sz="2000" b="1" kern="0" dirty="0">
                <a:solidFill>
                  <a:srgbClr val="C00000"/>
                </a:solidFill>
                <a:latin typeface="Calibri" panose="020F0502020204030204" pitchFamily="34" charset="0"/>
                <a:ea typeface="Calibri" panose="020F0502020204030204" pitchFamily="34" charset="0"/>
                <a:cs typeface="Calibri" panose="020F0502020204030204" pitchFamily="34" charset="0"/>
              </a:rPr>
              <a:t>of Joint, Interagency, and </a:t>
            </a:r>
            <a:r>
              <a:rPr lang="en-US" sz="2000" b="1" kern="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Multinational Operations)</a:t>
            </a:r>
            <a:endParaRPr lang="en-US" sz="2000" b="1"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lvl="0" defTabSz="685800"/>
            <a:r>
              <a:rPr lang="en-US" sz="2000" b="1" dirty="0" smtClean="0">
                <a:solidFill>
                  <a:srgbClr val="C00000"/>
                </a:solidFill>
                <a:ea typeface="ＭＳ Ｐゴシック" charset="-128"/>
              </a:rPr>
              <a:t>                                    </a:t>
            </a:r>
          </a:p>
          <a:p>
            <a:pPr lvl="0" defTabSz="685800"/>
            <a:r>
              <a:rPr lang="en-US" sz="2000" b="1" dirty="0">
                <a:solidFill>
                  <a:srgbClr val="C00000"/>
                </a:solidFill>
                <a:ea typeface="ＭＳ Ｐゴシック" charset="-128"/>
              </a:rPr>
              <a:t> </a:t>
            </a:r>
            <a:r>
              <a:rPr lang="en-US" sz="2000" b="1" dirty="0" smtClean="0">
                <a:solidFill>
                  <a:srgbClr val="C00000"/>
                </a:solidFill>
                <a:ea typeface="ＭＳ Ｐゴシック" charset="-128"/>
              </a:rPr>
              <a:t>                                   Mr</a:t>
            </a:r>
            <a:r>
              <a:rPr lang="en-US" sz="2000" b="1" dirty="0">
                <a:solidFill>
                  <a:srgbClr val="C00000"/>
                </a:solidFill>
                <a:ea typeface="ＭＳ Ｐゴシック" charset="-128"/>
              </a:rPr>
              <a:t>. </a:t>
            </a:r>
            <a:r>
              <a:rPr lang="en-US" sz="2000" b="1" dirty="0">
                <a:solidFill>
                  <a:srgbClr val="C00000"/>
                </a:solidFill>
                <a:latin typeface="Calibri" panose="020F0502020204030204" pitchFamily="34" charset="0"/>
                <a:ea typeface="Calibri" panose="020F0502020204030204" pitchFamily="34" charset="0"/>
                <a:cs typeface="Calibri" panose="020F0502020204030204" pitchFamily="34" charset="0"/>
              </a:rPr>
              <a:t>Michael J. Forsyth</a:t>
            </a:r>
            <a:endParaRPr kumimoji="0" lang="en-US" sz="2100" b="1" i="0" u="none" strike="noStrike" kern="1200" cap="none" spc="0" normalizeH="0" baseline="0" noProof="0" dirty="0">
              <a:ln>
                <a:noFill/>
              </a:ln>
              <a:solidFill>
                <a:srgbClr val="C00000"/>
              </a:solidFill>
              <a:effectLst/>
              <a:uLnTx/>
              <a:uFillTx/>
              <a:latin typeface="Calibri" panose="020F0502020204030204"/>
              <a:cs typeface="Arial" panose="020B0604020202020204" pitchFamily="34" charset="0"/>
            </a:endParaRPr>
          </a:p>
        </p:txBody>
      </p:sp>
      <p:sp>
        <p:nvSpPr>
          <p:cNvPr id="2" name="Rectangle 1"/>
          <p:cNvSpPr/>
          <p:nvPr/>
        </p:nvSpPr>
        <p:spPr>
          <a:xfrm>
            <a:off x="3646714" y="2196520"/>
            <a:ext cx="4572000" cy="147732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Presentation for the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Cultural and Area Studies Office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U.S. Army Command and General Staff College</a:t>
            </a:r>
          </a:p>
        </p:txBody>
      </p:sp>
      <p:sp>
        <p:nvSpPr>
          <p:cNvPr id="3" name="Rectangle 2"/>
          <p:cNvSpPr/>
          <p:nvPr/>
        </p:nvSpPr>
        <p:spPr>
          <a:xfrm>
            <a:off x="4903380" y="4951022"/>
            <a:ext cx="2590800" cy="992579"/>
          </a:xfrm>
          <a:prstGeom prst="rect">
            <a:avLst/>
          </a:prstGeom>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050" b="1" i="1" u="none" strike="noStrike" kern="1200" cap="none" spc="0" normalizeH="0" baseline="0" noProof="0" dirty="0">
              <a:ln>
                <a:noFill/>
              </a:ln>
              <a:solidFill>
                <a:srgbClr val="C00000"/>
              </a:solidFill>
              <a:effectLst/>
              <a:uLnTx/>
              <a:uFillTx/>
              <a:latin typeface=" Arial"/>
              <a:ea typeface="+mn-ea"/>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050" b="1" i="1" u="none" strike="noStrike" kern="1200" cap="none" spc="0" normalizeH="0" baseline="0" noProof="0" dirty="0">
              <a:ln>
                <a:noFill/>
              </a:ln>
              <a:solidFill>
                <a:srgbClr val="C00000"/>
              </a:solidFill>
              <a:effectLst/>
              <a:uLnTx/>
              <a:uFillTx/>
              <a:latin typeface=" Arial"/>
              <a:ea typeface="+mn-ea"/>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C00000"/>
                </a:solidFill>
                <a:effectLst/>
                <a:uLnTx/>
                <a:uFillTx/>
                <a:latin typeface=" Arial"/>
                <a:ea typeface="+mn-ea"/>
                <a:cs typeface="Arial" panose="020B0604020202020204" pitchFamily="34" charset="0"/>
              </a:rPr>
              <a:t>Fort Leavenworth, KS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smtClean="0">
                <a:ln>
                  <a:noFill/>
                </a:ln>
                <a:solidFill>
                  <a:srgbClr val="C00000"/>
                </a:solidFill>
                <a:effectLst/>
                <a:uLnTx/>
                <a:uFillTx/>
                <a:latin typeface=" Arial"/>
                <a:ea typeface="+mn-ea"/>
                <a:cs typeface="Arial" panose="020B0604020202020204" pitchFamily="34" charset="0"/>
              </a:rPr>
              <a:t>28</a:t>
            </a:r>
            <a:r>
              <a:rPr kumimoji="0" lang="en-US" altLang="en-US" sz="1200" b="1" i="0" u="none" strike="noStrike" kern="1200" cap="none" spc="0" normalizeH="0" noProof="0" dirty="0" smtClean="0">
                <a:ln>
                  <a:noFill/>
                </a:ln>
                <a:solidFill>
                  <a:srgbClr val="C00000"/>
                </a:solidFill>
                <a:effectLst/>
                <a:uLnTx/>
                <a:uFillTx/>
                <a:latin typeface=" Arial"/>
                <a:ea typeface="+mn-ea"/>
                <a:cs typeface="Arial" panose="020B0604020202020204" pitchFamily="34" charset="0"/>
              </a:rPr>
              <a:t> </a:t>
            </a:r>
            <a:r>
              <a:rPr lang="en-US" altLang="en-US" sz="1200" b="1" dirty="0" smtClean="0">
                <a:solidFill>
                  <a:srgbClr val="C00000"/>
                </a:solidFill>
                <a:latin typeface=" Arial"/>
                <a:cs typeface="Arial" panose="020B0604020202020204" pitchFamily="34" charset="0"/>
              </a:rPr>
              <a:t>October </a:t>
            </a:r>
            <a:r>
              <a:rPr kumimoji="0" lang="en-US" altLang="en-US" sz="1200" b="1" i="0" u="none" strike="noStrike" kern="1200" cap="none" spc="0" normalizeH="0" baseline="0" noProof="0" dirty="0" smtClean="0">
                <a:ln>
                  <a:noFill/>
                </a:ln>
                <a:solidFill>
                  <a:srgbClr val="C00000"/>
                </a:solidFill>
                <a:effectLst/>
                <a:uLnTx/>
                <a:uFillTx/>
                <a:latin typeface=" Arial"/>
                <a:ea typeface="+mn-ea"/>
                <a:cs typeface="Arial" panose="020B0604020202020204" pitchFamily="34" charset="0"/>
              </a:rPr>
              <a:t>2020</a:t>
            </a:r>
            <a:endParaRPr kumimoji="0" lang="en-US" altLang="en-US" sz="1200" b="1" i="0" u="none" strike="noStrike" kern="1200" cap="none" spc="0" normalizeH="0" baseline="0" noProof="0" dirty="0">
              <a:ln>
                <a:noFill/>
              </a:ln>
              <a:solidFill>
                <a:srgbClr val="C00000"/>
              </a:solidFill>
              <a:effectLst/>
              <a:uLnTx/>
              <a:uFillTx/>
              <a:latin typeface=" Arial"/>
              <a:ea typeface="+mn-ea"/>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050" b="1" i="1" u="none" strike="noStrike" kern="1200" cap="none" spc="0" normalizeH="0" baseline="0" noProof="0" dirty="0">
                <a:ln>
                  <a:noFill/>
                </a:ln>
                <a:solidFill>
                  <a:srgbClr val="C00000"/>
                </a:solidFill>
                <a:effectLst/>
                <a:uLnTx/>
                <a:uFillTx/>
                <a:latin typeface=" Arial"/>
                <a:ea typeface="+mn-ea"/>
                <a:cs typeface="Arial" panose="020B0604020202020204" pitchFamily="34" charset="0"/>
              </a:rPr>
              <a:t>unclassified</a:t>
            </a:r>
          </a:p>
        </p:txBody>
      </p:sp>
      <p:pic>
        <p:nvPicPr>
          <p:cNvPr id="9"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117" y="1042637"/>
            <a:ext cx="628650" cy="6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78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Great Power </a:t>
            </a:r>
            <a:br>
              <a:rPr lang="en-US" b="1" dirty="0" smtClean="0"/>
            </a:br>
            <a:r>
              <a:rPr lang="en-US" b="1" dirty="0" smtClean="0"/>
              <a:t>Interests in the Arctic?</a:t>
            </a:r>
            <a:endParaRPr lang="en-US" b="1" dirty="0"/>
          </a:p>
        </p:txBody>
      </p:sp>
      <p:sp>
        <p:nvSpPr>
          <p:cNvPr id="3" name="TextBox 2"/>
          <p:cNvSpPr txBox="1"/>
          <p:nvPr/>
        </p:nvSpPr>
        <p:spPr>
          <a:xfrm>
            <a:off x="2286001" y="2057401"/>
            <a:ext cx="4360489" cy="2554545"/>
          </a:xfrm>
          <a:prstGeom prst="rect">
            <a:avLst/>
          </a:prstGeom>
          <a:noFill/>
        </p:spPr>
        <p:txBody>
          <a:bodyPr wrap="none" rtlCol="0">
            <a:spAutoFit/>
          </a:bodyPr>
          <a:lstStyle/>
          <a:p>
            <a:pPr marL="457200" indent="-457200" fontAlgn="base">
              <a:spcBef>
                <a:spcPct val="0"/>
              </a:spcBef>
              <a:spcAft>
                <a:spcPct val="0"/>
              </a:spcAft>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Economic</a:t>
            </a:r>
          </a:p>
          <a:p>
            <a:pPr marL="914400" lvl="1" indent="-457200" fontAlgn="base">
              <a:spcBef>
                <a:spcPct val="0"/>
              </a:spcBef>
              <a:spcAft>
                <a:spcPct val="0"/>
              </a:spcAft>
              <a:buFontTx/>
              <a:buChar char="-"/>
            </a:pPr>
            <a:r>
              <a:rPr lang="en-US" sz="3200" dirty="0">
                <a:solidFill>
                  <a:srgbClr val="000000"/>
                </a:solidFill>
                <a:latin typeface="Arial" panose="020B0604020202020204" pitchFamily="34" charset="0"/>
                <a:cs typeface="Arial" panose="020B0604020202020204" pitchFamily="34" charset="0"/>
              </a:rPr>
              <a:t>Shipping Lanes</a:t>
            </a:r>
          </a:p>
          <a:p>
            <a:pPr marL="914400" lvl="1" indent="-457200" fontAlgn="base">
              <a:spcBef>
                <a:spcPct val="0"/>
              </a:spcBef>
              <a:spcAft>
                <a:spcPct val="0"/>
              </a:spcAft>
              <a:buFontTx/>
              <a:buChar char="-"/>
            </a:pPr>
            <a:r>
              <a:rPr lang="en-US" sz="3200" dirty="0">
                <a:solidFill>
                  <a:srgbClr val="000000"/>
                </a:solidFill>
                <a:latin typeface="Arial" panose="020B0604020202020204" pitchFamily="34" charset="0"/>
                <a:cs typeface="Arial" panose="020B0604020202020204" pitchFamily="34" charset="0"/>
              </a:rPr>
              <a:t>Resources</a:t>
            </a:r>
          </a:p>
          <a:p>
            <a:pPr marL="457200" indent="-457200" fontAlgn="base">
              <a:spcBef>
                <a:spcPct val="0"/>
              </a:spcBef>
              <a:spcAft>
                <a:spcPct val="0"/>
              </a:spcAft>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Political (Diplomatic)</a:t>
            </a:r>
          </a:p>
          <a:p>
            <a:pPr marL="457200" indent="-457200" fontAlgn="base">
              <a:spcBef>
                <a:spcPct val="0"/>
              </a:spcBef>
              <a:spcAft>
                <a:spcPct val="0"/>
              </a:spcAft>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Military</a:t>
            </a:r>
          </a:p>
        </p:txBody>
      </p:sp>
    </p:spTree>
    <p:extLst>
      <p:ext uri="{BB962C8B-B14F-4D97-AF65-F5344CB8AC3E}">
        <p14:creationId xmlns:p14="http://schemas.microsoft.com/office/powerpoint/2010/main" val="1916643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sz="4000" b="1" dirty="0"/>
              <a:t>Arctic Shipping Lanes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310" y="704002"/>
            <a:ext cx="8097380" cy="6077798"/>
          </a:xfrm>
          <a:prstGeom prst="rect">
            <a:avLst/>
          </a:prstGeom>
        </p:spPr>
      </p:pic>
      <p:sp>
        <p:nvSpPr>
          <p:cNvPr id="4" name="TextBox 3"/>
          <p:cNvSpPr txBox="1"/>
          <p:nvPr/>
        </p:nvSpPr>
        <p:spPr>
          <a:xfrm>
            <a:off x="7165162" y="637402"/>
            <a:ext cx="3111749" cy="276999"/>
          </a:xfrm>
          <a:prstGeom prst="rect">
            <a:avLst/>
          </a:prstGeom>
          <a:solidFill>
            <a:schemeClr val="bg1"/>
          </a:solidFill>
          <a:ln>
            <a:solidFill>
              <a:schemeClr val="tx1"/>
            </a:solidFill>
          </a:ln>
        </p:spPr>
        <p:txBody>
          <a:bodyPr wrap="none" rtlCol="0">
            <a:spAutoFit/>
          </a:bodyPr>
          <a:lstStyle/>
          <a:p>
            <a:pPr fontAlgn="base">
              <a:spcBef>
                <a:spcPct val="0"/>
              </a:spcBef>
              <a:spcAft>
                <a:spcPct val="0"/>
              </a:spcAft>
            </a:pPr>
            <a:r>
              <a:rPr lang="en-US" sz="1200" b="1" dirty="0">
                <a:solidFill>
                  <a:srgbClr val="000000"/>
                </a:solidFill>
                <a:latin typeface="Arial"/>
              </a:rPr>
              <a:t>Note the Chokepoint at the Bering Strait</a:t>
            </a:r>
          </a:p>
        </p:txBody>
      </p:sp>
      <p:cxnSp>
        <p:nvCxnSpPr>
          <p:cNvPr id="6" name="Straight Arrow Connector 5"/>
          <p:cNvCxnSpPr/>
          <p:nvPr/>
        </p:nvCxnSpPr>
        <p:spPr>
          <a:xfrm flipH="1">
            <a:off x="5638800" y="914400"/>
            <a:ext cx="1524000" cy="8564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640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2" y="5863828"/>
            <a:ext cx="8229599" cy="994172"/>
          </a:xfrm>
        </p:spPr>
        <p:txBody>
          <a:bodyPr anchor="t">
            <a:normAutofit/>
          </a:bodyPr>
          <a:lstStyle/>
          <a:p>
            <a:r>
              <a:rPr lang="en-US" sz="1600" dirty="0">
                <a:latin typeface="+mn-lt"/>
                <a:cs typeface="Courier New" panose="02070309020205020404" pitchFamily="49" charset="0"/>
              </a:rPr>
              <a:t>(Source: Ministry of Foreign Affairs of Denmark used in the Alaskan Command and Alaska NORAD Region command briefing.)</a:t>
            </a:r>
          </a:p>
        </p:txBody>
      </p:sp>
      <p:pic>
        <p:nvPicPr>
          <p:cNvPr id="5" name="Picture 2" descr="C:\Users\1073387481A\Desktop\20141220_IRM93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1" y="762000"/>
            <a:ext cx="7513495" cy="48768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70172" y="209490"/>
            <a:ext cx="8316829" cy="400110"/>
          </a:xfrm>
          <a:prstGeom prst="rect">
            <a:avLst/>
          </a:prstGeom>
          <a:noFill/>
        </p:spPr>
        <p:txBody>
          <a:bodyPr wrap="none" rtlCol="0">
            <a:spAutoFit/>
          </a:bodyPr>
          <a:lstStyle/>
          <a:p>
            <a:pPr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Map depicting the overlapping claims of the several Arctic nations</a:t>
            </a:r>
          </a:p>
        </p:txBody>
      </p:sp>
    </p:spTree>
    <p:extLst>
      <p:ext uri="{BB962C8B-B14F-4D97-AF65-F5344CB8AC3E}">
        <p14:creationId xmlns:p14="http://schemas.microsoft.com/office/powerpoint/2010/main" val="3506342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653" y="5254228"/>
            <a:ext cx="8150147" cy="1222772"/>
          </a:xfrm>
        </p:spPr>
        <p:txBody>
          <a:bodyPr anchor="t">
            <a:noAutofit/>
          </a:bodyPr>
          <a:lstStyle/>
          <a:p>
            <a:r>
              <a:rPr lang="en-US" sz="1400" dirty="0">
                <a:latin typeface="+mn-lt"/>
                <a:cs typeface="Courier New" panose="02070309020205020404" pitchFamily="49" charset="0"/>
              </a:rPr>
              <a:t>Note that Alaska is close to the center of the hemisphere and that Joint Base Elmendorf-Richardson (JBER) is uniquely positioned to project power.  The distances depicted are to select world capitals from JBER.  The color coded areas represent the Global Combatant Command areas of responsibility. (Source: Alaskan Command and Alaska NORAD Region command briefing.)</a:t>
            </a:r>
          </a:p>
        </p:txBody>
      </p:sp>
      <p:pic>
        <p:nvPicPr>
          <p:cNvPr id="4" name="Content Placeholder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047510" y="859418"/>
            <a:ext cx="4092796" cy="4120081"/>
          </a:xfrm>
          <a:prstGeom prst="rect">
            <a:avLst/>
          </a:prstGeom>
          <a:noFill/>
          <a:ln w="9525">
            <a:noFill/>
            <a:miter lim="800000"/>
            <a:headEnd/>
            <a:tailEnd/>
          </a:ln>
        </p:spPr>
      </p:pic>
      <p:sp>
        <p:nvSpPr>
          <p:cNvPr id="3" name="TextBox 2"/>
          <p:cNvSpPr txBox="1"/>
          <p:nvPr/>
        </p:nvSpPr>
        <p:spPr>
          <a:xfrm>
            <a:off x="2057400" y="304800"/>
            <a:ext cx="8130752" cy="400110"/>
          </a:xfrm>
          <a:prstGeom prst="rect">
            <a:avLst/>
          </a:prstGeom>
          <a:noFill/>
        </p:spPr>
        <p:txBody>
          <a:bodyPr wrap="none" rtlCol="0">
            <a:spAutoFit/>
          </a:bodyPr>
          <a:lstStyle/>
          <a:p>
            <a:pPr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The Northern Hemisphere from the perspective of the North Pole</a:t>
            </a:r>
          </a:p>
        </p:txBody>
      </p:sp>
    </p:spTree>
    <p:extLst>
      <p:ext uri="{BB962C8B-B14F-4D97-AF65-F5344CB8AC3E}">
        <p14:creationId xmlns:p14="http://schemas.microsoft.com/office/powerpoint/2010/main" val="2856892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Recent Activities</a:t>
            </a:r>
            <a:endParaRPr lang="en-US" b="1" dirty="0"/>
          </a:p>
        </p:txBody>
      </p:sp>
      <p:sp>
        <p:nvSpPr>
          <p:cNvPr id="3" name="TextBox 2"/>
          <p:cNvSpPr txBox="1"/>
          <p:nvPr/>
        </p:nvSpPr>
        <p:spPr>
          <a:xfrm>
            <a:off x="2133601" y="1295400"/>
            <a:ext cx="8077199" cy="4093428"/>
          </a:xfrm>
          <a:prstGeom prst="rect">
            <a:avLst/>
          </a:prstGeom>
          <a:noFill/>
        </p:spPr>
        <p:txBody>
          <a:bodyPr wrap="square" rtlCol="0">
            <a:spAutoFit/>
          </a:bodyPr>
          <a:lstStyle/>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Chinese Research (building of icebreakers)</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Russian re-occupation and refurbishment of Cold War bases</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Development of Northern Sea Route</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Russian gas pipeline from Arctic region to China</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Continued exploration for natural resources</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Russian claims on islands and extended Continental Shelf</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Sino-Russo Cooperation</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Chinese Presence in Greenland</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Chinese build Port in Iceland while underwriting sovereign debt</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Chinese Naval Activity in the vicinity of Alaska</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Chinese Submarine Activity and use of Russian Ports</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Recent voyages through Northwest Passage</a:t>
            </a:r>
          </a:p>
          <a:p>
            <a:pPr marL="457200" indent="-457200" fontAlgn="base">
              <a:spcBef>
                <a:spcPct val="0"/>
              </a:spcBef>
              <a:spcAft>
                <a:spcPct val="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Canadian concerns for its sovereignty in Arctic</a:t>
            </a:r>
          </a:p>
        </p:txBody>
      </p:sp>
    </p:spTree>
    <p:extLst>
      <p:ext uri="{BB962C8B-B14F-4D97-AF65-F5344CB8AC3E}">
        <p14:creationId xmlns:p14="http://schemas.microsoft.com/office/powerpoint/2010/main" val="2203720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Implications for </a:t>
            </a:r>
            <a:br>
              <a:rPr lang="en-US" b="1" dirty="0" smtClean="0"/>
            </a:br>
            <a:r>
              <a:rPr lang="en-US" b="1" dirty="0" smtClean="0"/>
              <a:t>US National Security</a:t>
            </a:r>
            <a:endParaRPr lang="en-US" b="1" dirty="0"/>
          </a:p>
        </p:txBody>
      </p:sp>
      <p:sp>
        <p:nvSpPr>
          <p:cNvPr id="3" name="TextBox 2"/>
          <p:cNvSpPr txBox="1"/>
          <p:nvPr/>
        </p:nvSpPr>
        <p:spPr>
          <a:xfrm>
            <a:off x="2286001" y="1752600"/>
            <a:ext cx="7696200" cy="3970318"/>
          </a:xfrm>
          <a:prstGeom prst="rect">
            <a:avLst/>
          </a:prstGeom>
          <a:noFill/>
        </p:spPr>
        <p:txBody>
          <a:bodyPr wrap="square" rtlCol="0">
            <a:spAutoFit/>
          </a:bodyPr>
          <a:lstStyle/>
          <a:p>
            <a:pPr marL="457200" indent="-457200" fontAlgn="base">
              <a:spcBef>
                <a:spcPct val="0"/>
              </a:spcBef>
              <a:spcAft>
                <a:spcPct val="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Overlapping Claims are a source of friction among nations in Arctic</a:t>
            </a:r>
          </a:p>
          <a:p>
            <a:pPr marL="457200" indent="-457200" fontAlgn="base">
              <a:spcBef>
                <a:spcPct val="0"/>
              </a:spcBef>
              <a:spcAft>
                <a:spcPct val="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Leverage over Greenland and Iceland to press for concessions or favored status in trade, transportation, basing</a:t>
            </a:r>
          </a:p>
          <a:p>
            <a:pPr marL="914400" lvl="1" indent="-457200" fontAlgn="base">
              <a:spcBef>
                <a:spcPct val="0"/>
              </a:spcBef>
              <a:spcAft>
                <a:spcPct val="0"/>
              </a:spcAft>
              <a:buFont typeface="Wingdings" panose="05000000000000000000" pitchFamily="2" charset="2"/>
              <a:buChar char="Ø"/>
            </a:pPr>
            <a:r>
              <a:rPr lang="en-US" sz="2800" dirty="0">
                <a:solidFill>
                  <a:srgbClr val="000000"/>
                </a:solidFill>
                <a:latin typeface="Arial" panose="020B0604020202020204" pitchFamily="34" charset="0"/>
                <a:cs typeface="Arial" panose="020B0604020202020204" pitchFamily="34" charset="0"/>
              </a:rPr>
              <a:t>Sovereignty claims?</a:t>
            </a:r>
          </a:p>
          <a:p>
            <a:pPr marL="457200" indent="-457200" fontAlgn="base">
              <a:spcBef>
                <a:spcPct val="0"/>
              </a:spcBef>
              <a:spcAft>
                <a:spcPct val="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Bering Strait – the new </a:t>
            </a:r>
            <a:r>
              <a:rPr lang="en-US" sz="2800">
                <a:solidFill>
                  <a:srgbClr val="000000"/>
                </a:solidFill>
                <a:latin typeface="Arial" panose="020B0604020202020204" pitchFamily="34" charset="0"/>
                <a:cs typeface="Arial" panose="020B0604020202020204" pitchFamily="34" charset="0"/>
              </a:rPr>
              <a:t>Malacca Strait?</a:t>
            </a:r>
            <a:endParaRPr lang="en-US" sz="2800" dirty="0">
              <a:solidFill>
                <a:srgbClr val="000000"/>
              </a:solidFill>
              <a:latin typeface="Arial" panose="020B0604020202020204" pitchFamily="34" charset="0"/>
              <a:cs typeface="Arial" panose="020B0604020202020204" pitchFamily="34" charset="0"/>
            </a:endParaRPr>
          </a:p>
          <a:p>
            <a:pPr marL="457200" indent="-457200" fontAlgn="base">
              <a:spcBef>
                <a:spcPct val="0"/>
              </a:spcBef>
              <a:spcAft>
                <a:spcPct val="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Sino-Russo Military Cooperation in Arctic</a:t>
            </a:r>
          </a:p>
          <a:p>
            <a:pPr marL="457200" indent="-457200" fontAlgn="base">
              <a:spcBef>
                <a:spcPct val="0"/>
              </a:spcBef>
              <a:spcAft>
                <a:spcPct val="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Are there also opportunities?</a:t>
            </a:r>
          </a:p>
        </p:txBody>
      </p:sp>
    </p:spTree>
    <p:extLst>
      <p:ext uri="{BB962C8B-B14F-4D97-AF65-F5344CB8AC3E}">
        <p14:creationId xmlns:p14="http://schemas.microsoft.com/office/powerpoint/2010/main" val="261962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939" y="3076575"/>
            <a:ext cx="6759575" cy="554038"/>
          </a:xfrm>
          <a:prstGeom prst="rect">
            <a:avLst/>
          </a:prstGeom>
        </p:spPr>
        <p:txBody>
          <a:bodyPr>
            <a:spAutoFit/>
          </a:bodyPr>
          <a:lstStyle/>
          <a:p>
            <a:pPr algn="ctr">
              <a:defRPr/>
            </a:pPr>
            <a:r>
              <a:rPr lang="en-US" sz="3000" dirty="0">
                <a:solidFill>
                  <a:srgbClr val="FFFFFF"/>
                </a:solidFill>
                <a:latin typeface="Arial Black" panose="020B0A04020102020204" pitchFamily="34" charset="0"/>
                <a:cs typeface="Arial" panose="020B0604020202020204" pitchFamily="34" charset="0"/>
              </a:rPr>
              <a:t>Questions/Answers/Comments</a:t>
            </a:r>
          </a:p>
        </p:txBody>
      </p:sp>
      <p:pic>
        <p:nvPicPr>
          <p:cNvPr id="13926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391" y="267810"/>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950" y="159798"/>
            <a:ext cx="838200" cy="9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485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2667000" y="5365751"/>
            <a:ext cx="6858000" cy="1216025"/>
          </a:xfrm>
        </p:spPr>
        <p:txBody>
          <a:bodyPr>
            <a:normAutofit fontScale="25000" lnSpcReduction="20000"/>
          </a:bodyPr>
          <a:lstStyle/>
          <a:p>
            <a:pPr defTabSz="914400" eaLnBrk="1" hangingPunct="1">
              <a:lnSpc>
                <a:spcPct val="80000"/>
              </a:lnSpc>
              <a:spcBef>
                <a:spcPct val="0"/>
              </a:spcBef>
              <a:defRPr/>
            </a:pPr>
            <a:r>
              <a:rPr lang="en-US" sz="400" u="sng">
                <a:solidFill>
                  <a:srgbClr val="FFFFFF"/>
                </a:solidFill>
                <a:latin typeface="Arial" pitchFamily="34" charset="0"/>
                <a:cs typeface="Arial" pitchFamily="34" charset="0"/>
              </a:rPr>
              <a:t>Contact:</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Fort Leavenworth, KS 66027-2300</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r>
              <a:rPr lang="en-US" sz="400" u="sng">
                <a:solidFill>
                  <a:srgbClr val="FFFFFF"/>
                </a:solidFill>
                <a:latin typeface="Arial" pitchFamily="34" charset="0"/>
                <a:cs typeface="Arial" pitchFamily="34" charset="0"/>
              </a:rPr>
              <a:t>Contact:</a:t>
            </a:r>
          </a:p>
          <a:p>
            <a:pPr defTabSz="914400" eaLnBrk="1" hangingPunct="1">
              <a:lnSpc>
                <a:spcPct val="70000"/>
              </a:lnSpc>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70000"/>
              </a:lnSpc>
              <a:defRPr/>
            </a:pPr>
            <a:r>
              <a:rPr lang="en-US" sz="500" b="1">
                <a:solidFill>
                  <a:srgbClr val="FFFFFF"/>
                </a:solidFill>
                <a:latin typeface="Arial" pitchFamily="34" charset="0"/>
                <a:cs typeface="Arial" pitchFamily="34" charset="0"/>
              </a:rPr>
              <a:t>Fort Leavenworth, KS 66027-2300</a:t>
            </a:r>
          </a:p>
          <a:p>
            <a:pPr defTabSz="914400" eaLnBrk="1" hangingPunct="1">
              <a:lnSpc>
                <a:spcPct val="70000"/>
              </a:lnSpc>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p>
          <a:p>
            <a:pPr defTabSz="914400" eaLnBrk="1" hangingPunct="1">
              <a:lnSpc>
                <a:spcPct val="70000"/>
              </a:lnSpc>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70000"/>
              </a:lnSpc>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70000"/>
              </a:lnSpc>
              <a:defRPr/>
            </a:pPr>
            <a:r>
              <a:rPr lang="en-US" sz="500" b="1" i="1">
                <a:solidFill>
                  <a:srgbClr val="FFFFFF"/>
                </a:solidFill>
                <a:latin typeface="Arial" pitchFamily="34" charset="0"/>
                <a:cs typeface="Arial" pitchFamily="34" charset="0"/>
              </a:rPr>
              <a:t>https://atn.army.mil</a:t>
            </a:r>
          </a:p>
          <a:p>
            <a:pPr defTabSz="914400" eaLnBrk="1" hangingPunct="1">
              <a:lnSpc>
                <a:spcPct val="70000"/>
              </a:lnSpc>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80000"/>
              </a:lnSpc>
              <a:spcBef>
                <a:spcPct val="0"/>
              </a:spcBef>
              <a:defRPr/>
            </a:pPr>
            <a:endParaRPr lang="en-US" sz="500" b="1">
              <a:solidFill>
                <a:srgbClr val="FFFFFF"/>
              </a:solidFill>
              <a:latin typeface="Arial" pitchFamily="34" charset="0"/>
              <a:cs typeface="Arial" pitchFamily="34" charset="0"/>
            </a:endParaRP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80000"/>
              </a:lnSpc>
              <a:spcBef>
                <a:spcPct val="0"/>
              </a:spcBef>
              <a:defRPr/>
            </a:pPr>
            <a:r>
              <a:rPr lang="en-US" sz="500" b="1" i="1">
                <a:solidFill>
                  <a:srgbClr val="FFFFFF"/>
                </a:solidFill>
                <a:latin typeface="Arial" pitchFamily="34" charset="0"/>
                <a:cs typeface="Arial" pitchFamily="34" charset="0"/>
              </a:rPr>
              <a:t>https://atn.army.mil</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70000"/>
              </a:lnSpc>
              <a:defRPr/>
            </a:pPr>
            <a:endParaRPr lang="en-US" sz="500"/>
          </a:p>
        </p:txBody>
      </p:sp>
      <p:sp>
        <p:nvSpPr>
          <p:cNvPr id="142339" name="Rectangle 4"/>
          <p:cNvSpPr>
            <a:spLocks noChangeArrowheads="1"/>
          </p:cNvSpPr>
          <p:nvPr/>
        </p:nvSpPr>
        <p:spPr bwMode="auto">
          <a:xfrm>
            <a:off x="1" y="4267201"/>
            <a:ext cx="12191999"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eaLnBrk="0" fontAlgn="base" hangingPunct="0">
              <a:spcBef>
                <a:spcPct val="0"/>
              </a:spcBef>
              <a:spcAft>
                <a:spcPct val="0"/>
              </a:spcAft>
            </a:pPr>
            <a:r>
              <a:rPr lang="en-US" altLang="en-US" sz="2000" u="sng" dirty="0">
                <a:solidFill>
                  <a:prstClr val="black"/>
                </a:solidFill>
                <a:latin typeface="Calibri" panose="020F0502020204030204" pitchFamily="34" charset="0"/>
              </a:rPr>
              <a:t>Contact:</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Dr. Mahir </a:t>
            </a:r>
            <a:r>
              <a:rPr lang="en-US" altLang="en-US" sz="2000" dirty="0" smtClean="0">
                <a:solidFill>
                  <a:prstClr val="black"/>
                </a:solidFill>
                <a:latin typeface="Calibri" panose="020F0502020204030204" pitchFamily="34" charset="0"/>
              </a:rPr>
              <a:t>Ibrahimov </a:t>
            </a:r>
          </a:p>
          <a:p>
            <a:pPr algn="ctr" eaLnBrk="0" fontAlgn="base" hangingPunct="0">
              <a:spcBef>
                <a:spcPct val="0"/>
              </a:spcBef>
              <a:spcAft>
                <a:spcPct val="0"/>
              </a:spcAft>
            </a:pPr>
            <a:r>
              <a:rPr lang="en-US" altLang="en-US" sz="2000" dirty="0" smtClean="0">
                <a:solidFill>
                  <a:prstClr val="black"/>
                </a:solidFill>
                <a:latin typeface="Calibri" panose="020F0502020204030204" pitchFamily="34" charset="0"/>
              </a:rPr>
              <a:t>Director</a:t>
            </a:r>
            <a:r>
              <a:rPr lang="en-US" altLang="en-US" sz="2000" dirty="0">
                <a:solidFill>
                  <a:prstClr val="black"/>
                </a:solidFill>
                <a:latin typeface="Calibri" panose="020F0502020204030204" pitchFamily="34" charset="0"/>
              </a:rPr>
              <a:t>, Cultural &amp; Area Studies Office (CASO)</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U.S. Army Command and General Staff College (CGSC) </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Fort Leavenworth, KS 66027-2300</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Phone: (913) 684-3345</a:t>
            </a:r>
          </a:p>
          <a:p>
            <a:pPr algn="ctr" eaLnBrk="0" fontAlgn="base" hangingPunct="0">
              <a:spcBef>
                <a:spcPct val="0"/>
              </a:spcBef>
              <a:spcAft>
                <a:spcPct val="0"/>
              </a:spcAft>
            </a:pPr>
            <a:r>
              <a:rPr lang="en-US" altLang="en-US" sz="1800" dirty="0" smtClean="0">
                <a:solidFill>
                  <a:prstClr val="black"/>
                </a:solidFill>
                <a:latin typeface="Calibri" panose="020F0502020204030204" pitchFamily="34" charset="0"/>
              </a:rPr>
              <a:t>CASO </a:t>
            </a:r>
            <a:r>
              <a:rPr lang="en-US" altLang="en-US" sz="1800" dirty="0">
                <a:solidFill>
                  <a:prstClr val="black"/>
                </a:solidFill>
                <a:latin typeface="Calibri" panose="020F0502020204030204" pitchFamily="34" charset="0"/>
              </a:rPr>
              <a:t>website: </a:t>
            </a:r>
            <a:r>
              <a:rPr lang="en-US" altLang="en-US" sz="1800" dirty="0">
                <a:solidFill>
                  <a:srgbClr val="5B9BD5"/>
                </a:solidFill>
                <a:latin typeface="Calibri" panose="020F0502020204030204" pitchFamily="34" charset="0"/>
                <a:hlinkClick r:id="rId3"/>
              </a:rPr>
              <a:t>http://usacac.army.mil/organizations/cace/lrec</a:t>
            </a:r>
            <a:endParaRPr lang="en-US" altLang="en-US" sz="1800"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a:solidFill>
                  <a:prstClr val="black"/>
                </a:solidFill>
                <a:latin typeface="Calibri" panose="020F0502020204030204" pitchFamily="34" charset="0"/>
              </a:rPr>
              <a:t>YouTube link:</a:t>
            </a:r>
            <a:r>
              <a:rPr lang="en-US" altLang="en-US" sz="1800" dirty="0">
                <a:solidFill>
                  <a:srgbClr val="5B9BD5"/>
                </a:solidFill>
                <a:latin typeface="Calibri" panose="020F0502020204030204" pitchFamily="34" charset="0"/>
              </a:rPr>
              <a:t> </a:t>
            </a:r>
            <a:r>
              <a:rPr lang="en-US" altLang="en-US" sz="1800" dirty="0">
                <a:solidFill>
                  <a:srgbClr val="5B9BD5"/>
                </a:solidFill>
                <a:latin typeface="Calibri" panose="020F0502020204030204" pitchFamily="34" charset="0"/>
                <a:hlinkClick r:id="rId4"/>
              </a:rPr>
              <a:t>https://www.youtube.com/playlist?list=PLkGvnfy3IadNRMPT-sNHpAsz8a3npWBH8</a:t>
            </a:r>
            <a:endParaRPr lang="en-US" altLang="en-US" sz="1800" dirty="0">
              <a:solidFill>
                <a:srgbClr val="5B9BD5"/>
              </a:solidFill>
              <a:latin typeface="Calibri" panose="020F0502020204030204" pitchFamily="34" charset="0"/>
            </a:endParaRPr>
          </a:p>
          <a:p>
            <a:pPr algn="ctr" eaLnBrk="0" fontAlgn="base" hangingPunct="0">
              <a:spcBef>
                <a:spcPct val="0"/>
              </a:spcBef>
              <a:spcAft>
                <a:spcPct val="0"/>
              </a:spcAft>
            </a:pPr>
            <a:endParaRPr lang="en-US" altLang="en-US" sz="1600" dirty="0">
              <a:solidFill>
                <a:srgbClr val="5B9BD5"/>
              </a:solidFill>
              <a:latin typeface="Calibri" panose="020F0502020204030204" pitchFamily="34" charset="0"/>
            </a:endParaRPr>
          </a:p>
          <a:p>
            <a:pPr algn="ctr" fontAlgn="base">
              <a:spcBef>
                <a:spcPct val="0"/>
              </a:spcBef>
              <a:spcAft>
                <a:spcPct val="0"/>
              </a:spcAft>
            </a:pPr>
            <a:endParaRPr lang="en-US" altLang="en-US" sz="1300" b="0" i="1" dirty="0">
              <a:solidFill>
                <a:srgbClr val="000000"/>
              </a:solidFill>
              <a:latin typeface="Calibri" panose="020F0502020204030204" pitchFamily="34" charset="0"/>
            </a:endParaRPr>
          </a:p>
        </p:txBody>
      </p:sp>
      <p:sp>
        <p:nvSpPr>
          <p:cNvPr id="2" name="Rectangle 1"/>
          <p:cNvSpPr/>
          <p:nvPr/>
        </p:nvSpPr>
        <p:spPr>
          <a:xfrm>
            <a:off x="1" y="0"/>
            <a:ext cx="12192000" cy="4343400"/>
          </a:xfrm>
          <a:prstGeom prst="rect">
            <a:avLst/>
          </a:prstGeom>
          <a:solidFill>
            <a:srgbClr val="0D1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4400" b="1">
              <a:solidFill>
                <a:srgbClr val="FFFFFF"/>
              </a:solidFill>
              <a:cs typeface="Arial" pitchFamily="34" charset="0"/>
            </a:endParaRPr>
          </a:p>
        </p:txBody>
      </p:sp>
      <p:pic>
        <p:nvPicPr>
          <p:cNvPr id="14234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0"/>
            <a:ext cx="4286250" cy="419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56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8077200" cy="1142682"/>
          </a:xfrm>
          <a:ln>
            <a:solidFill>
              <a:schemeClr val="tx2"/>
            </a:solidFill>
          </a:ln>
        </p:spPr>
        <p:txBody>
          <a:bodyPr>
            <a:noAutofit/>
          </a:bodyPr>
          <a:lstStyle/>
          <a:p>
            <a:r>
              <a:rPr lang="en-US" sz="1800" dirty="0"/>
              <a:t/>
            </a:r>
            <a:br>
              <a:rPr lang="en-US" sz="1800" dirty="0"/>
            </a:br>
            <a:r>
              <a:rPr lang="en-US" sz="1800" dirty="0"/>
              <a:t>             “Russian New Generation Warfare”</a:t>
            </a:r>
            <a:br>
              <a:rPr lang="en-US" sz="1800" dirty="0"/>
            </a:br>
            <a:r>
              <a:rPr lang="en-US" sz="1800" dirty="0"/>
              <a:t>(</a:t>
            </a:r>
            <a:r>
              <a:rPr lang="en-US" sz="1400" i="1" dirty="0"/>
              <a:t>President Vladimir Putin signed Russia's new military doctrine on December 26, 2014 and The National Security Strategy on December 31, 2015)</a:t>
            </a:r>
          </a:p>
        </p:txBody>
      </p:sp>
      <p:sp>
        <p:nvSpPr>
          <p:cNvPr id="3" name="Content Placeholder 2"/>
          <p:cNvSpPr>
            <a:spLocks noGrp="1"/>
          </p:cNvSpPr>
          <p:nvPr>
            <p:ph idx="1"/>
          </p:nvPr>
        </p:nvSpPr>
        <p:spPr>
          <a:xfrm>
            <a:off x="1524000" y="1295400"/>
            <a:ext cx="8991600" cy="5486400"/>
          </a:xfrm>
        </p:spPr>
        <p:txBody>
          <a:bodyPr>
            <a:normAutofit fontScale="92500" lnSpcReduction="20000"/>
          </a:bodyPr>
          <a:lstStyle/>
          <a:p>
            <a:r>
              <a:rPr lang="en-US" dirty="0" smtClean="0"/>
              <a:t>The </a:t>
            </a:r>
            <a:r>
              <a:rPr lang="en-US" dirty="0"/>
              <a:t>main highlights of the documents include:</a:t>
            </a:r>
          </a:p>
          <a:p>
            <a:r>
              <a:rPr lang="en-US" dirty="0"/>
              <a:t> *A more aggressive stance toward NATO’s expansion into former Soviet satellites and Warsaw Pact countries.</a:t>
            </a:r>
          </a:p>
          <a:p>
            <a:r>
              <a:rPr lang="en-US" dirty="0"/>
              <a:t>* Setting up a joint missile defense systems by Russia and its allied countries in response to efforts by NATO to extend air and anti-missile </a:t>
            </a:r>
            <a:r>
              <a:rPr lang="en-US" dirty="0" smtClean="0"/>
              <a:t>defense </a:t>
            </a:r>
            <a:r>
              <a:rPr lang="en-US" dirty="0"/>
              <a:t>over Europe.</a:t>
            </a:r>
          </a:p>
          <a:p>
            <a:r>
              <a:rPr lang="en-US" dirty="0">
                <a:solidFill>
                  <a:srgbClr val="C00000"/>
                </a:solidFill>
              </a:rPr>
              <a:t>* </a:t>
            </a:r>
            <a:r>
              <a:rPr lang="en-US" dirty="0">
                <a:solidFill>
                  <a:srgbClr val="C00000"/>
                </a:solidFill>
              </a:rPr>
              <a:t>E</a:t>
            </a:r>
            <a:r>
              <a:rPr lang="en-US" dirty="0" smtClean="0">
                <a:solidFill>
                  <a:srgbClr val="C00000"/>
                </a:solidFill>
              </a:rPr>
              <a:t>nsuring the national security interests of the Russian Federation in the Arctic (Military Doctrine of the RF, section 32). The leadership in exploring of resources of the World Ocean and the Arctic is of particular importance (National Security Strategy of the RF, section 13). </a:t>
            </a:r>
            <a:r>
              <a:rPr lang="en-US" dirty="0" smtClean="0">
                <a:solidFill>
                  <a:srgbClr val="C00000"/>
                </a:solidFill>
              </a:rPr>
              <a:t>These </a:t>
            </a:r>
            <a:r>
              <a:rPr lang="en-US" smtClean="0">
                <a:solidFill>
                  <a:srgbClr val="C00000"/>
                </a:solidFill>
              </a:rPr>
              <a:t>are followed by</a:t>
            </a:r>
            <a:r>
              <a:rPr lang="en-US" smtClean="0">
                <a:solidFill>
                  <a:srgbClr val="C00000"/>
                </a:solidFill>
              </a:rPr>
              <a:t> </a:t>
            </a:r>
            <a:r>
              <a:rPr lang="en-US" dirty="0">
                <a:solidFill>
                  <a:srgbClr val="C00000"/>
                </a:solidFill>
              </a:rPr>
              <a:t>b</a:t>
            </a:r>
            <a:r>
              <a:rPr lang="en-US" dirty="0" smtClean="0">
                <a:solidFill>
                  <a:srgbClr val="C00000"/>
                </a:solidFill>
              </a:rPr>
              <a:t>oosting </a:t>
            </a:r>
            <a:r>
              <a:rPr lang="en-US" dirty="0">
                <a:solidFill>
                  <a:schemeClr val="tx2"/>
                </a:solidFill>
              </a:rPr>
              <a:t>military presence in the Arctic as “the region which has always been a sphere of "special interest" to Russia.”</a:t>
            </a:r>
          </a:p>
          <a:p>
            <a:r>
              <a:rPr lang="en-US" dirty="0"/>
              <a:t>* Strengthening cooperation with India and China and other BRICS countries, which stands for Brazil, Russia, India, China and South Africa. </a:t>
            </a:r>
          </a:p>
          <a:p>
            <a:r>
              <a:rPr lang="en-US" dirty="0"/>
              <a:t>* The documents identify the situation in and around Ukraine as a potential threat on the Russian borders. </a:t>
            </a:r>
          </a:p>
          <a:p>
            <a:r>
              <a:rPr lang="en-US" dirty="0"/>
              <a:t>* Russia’s nuclear capabilities remain an important tool to deter global and regional military conflicts.</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01" y="172015"/>
            <a:ext cx="869133" cy="83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gsc_crest_jpeg">
            <a:hlinkClick r:id="" action="ppaction://noaction"/>
          </p:cNvPr>
          <p:cNvPicPr>
            <a:picLocks noChangeAspect="1" noChangeArrowheads="1"/>
          </p:cNvPicPr>
          <p:nvPr/>
        </p:nvPicPr>
        <p:blipFill>
          <a:blip r:embed="rId3" cstate="print"/>
          <a:srcRect/>
          <a:stretch>
            <a:fillRect/>
          </a:stretch>
        </p:blipFill>
        <p:spPr bwMode="auto">
          <a:xfrm>
            <a:off x="10836998" y="172014"/>
            <a:ext cx="778598" cy="832920"/>
          </a:xfrm>
          <a:prstGeom prst="rect">
            <a:avLst/>
          </a:prstGeom>
          <a:noFill/>
          <a:ln w="9525">
            <a:noFill/>
            <a:miter lim="800000"/>
            <a:headEnd/>
            <a:tailEnd/>
          </a:ln>
        </p:spPr>
      </p:pic>
    </p:spTree>
    <p:extLst>
      <p:ext uri="{BB962C8B-B14F-4D97-AF65-F5344CB8AC3E}">
        <p14:creationId xmlns:p14="http://schemas.microsoft.com/office/powerpoint/2010/main" val="565359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27325" y="0"/>
            <a:ext cx="1363997" cy="276999"/>
          </a:xfrm>
          <a:prstGeom prst="rect">
            <a:avLst/>
          </a:prstGeom>
        </p:spPr>
        <p:txBody>
          <a:bodyPr vert="horz" wrap="square" lIns="0" tIns="0" rIns="0" bIns="0" rtlCol="0">
            <a:spAutoFit/>
          </a:bodyPr>
          <a:lstStyle/>
          <a:p>
            <a:pPr marL="12700"/>
            <a:r>
              <a:rPr spc="-5" dirty="0">
                <a:solidFill>
                  <a:schemeClr val="bg1"/>
                </a:solidFill>
              </a:rPr>
              <a:t>UNCLASSIFIED</a:t>
            </a:r>
          </a:p>
        </p:txBody>
      </p:sp>
      <p:sp>
        <p:nvSpPr>
          <p:cNvPr id="3" name="Rectangle 2"/>
          <p:cNvSpPr/>
          <p:nvPr/>
        </p:nvSpPr>
        <p:spPr>
          <a:xfrm>
            <a:off x="4324413" y="486027"/>
            <a:ext cx="3569823" cy="461665"/>
          </a:xfrm>
          <a:prstGeom prst="rect">
            <a:avLst/>
          </a:prstGeom>
        </p:spPr>
        <p:txBody>
          <a:bodyPr wrap="none">
            <a:spAutoFit/>
          </a:bodyPr>
          <a:lstStyle/>
          <a:p>
            <a:pPr marL="12700" algn="ctr"/>
            <a:r>
              <a:rPr lang="en-US" sz="2400" b="1" dirty="0">
                <a:solidFill>
                  <a:prstClr val="white">
                    <a:lumMod val="95000"/>
                  </a:prstClr>
                </a:solidFill>
                <a:latin typeface="Calibri"/>
                <a:cs typeface="Calibri"/>
              </a:rPr>
              <a:t>United States Army Alaska</a:t>
            </a:r>
          </a:p>
        </p:txBody>
      </p:sp>
      <p:sp>
        <p:nvSpPr>
          <p:cNvPr id="9" name="Rectangle 8"/>
          <p:cNvSpPr/>
          <p:nvPr/>
        </p:nvSpPr>
        <p:spPr>
          <a:xfrm>
            <a:off x="2730599" y="2060128"/>
            <a:ext cx="6757457" cy="4524315"/>
          </a:xfrm>
          <a:prstGeom prst="rect">
            <a:avLst/>
          </a:prstGeom>
        </p:spPr>
        <p:txBody>
          <a:bodyPr wrap="square">
            <a:spAutoFit/>
          </a:bodyPr>
          <a:lstStyle/>
          <a:p>
            <a:pPr marL="12700" algn="ctr"/>
            <a:r>
              <a:rPr lang="en-US" sz="3200" b="1" dirty="0">
                <a:solidFill>
                  <a:prstClr val="white">
                    <a:lumMod val="95000"/>
                  </a:prstClr>
                </a:solidFill>
                <a:latin typeface="Calibri"/>
                <a:cs typeface="Calibri"/>
              </a:rPr>
              <a:t>Geopolitics and Great Power Competition in the Arctic</a:t>
            </a:r>
          </a:p>
          <a:p>
            <a:pPr marL="12700" algn="ctr"/>
            <a:endParaRPr lang="en-US" sz="3200" b="1" dirty="0">
              <a:solidFill>
                <a:prstClr val="white">
                  <a:lumMod val="95000"/>
                </a:prstClr>
              </a:solidFill>
              <a:latin typeface="Calibri"/>
              <a:cs typeface="Calibri"/>
            </a:endParaRPr>
          </a:p>
          <a:p>
            <a:pPr marL="12700" algn="ctr"/>
            <a:endParaRPr lang="en-US" sz="3200" b="1" dirty="0">
              <a:solidFill>
                <a:prstClr val="white">
                  <a:lumMod val="95000"/>
                </a:prstClr>
              </a:solidFill>
              <a:latin typeface="Calibri"/>
              <a:cs typeface="Calibri"/>
            </a:endParaRPr>
          </a:p>
          <a:p>
            <a:pPr marL="12700" algn="ctr"/>
            <a:endParaRPr lang="en-US" sz="3200" b="1" dirty="0">
              <a:solidFill>
                <a:prstClr val="white">
                  <a:lumMod val="95000"/>
                </a:prstClr>
              </a:solidFill>
              <a:latin typeface="Calibri"/>
              <a:cs typeface="Calibri"/>
            </a:endParaRPr>
          </a:p>
          <a:p>
            <a:pPr marL="12700" algn="ctr"/>
            <a:endParaRPr lang="en-US" sz="3200" b="1" dirty="0">
              <a:solidFill>
                <a:prstClr val="white">
                  <a:lumMod val="95000"/>
                </a:prstClr>
              </a:solidFill>
              <a:latin typeface="Calibri"/>
              <a:cs typeface="Calibri"/>
            </a:endParaRPr>
          </a:p>
          <a:p>
            <a:pPr marL="12700" algn="r"/>
            <a:r>
              <a:rPr lang="en-US" sz="2400" b="1" i="1" dirty="0">
                <a:solidFill>
                  <a:prstClr val="white">
                    <a:lumMod val="95000"/>
                  </a:prstClr>
                </a:solidFill>
                <a:latin typeface="Calibri"/>
                <a:cs typeface="Calibri"/>
              </a:rPr>
              <a:t>Brigadier General Louis M. Lapointe</a:t>
            </a:r>
          </a:p>
          <a:p>
            <a:pPr marL="12700" algn="r"/>
            <a:r>
              <a:rPr lang="en-US" sz="2400" b="1" i="1" dirty="0">
                <a:solidFill>
                  <a:prstClr val="white">
                    <a:lumMod val="95000"/>
                  </a:prstClr>
                </a:solidFill>
                <a:latin typeface="Calibri"/>
                <a:cs typeface="Calibri"/>
              </a:rPr>
              <a:t>Deputy Commanding General – Operations</a:t>
            </a:r>
          </a:p>
          <a:p>
            <a:pPr marL="12700" algn="r"/>
            <a:r>
              <a:rPr lang="en-US" sz="2400" b="1" i="1" dirty="0">
                <a:solidFill>
                  <a:prstClr val="white">
                    <a:lumMod val="95000"/>
                  </a:prstClr>
                </a:solidFill>
                <a:latin typeface="Calibri"/>
                <a:cs typeface="Calibri"/>
              </a:rPr>
              <a:t>United States Army Alaska</a:t>
            </a:r>
          </a:p>
          <a:p>
            <a:pPr marL="12700" algn="r"/>
            <a:r>
              <a:rPr lang="en-US" sz="2400" b="1" i="1" dirty="0">
                <a:solidFill>
                  <a:prstClr val="white">
                    <a:lumMod val="95000"/>
                  </a:prstClr>
                </a:solidFill>
                <a:latin typeface="Calibri"/>
                <a:cs typeface="Calibri"/>
              </a:rPr>
              <a:t> </a:t>
            </a:r>
          </a:p>
        </p:txBody>
      </p:sp>
    </p:spTree>
    <p:extLst>
      <p:ext uri="{BB962C8B-B14F-4D97-AF65-F5344CB8AC3E}">
        <p14:creationId xmlns:p14="http://schemas.microsoft.com/office/powerpoint/2010/main" val="38878325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rot="1953540">
            <a:off x="4023003" y="1980593"/>
            <a:ext cx="4567286" cy="4518904"/>
            <a:chOff x="1023610" y="4647928"/>
            <a:chExt cx="2125449" cy="1994574"/>
          </a:xfrm>
        </p:grpSpPr>
        <p:pic>
          <p:nvPicPr>
            <p:cNvPr id="25" name="Picture 24"/>
            <p:cNvPicPr>
              <a:picLocks noChangeAspect="1"/>
            </p:cNvPicPr>
            <p:nvPr/>
          </p:nvPicPr>
          <p:blipFill>
            <a:blip r:embed="rId3"/>
            <a:stretch>
              <a:fillRect/>
            </a:stretch>
          </p:blipFill>
          <p:spPr>
            <a:xfrm rot="795790">
              <a:off x="1023610" y="4647928"/>
              <a:ext cx="2125449" cy="1994574"/>
            </a:xfrm>
            <a:prstGeom prst="ellipse">
              <a:avLst/>
            </a:prstGeom>
          </p:spPr>
        </p:pic>
        <p:sp>
          <p:nvSpPr>
            <p:cNvPr id="26" name="TextBox 25"/>
            <p:cNvSpPr txBox="1"/>
            <p:nvPr/>
          </p:nvSpPr>
          <p:spPr>
            <a:xfrm rot="19643028">
              <a:off x="1203191" y="5828264"/>
              <a:ext cx="999154" cy="164265"/>
            </a:xfrm>
            <a:prstGeom prst="rect">
              <a:avLst/>
            </a:prstGeom>
            <a:noFill/>
            <a:ln>
              <a:noFill/>
            </a:ln>
          </p:spPr>
          <p:txBody>
            <a:bodyPr wrap="square" lIns="45720" rIns="45720" rtlCol="0" anchor="ctr">
              <a:noAutofit/>
            </a:bodyPr>
            <a:lstStyle/>
            <a:p>
              <a:pPr algn="ctr"/>
              <a:r>
                <a:rPr lang="en-US" sz="1100" dirty="0">
                  <a:solidFill>
                    <a:srgbClr val="00B0F0"/>
                  </a:solidFill>
                  <a:effectLst>
                    <a:glow rad="139700">
                      <a:srgbClr val="C0504D">
                        <a:satMod val="175000"/>
                        <a:alpha val="40000"/>
                      </a:srgbClr>
                    </a:glow>
                  </a:effectLst>
                  <a:latin typeface="Calibri"/>
                </a:rPr>
                <a:t>ALCOM JOA</a:t>
              </a:r>
            </a:p>
          </p:txBody>
        </p:sp>
        <p:sp>
          <p:nvSpPr>
            <p:cNvPr id="27" name="Freeform 26"/>
            <p:cNvSpPr/>
            <p:nvPr/>
          </p:nvSpPr>
          <p:spPr>
            <a:xfrm rot="32774">
              <a:off x="1694945" y="5449601"/>
              <a:ext cx="590457" cy="600319"/>
            </a:xfrm>
            <a:custGeom>
              <a:avLst/>
              <a:gdLst>
                <a:gd name="connsiteX0" fmla="*/ 639462 w 800448"/>
                <a:gd name="connsiteY0" fmla="*/ 414504 h 768673"/>
                <a:gd name="connsiteX1" fmla="*/ 639462 w 800448"/>
                <a:gd name="connsiteY1" fmla="*/ 414504 h 768673"/>
                <a:gd name="connsiteX2" fmla="*/ 620144 w 800448"/>
                <a:gd name="connsiteY2" fmla="*/ 601248 h 768673"/>
                <a:gd name="connsiteX3" fmla="*/ 645901 w 800448"/>
                <a:gd name="connsiteY3" fmla="*/ 639885 h 768673"/>
                <a:gd name="connsiteX4" fmla="*/ 658780 w 800448"/>
                <a:gd name="connsiteY4" fmla="*/ 659203 h 768673"/>
                <a:gd name="connsiteX5" fmla="*/ 678099 w 800448"/>
                <a:gd name="connsiteY5" fmla="*/ 723597 h 768673"/>
                <a:gd name="connsiteX6" fmla="*/ 671659 w 800448"/>
                <a:gd name="connsiteY6" fmla="*/ 749355 h 768673"/>
                <a:gd name="connsiteX7" fmla="*/ 633022 w 800448"/>
                <a:gd name="connsiteY7" fmla="*/ 742916 h 768673"/>
                <a:gd name="connsiteX8" fmla="*/ 613704 w 800448"/>
                <a:gd name="connsiteY8" fmla="*/ 736476 h 768673"/>
                <a:gd name="connsiteX9" fmla="*/ 607265 w 800448"/>
                <a:gd name="connsiteY9" fmla="*/ 717158 h 768673"/>
                <a:gd name="connsiteX10" fmla="*/ 587946 w 800448"/>
                <a:gd name="connsiteY10" fmla="*/ 710718 h 768673"/>
                <a:gd name="connsiteX11" fmla="*/ 555749 w 800448"/>
                <a:gd name="connsiteY11" fmla="*/ 704279 h 768673"/>
                <a:gd name="connsiteX12" fmla="*/ 497794 w 800448"/>
                <a:gd name="connsiteY12" fmla="*/ 704279 h 768673"/>
                <a:gd name="connsiteX13" fmla="*/ 478476 w 800448"/>
                <a:gd name="connsiteY13" fmla="*/ 710718 h 768673"/>
                <a:gd name="connsiteX14" fmla="*/ 459158 w 800448"/>
                <a:gd name="connsiteY14" fmla="*/ 723597 h 768673"/>
                <a:gd name="connsiteX15" fmla="*/ 420521 w 800448"/>
                <a:gd name="connsiteY15" fmla="*/ 736476 h 768673"/>
                <a:gd name="connsiteX16" fmla="*/ 401203 w 800448"/>
                <a:gd name="connsiteY16" fmla="*/ 749355 h 768673"/>
                <a:gd name="connsiteX17" fmla="*/ 381884 w 800448"/>
                <a:gd name="connsiteY17" fmla="*/ 755794 h 768673"/>
                <a:gd name="connsiteX18" fmla="*/ 240217 w 800448"/>
                <a:gd name="connsiteY18" fmla="*/ 768673 h 768673"/>
                <a:gd name="connsiteX19" fmla="*/ 182262 w 800448"/>
                <a:gd name="connsiteY19" fmla="*/ 762234 h 768673"/>
                <a:gd name="connsiteX20" fmla="*/ 143625 w 800448"/>
                <a:gd name="connsiteY20" fmla="*/ 749355 h 768673"/>
                <a:gd name="connsiteX21" fmla="*/ 124307 w 800448"/>
                <a:gd name="connsiteY21" fmla="*/ 736476 h 768673"/>
                <a:gd name="connsiteX22" fmla="*/ 79231 w 800448"/>
                <a:gd name="connsiteY22" fmla="*/ 723597 h 768673"/>
                <a:gd name="connsiteX23" fmla="*/ 59913 w 800448"/>
                <a:gd name="connsiteY23" fmla="*/ 710718 h 768673"/>
                <a:gd name="connsiteX24" fmla="*/ 21276 w 800448"/>
                <a:gd name="connsiteY24" fmla="*/ 697839 h 768673"/>
                <a:gd name="connsiteX25" fmla="*/ 8397 w 800448"/>
                <a:gd name="connsiteY25" fmla="*/ 659203 h 768673"/>
                <a:gd name="connsiteX26" fmla="*/ 1958 w 800448"/>
                <a:gd name="connsiteY26" fmla="*/ 633445 h 768673"/>
                <a:gd name="connsiteX27" fmla="*/ 21276 w 800448"/>
                <a:gd name="connsiteY27" fmla="*/ 646324 h 768673"/>
                <a:gd name="connsiteX28" fmla="*/ 92110 w 800448"/>
                <a:gd name="connsiteY28" fmla="*/ 652763 h 768673"/>
                <a:gd name="connsiteX29" fmla="*/ 233777 w 800448"/>
                <a:gd name="connsiteY29" fmla="*/ 652763 h 768673"/>
                <a:gd name="connsiteX30" fmla="*/ 253096 w 800448"/>
                <a:gd name="connsiteY30" fmla="*/ 639885 h 768673"/>
                <a:gd name="connsiteX31" fmla="*/ 246656 w 800448"/>
                <a:gd name="connsiteY31" fmla="*/ 607687 h 768673"/>
                <a:gd name="connsiteX32" fmla="*/ 220899 w 800448"/>
                <a:gd name="connsiteY32" fmla="*/ 569051 h 768673"/>
                <a:gd name="connsiteX33" fmla="*/ 227338 w 800448"/>
                <a:gd name="connsiteY33" fmla="*/ 530414 h 768673"/>
                <a:gd name="connsiteX34" fmla="*/ 233777 w 800448"/>
                <a:gd name="connsiteY34" fmla="*/ 511096 h 768673"/>
                <a:gd name="connsiteX35" fmla="*/ 272414 w 800448"/>
                <a:gd name="connsiteY35" fmla="*/ 498217 h 768673"/>
                <a:gd name="connsiteX36" fmla="*/ 291732 w 800448"/>
                <a:gd name="connsiteY36" fmla="*/ 485338 h 768673"/>
                <a:gd name="connsiteX37" fmla="*/ 311051 w 800448"/>
                <a:gd name="connsiteY37" fmla="*/ 478899 h 768673"/>
                <a:gd name="connsiteX38" fmla="*/ 317490 w 800448"/>
                <a:gd name="connsiteY38" fmla="*/ 433823 h 768673"/>
                <a:gd name="connsiteX39" fmla="*/ 330369 w 800448"/>
                <a:gd name="connsiteY39" fmla="*/ 395186 h 768673"/>
                <a:gd name="connsiteX40" fmla="*/ 336808 w 800448"/>
                <a:gd name="connsiteY40" fmla="*/ 375868 h 768673"/>
                <a:gd name="connsiteX41" fmla="*/ 349687 w 800448"/>
                <a:gd name="connsiteY41" fmla="*/ 356549 h 768673"/>
                <a:gd name="connsiteX42" fmla="*/ 369006 w 800448"/>
                <a:gd name="connsiteY42" fmla="*/ 317913 h 768673"/>
                <a:gd name="connsiteX43" fmla="*/ 414082 w 800448"/>
                <a:gd name="connsiteY43" fmla="*/ 272837 h 768673"/>
                <a:gd name="connsiteX44" fmla="*/ 433400 w 800448"/>
                <a:gd name="connsiteY44" fmla="*/ 259958 h 768673"/>
                <a:gd name="connsiteX45" fmla="*/ 446279 w 800448"/>
                <a:gd name="connsiteY45" fmla="*/ 240639 h 768673"/>
                <a:gd name="connsiteX46" fmla="*/ 465597 w 800448"/>
                <a:gd name="connsiteY46" fmla="*/ 234200 h 768673"/>
                <a:gd name="connsiteX47" fmla="*/ 484915 w 800448"/>
                <a:gd name="connsiteY47" fmla="*/ 221321 h 768673"/>
                <a:gd name="connsiteX48" fmla="*/ 491355 w 800448"/>
                <a:gd name="connsiteY48" fmla="*/ 195563 h 768673"/>
                <a:gd name="connsiteX49" fmla="*/ 484915 w 800448"/>
                <a:gd name="connsiteY49" fmla="*/ 169806 h 768673"/>
                <a:gd name="connsiteX50" fmla="*/ 465597 w 800448"/>
                <a:gd name="connsiteY50" fmla="*/ 131169 h 768673"/>
                <a:gd name="connsiteX51" fmla="*/ 478476 w 800448"/>
                <a:gd name="connsiteY51" fmla="*/ 53896 h 768673"/>
                <a:gd name="connsiteX52" fmla="*/ 491355 w 800448"/>
                <a:gd name="connsiteY52" fmla="*/ 34578 h 768673"/>
                <a:gd name="connsiteX53" fmla="*/ 542870 w 800448"/>
                <a:gd name="connsiteY53" fmla="*/ 21699 h 768673"/>
                <a:gd name="connsiteX54" fmla="*/ 562189 w 800448"/>
                <a:gd name="connsiteY54" fmla="*/ 8820 h 768673"/>
                <a:gd name="connsiteX55" fmla="*/ 690977 w 800448"/>
                <a:gd name="connsiteY55" fmla="*/ 8820 h 768673"/>
                <a:gd name="connsiteX56" fmla="*/ 710296 w 800448"/>
                <a:gd name="connsiteY56" fmla="*/ 21699 h 768673"/>
                <a:gd name="connsiteX57" fmla="*/ 761811 w 800448"/>
                <a:gd name="connsiteY57" fmla="*/ 34578 h 768673"/>
                <a:gd name="connsiteX58" fmla="*/ 781130 w 800448"/>
                <a:gd name="connsiteY58" fmla="*/ 47456 h 768673"/>
                <a:gd name="connsiteX59" fmla="*/ 800448 w 800448"/>
                <a:gd name="connsiteY59" fmla="*/ 86093 h 768673"/>
                <a:gd name="connsiteX60" fmla="*/ 781130 w 800448"/>
                <a:gd name="connsiteY60" fmla="*/ 189124 h 768673"/>
                <a:gd name="connsiteX61" fmla="*/ 774690 w 800448"/>
                <a:gd name="connsiteY61" fmla="*/ 208442 h 768673"/>
                <a:gd name="connsiteX62" fmla="*/ 768251 w 800448"/>
                <a:gd name="connsiteY62" fmla="*/ 227761 h 768673"/>
                <a:gd name="connsiteX63" fmla="*/ 748932 w 800448"/>
                <a:gd name="connsiteY63" fmla="*/ 247079 h 768673"/>
                <a:gd name="connsiteX64" fmla="*/ 742493 w 800448"/>
                <a:gd name="connsiteY64" fmla="*/ 266397 h 768673"/>
                <a:gd name="connsiteX65" fmla="*/ 723175 w 800448"/>
                <a:gd name="connsiteY65" fmla="*/ 369428 h 768673"/>
                <a:gd name="connsiteX66" fmla="*/ 703856 w 800448"/>
                <a:gd name="connsiteY66" fmla="*/ 375868 h 768673"/>
                <a:gd name="connsiteX67" fmla="*/ 690977 w 800448"/>
                <a:gd name="connsiteY67" fmla="*/ 395186 h 768673"/>
                <a:gd name="connsiteX68" fmla="*/ 671659 w 800448"/>
                <a:gd name="connsiteY68" fmla="*/ 401625 h 768673"/>
                <a:gd name="connsiteX69" fmla="*/ 665220 w 800448"/>
                <a:gd name="connsiteY69" fmla="*/ 420944 h 768673"/>
                <a:gd name="connsiteX70" fmla="*/ 639462 w 800448"/>
                <a:gd name="connsiteY70" fmla="*/ 414504 h 76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00448" h="768673">
                  <a:moveTo>
                    <a:pt x="639462" y="414504"/>
                  </a:moveTo>
                  <a:lnTo>
                    <a:pt x="639462" y="414504"/>
                  </a:lnTo>
                  <a:cubicBezTo>
                    <a:pt x="620678" y="499031"/>
                    <a:pt x="620144" y="486116"/>
                    <a:pt x="620144" y="601248"/>
                  </a:cubicBezTo>
                  <a:cubicBezTo>
                    <a:pt x="620144" y="628970"/>
                    <a:pt x="626491" y="626945"/>
                    <a:pt x="645901" y="639885"/>
                  </a:cubicBezTo>
                  <a:cubicBezTo>
                    <a:pt x="650194" y="646324"/>
                    <a:pt x="655637" y="652131"/>
                    <a:pt x="658780" y="659203"/>
                  </a:cubicBezTo>
                  <a:cubicBezTo>
                    <a:pt x="667738" y="679358"/>
                    <a:pt x="672747" y="702191"/>
                    <a:pt x="678099" y="723597"/>
                  </a:cubicBezTo>
                  <a:cubicBezTo>
                    <a:pt x="675952" y="732183"/>
                    <a:pt x="677188" y="742444"/>
                    <a:pt x="671659" y="749355"/>
                  </a:cubicBezTo>
                  <a:cubicBezTo>
                    <a:pt x="656879" y="767830"/>
                    <a:pt x="644443" y="748626"/>
                    <a:pt x="633022" y="742916"/>
                  </a:cubicBezTo>
                  <a:cubicBezTo>
                    <a:pt x="626951" y="739881"/>
                    <a:pt x="620143" y="738623"/>
                    <a:pt x="613704" y="736476"/>
                  </a:cubicBezTo>
                  <a:cubicBezTo>
                    <a:pt x="611558" y="730037"/>
                    <a:pt x="612065" y="721958"/>
                    <a:pt x="607265" y="717158"/>
                  </a:cubicBezTo>
                  <a:cubicBezTo>
                    <a:pt x="602465" y="712358"/>
                    <a:pt x="594531" y="712364"/>
                    <a:pt x="587946" y="710718"/>
                  </a:cubicBezTo>
                  <a:cubicBezTo>
                    <a:pt x="577328" y="708063"/>
                    <a:pt x="566481" y="706425"/>
                    <a:pt x="555749" y="704279"/>
                  </a:cubicBezTo>
                  <a:cubicBezTo>
                    <a:pt x="525135" y="683869"/>
                    <a:pt x="543773" y="688953"/>
                    <a:pt x="497794" y="704279"/>
                  </a:cubicBezTo>
                  <a:lnTo>
                    <a:pt x="478476" y="710718"/>
                  </a:lnTo>
                  <a:cubicBezTo>
                    <a:pt x="472037" y="715011"/>
                    <a:pt x="466230" y="720454"/>
                    <a:pt x="459158" y="723597"/>
                  </a:cubicBezTo>
                  <a:cubicBezTo>
                    <a:pt x="446752" y="729111"/>
                    <a:pt x="420521" y="736476"/>
                    <a:pt x="420521" y="736476"/>
                  </a:cubicBezTo>
                  <a:cubicBezTo>
                    <a:pt x="414082" y="740769"/>
                    <a:pt x="408125" y="745894"/>
                    <a:pt x="401203" y="749355"/>
                  </a:cubicBezTo>
                  <a:cubicBezTo>
                    <a:pt x="395132" y="752391"/>
                    <a:pt x="388469" y="754148"/>
                    <a:pt x="381884" y="755794"/>
                  </a:cubicBezTo>
                  <a:cubicBezTo>
                    <a:pt x="331632" y="768357"/>
                    <a:pt x="301205" y="765086"/>
                    <a:pt x="240217" y="768673"/>
                  </a:cubicBezTo>
                  <a:cubicBezTo>
                    <a:pt x="220899" y="766527"/>
                    <a:pt x="201322" y="766046"/>
                    <a:pt x="182262" y="762234"/>
                  </a:cubicBezTo>
                  <a:cubicBezTo>
                    <a:pt x="168950" y="759572"/>
                    <a:pt x="143625" y="749355"/>
                    <a:pt x="143625" y="749355"/>
                  </a:cubicBezTo>
                  <a:cubicBezTo>
                    <a:pt x="137186" y="745062"/>
                    <a:pt x="131420" y="739525"/>
                    <a:pt x="124307" y="736476"/>
                  </a:cubicBezTo>
                  <a:cubicBezTo>
                    <a:pt x="95409" y="724091"/>
                    <a:pt x="104303" y="736133"/>
                    <a:pt x="79231" y="723597"/>
                  </a:cubicBezTo>
                  <a:cubicBezTo>
                    <a:pt x="72309" y="720136"/>
                    <a:pt x="66985" y="713861"/>
                    <a:pt x="59913" y="710718"/>
                  </a:cubicBezTo>
                  <a:cubicBezTo>
                    <a:pt x="47507" y="705204"/>
                    <a:pt x="21276" y="697839"/>
                    <a:pt x="21276" y="697839"/>
                  </a:cubicBezTo>
                  <a:cubicBezTo>
                    <a:pt x="16983" y="684960"/>
                    <a:pt x="11689" y="672373"/>
                    <a:pt x="8397" y="659203"/>
                  </a:cubicBezTo>
                  <a:cubicBezTo>
                    <a:pt x="6251" y="650617"/>
                    <a:pt x="-4300" y="639703"/>
                    <a:pt x="1958" y="633445"/>
                  </a:cubicBezTo>
                  <a:cubicBezTo>
                    <a:pt x="7430" y="627973"/>
                    <a:pt x="13709" y="644702"/>
                    <a:pt x="21276" y="646324"/>
                  </a:cubicBezTo>
                  <a:cubicBezTo>
                    <a:pt x="44458" y="651292"/>
                    <a:pt x="68499" y="650617"/>
                    <a:pt x="92110" y="652763"/>
                  </a:cubicBezTo>
                  <a:cubicBezTo>
                    <a:pt x="146346" y="670844"/>
                    <a:pt x="127665" y="667232"/>
                    <a:pt x="233777" y="652763"/>
                  </a:cubicBezTo>
                  <a:cubicBezTo>
                    <a:pt x="241445" y="651717"/>
                    <a:pt x="246656" y="644178"/>
                    <a:pt x="253096" y="639885"/>
                  </a:cubicBezTo>
                  <a:cubicBezTo>
                    <a:pt x="274909" y="607164"/>
                    <a:pt x="267773" y="631821"/>
                    <a:pt x="246656" y="607687"/>
                  </a:cubicBezTo>
                  <a:cubicBezTo>
                    <a:pt x="236464" y="596039"/>
                    <a:pt x="220899" y="569051"/>
                    <a:pt x="220899" y="569051"/>
                  </a:cubicBezTo>
                  <a:cubicBezTo>
                    <a:pt x="223045" y="556172"/>
                    <a:pt x="224506" y="543160"/>
                    <a:pt x="227338" y="530414"/>
                  </a:cubicBezTo>
                  <a:cubicBezTo>
                    <a:pt x="228810" y="523788"/>
                    <a:pt x="228254" y="515041"/>
                    <a:pt x="233777" y="511096"/>
                  </a:cubicBezTo>
                  <a:cubicBezTo>
                    <a:pt x="244824" y="503205"/>
                    <a:pt x="272414" y="498217"/>
                    <a:pt x="272414" y="498217"/>
                  </a:cubicBezTo>
                  <a:cubicBezTo>
                    <a:pt x="278853" y="493924"/>
                    <a:pt x="284810" y="488799"/>
                    <a:pt x="291732" y="485338"/>
                  </a:cubicBezTo>
                  <a:cubicBezTo>
                    <a:pt x="297803" y="482302"/>
                    <a:pt x="308015" y="484970"/>
                    <a:pt x="311051" y="478899"/>
                  </a:cubicBezTo>
                  <a:cubicBezTo>
                    <a:pt x="317839" y="465324"/>
                    <a:pt x="314077" y="448612"/>
                    <a:pt x="317490" y="433823"/>
                  </a:cubicBezTo>
                  <a:cubicBezTo>
                    <a:pt x="320543" y="420595"/>
                    <a:pt x="326076" y="408065"/>
                    <a:pt x="330369" y="395186"/>
                  </a:cubicBezTo>
                  <a:cubicBezTo>
                    <a:pt x="332515" y="388747"/>
                    <a:pt x="333043" y="381516"/>
                    <a:pt x="336808" y="375868"/>
                  </a:cubicBezTo>
                  <a:cubicBezTo>
                    <a:pt x="341101" y="369428"/>
                    <a:pt x="346226" y="363471"/>
                    <a:pt x="349687" y="356549"/>
                  </a:cubicBezTo>
                  <a:cubicBezTo>
                    <a:pt x="376346" y="303233"/>
                    <a:pt x="332100" y="373271"/>
                    <a:pt x="369006" y="317913"/>
                  </a:cubicBezTo>
                  <a:cubicBezTo>
                    <a:pt x="380339" y="283909"/>
                    <a:pt x="369797" y="302360"/>
                    <a:pt x="414082" y="272837"/>
                  </a:cubicBezTo>
                  <a:lnTo>
                    <a:pt x="433400" y="259958"/>
                  </a:lnTo>
                  <a:cubicBezTo>
                    <a:pt x="437693" y="253518"/>
                    <a:pt x="440236" y="245474"/>
                    <a:pt x="446279" y="240639"/>
                  </a:cubicBezTo>
                  <a:cubicBezTo>
                    <a:pt x="451579" y="236399"/>
                    <a:pt x="459526" y="237236"/>
                    <a:pt x="465597" y="234200"/>
                  </a:cubicBezTo>
                  <a:cubicBezTo>
                    <a:pt x="472519" y="230739"/>
                    <a:pt x="478476" y="225614"/>
                    <a:pt x="484915" y="221321"/>
                  </a:cubicBezTo>
                  <a:cubicBezTo>
                    <a:pt x="487062" y="212735"/>
                    <a:pt x="491355" y="204413"/>
                    <a:pt x="491355" y="195563"/>
                  </a:cubicBezTo>
                  <a:cubicBezTo>
                    <a:pt x="491355" y="186713"/>
                    <a:pt x="487346" y="178315"/>
                    <a:pt x="484915" y="169806"/>
                  </a:cubicBezTo>
                  <a:cubicBezTo>
                    <a:pt x="478249" y="146475"/>
                    <a:pt x="479710" y="152338"/>
                    <a:pt x="465597" y="131169"/>
                  </a:cubicBezTo>
                  <a:cubicBezTo>
                    <a:pt x="467637" y="112813"/>
                    <a:pt x="467689" y="75470"/>
                    <a:pt x="478476" y="53896"/>
                  </a:cubicBezTo>
                  <a:cubicBezTo>
                    <a:pt x="481937" y="46974"/>
                    <a:pt x="485312" y="39413"/>
                    <a:pt x="491355" y="34578"/>
                  </a:cubicBezTo>
                  <a:cubicBezTo>
                    <a:pt x="497957" y="29296"/>
                    <a:pt x="541263" y="22020"/>
                    <a:pt x="542870" y="21699"/>
                  </a:cubicBezTo>
                  <a:cubicBezTo>
                    <a:pt x="549310" y="17406"/>
                    <a:pt x="555267" y="12281"/>
                    <a:pt x="562189" y="8820"/>
                  </a:cubicBezTo>
                  <a:cubicBezTo>
                    <a:pt x="600083" y="-10127"/>
                    <a:pt x="661438" y="7082"/>
                    <a:pt x="690977" y="8820"/>
                  </a:cubicBezTo>
                  <a:cubicBezTo>
                    <a:pt x="697417" y="13113"/>
                    <a:pt x="703049" y="18982"/>
                    <a:pt x="710296" y="21699"/>
                  </a:cubicBezTo>
                  <a:cubicBezTo>
                    <a:pt x="739707" y="32728"/>
                    <a:pt x="737966" y="22656"/>
                    <a:pt x="761811" y="34578"/>
                  </a:cubicBezTo>
                  <a:cubicBezTo>
                    <a:pt x="768733" y="38039"/>
                    <a:pt x="774690" y="43163"/>
                    <a:pt x="781130" y="47456"/>
                  </a:cubicBezTo>
                  <a:cubicBezTo>
                    <a:pt x="787639" y="57221"/>
                    <a:pt x="800448" y="72766"/>
                    <a:pt x="800448" y="86093"/>
                  </a:cubicBezTo>
                  <a:cubicBezTo>
                    <a:pt x="800448" y="140616"/>
                    <a:pt x="795926" y="144735"/>
                    <a:pt x="781130" y="189124"/>
                  </a:cubicBezTo>
                  <a:lnTo>
                    <a:pt x="774690" y="208442"/>
                  </a:lnTo>
                  <a:cubicBezTo>
                    <a:pt x="772543" y="214882"/>
                    <a:pt x="773051" y="222961"/>
                    <a:pt x="768251" y="227761"/>
                  </a:cubicBezTo>
                  <a:lnTo>
                    <a:pt x="748932" y="247079"/>
                  </a:lnTo>
                  <a:cubicBezTo>
                    <a:pt x="746786" y="253518"/>
                    <a:pt x="743335" y="259662"/>
                    <a:pt x="742493" y="266397"/>
                  </a:cubicBezTo>
                  <a:cubicBezTo>
                    <a:pt x="740563" y="281840"/>
                    <a:pt x="750166" y="347835"/>
                    <a:pt x="723175" y="369428"/>
                  </a:cubicBezTo>
                  <a:cubicBezTo>
                    <a:pt x="717874" y="373668"/>
                    <a:pt x="710296" y="373721"/>
                    <a:pt x="703856" y="375868"/>
                  </a:cubicBezTo>
                  <a:cubicBezTo>
                    <a:pt x="699563" y="382307"/>
                    <a:pt x="697020" y="390351"/>
                    <a:pt x="690977" y="395186"/>
                  </a:cubicBezTo>
                  <a:cubicBezTo>
                    <a:pt x="685677" y="399426"/>
                    <a:pt x="676458" y="396825"/>
                    <a:pt x="671659" y="401625"/>
                  </a:cubicBezTo>
                  <a:cubicBezTo>
                    <a:pt x="666859" y="406425"/>
                    <a:pt x="670020" y="416144"/>
                    <a:pt x="665220" y="420944"/>
                  </a:cubicBezTo>
                  <a:cubicBezTo>
                    <a:pt x="657424" y="428740"/>
                    <a:pt x="643755" y="415577"/>
                    <a:pt x="639462" y="414504"/>
                  </a:cubicBez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2" name="object 2"/>
          <p:cNvSpPr txBox="1">
            <a:spLocks noGrp="1"/>
          </p:cNvSpPr>
          <p:nvPr>
            <p:ph type="title"/>
          </p:nvPr>
        </p:nvSpPr>
        <p:spPr>
          <a:xfrm>
            <a:off x="4110514" y="284341"/>
            <a:ext cx="3970972" cy="423193"/>
          </a:xfrm>
          <a:prstGeom prst="rect">
            <a:avLst/>
          </a:prstGeom>
        </p:spPr>
        <p:txBody>
          <a:bodyPr vert="horz" wrap="square" lIns="0" tIns="0" rIns="0" bIns="0" rtlCol="0">
            <a:spAutoFit/>
          </a:bodyPr>
          <a:lstStyle/>
          <a:p>
            <a:pPr marL="12700" algn="ctr" rtl="0">
              <a:lnSpc>
                <a:spcPts val="3285"/>
              </a:lnSpc>
            </a:pPr>
            <a:r>
              <a:rPr lang="en-US" sz="2400" i="0" kern="1200" dirty="0">
                <a:solidFill>
                  <a:prstClr val="white">
                    <a:lumMod val="95000"/>
                  </a:prstClr>
                </a:solidFill>
                <a:latin typeface="+mn-lt"/>
                <a:ea typeface="+mn-ea"/>
              </a:rPr>
              <a:t>Threats to the Homeland </a:t>
            </a:r>
            <a:endParaRPr sz="2400" i="0" kern="1200" dirty="0">
              <a:solidFill>
                <a:prstClr val="white">
                  <a:lumMod val="95000"/>
                </a:prstClr>
              </a:solidFill>
              <a:latin typeface="+mn-lt"/>
              <a:ea typeface="+mn-ea"/>
            </a:endParaRPr>
          </a:p>
        </p:txBody>
      </p:sp>
      <p:sp>
        <p:nvSpPr>
          <p:cNvPr id="3" name="object 3"/>
          <p:cNvSpPr txBox="1"/>
          <p:nvPr/>
        </p:nvSpPr>
        <p:spPr>
          <a:xfrm>
            <a:off x="5423343" y="0"/>
            <a:ext cx="1373505" cy="269304"/>
          </a:xfrm>
          <a:prstGeom prst="rect">
            <a:avLst/>
          </a:prstGeom>
        </p:spPr>
        <p:txBody>
          <a:bodyPr vert="horz" wrap="square" lIns="0" tIns="0" rIns="0" bIns="0" rtlCol="0">
            <a:spAutoFit/>
          </a:bodyPr>
          <a:lstStyle/>
          <a:p>
            <a:pPr marL="12700">
              <a:lnSpc>
                <a:spcPts val="2085"/>
              </a:lnSpc>
            </a:pPr>
            <a:r>
              <a:rPr b="1" i="1" spc="-5" dirty="0">
                <a:solidFill>
                  <a:prstClr val="white">
                    <a:lumMod val="95000"/>
                  </a:prstClr>
                </a:solidFill>
                <a:latin typeface="Calibri"/>
                <a:cs typeface="Calibri"/>
              </a:rPr>
              <a:t>UNCLASSIFIED</a:t>
            </a:r>
            <a:endParaRPr dirty="0">
              <a:solidFill>
                <a:prstClr val="white">
                  <a:lumMod val="95000"/>
                </a:prstClr>
              </a:solidFill>
              <a:latin typeface="Calibri"/>
              <a:cs typeface="Calibri"/>
            </a:endParaRPr>
          </a:p>
        </p:txBody>
      </p:sp>
      <p:cxnSp>
        <p:nvCxnSpPr>
          <p:cNvPr id="20" name="Elbow Connector 19"/>
          <p:cNvCxnSpPr/>
          <p:nvPr/>
        </p:nvCxnSpPr>
        <p:spPr>
          <a:xfrm flipV="1">
            <a:off x="6983490" y="1524321"/>
            <a:ext cx="3365197" cy="1280160"/>
          </a:xfrm>
          <a:prstGeom prst="bentConnector3">
            <a:avLst>
              <a:gd name="adj1" fmla="val 40943"/>
            </a:avLst>
          </a:prstGeom>
          <a:ln w="22225">
            <a:solidFill>
              <a:schemeClr val="tx2">
                <a:lumMod val="40000"/>
                <a:lumOff val="60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337006" y="1581882"/>
            <a:ext cx="2011680" cy="1200329"/>
          </a:xfrm>
          <a:prstGeom prst="rect">
            <a:avLst/>
          </a:prstGeom>
          <a:noFill/>
        </p:spPr>
        <p:txBody>
          <a:bodyPr wrap="square" rtlCol="0">
            <a:spAutoFit/>
          </a:bodyPr>
          <a:lstStyle/>
          <a:p>
            <a:pPr algn="ctr"/>
            <a:r>
              <a:rPr lang="en-US" sz="1200" dirty="0">
                <a:solidFill>
                  <a:prstClr val="white"/>
                </a:solidFill>
                <a:latin typeface="Calibri"/>
              </a:rPr>
              <a:t>Russia continues to promote militarization of the Arctic, improving its cold weather capabilities, expanding infrastructure and increasing presence </a:t>
            </a:r>
          </a:p>
        </p:txBody>
      </p:sp>
      <p:sp>
        <p:nvSpPr>
          <p:cNvPr id="39" name="TextBox 38"/>
          <p:cNvSpPr txBox="1"/>
          <p:nvPr/>
        </p:nvSpPr>
        <p:spPr>
          <a:xfrm>
            <a:off x="8812494" y="1062657"/>
            <a:ext cx="1060704" cy="461665"/>
          </a:xfrm>
          <a:prstGeom prst="rect">
            <a:avLst/>
          </a:prstGeom>
          <a:noFill/>
        </p:spPr>
        <p:txBody>
          <a:bodyPr wrap="square" rtlCol="0">
            <a:spAutoFit/>
          </a:bodyPr>
          <a:lstStyle/>
          <a:p>
            <a:pPr algn="ctr"/>
            <a:r>
              <a:rPr lang="en-US" sz="2400" dirty="0">
                <a:solidFill>
                  <a:prstClr val="white"/>
                </a:solidFill>
                <a:latin typeface="Calibri"/>
              </a:rPr>
              <a:t>Russia</a:t>
            </a:r>
          </a:p>
        </p:txBody>
      </p:sp>
      <p:sp>
        <p:nvSpPr>
          <p:cNvPr id="55" name="TextBox 54"/>
          <p:cNvSpPr txBox="1"/>
          <p:nvPr/>
        </p:nvSpPr>
        <p:spPr>
          <a:xfrm>
            <a:off x="1734254" y="5499982"/>
            <a:ext cx="2011680" cy="1061829"/>
          </a:xfrm>
          <a:prstGeom prst="rect">
            <a:avLst/>
          </a:prstGeom>
          <a:noFill/>
          <a:ln w="3175">
            <a:solidFill>
              <a:schemeClr val="bg1"/>
            </a:solidFill>
          </a:ln>
        </p:spPr>
        <p:txBody>
          <a:bodyPr wrap="square" rtlCol="0" anchor="ctr">
            <a:spAutoFit/>
          </a:bodyPr>
          <a:lstStyle/>
          <a:p>
            <a:pPr algn="ctr"/>
            <a:r>
              <a:rPr lang="en-US" sz="1050" i="1" dirty="0">
                <a:solidFill>
                  <a:prstClr val="white"/>
                </a:solidFill>
                <a:latin typeface="Calibri"/>
              </a:rPr>
              <a:t>Pollock trawlers within U.S. economic exclusion zone in the Bering Sea were confronted by Russian ships &amp; aircraft conducting major military exercise (August 2020)</a:t>
            </a:r>
            <a:endParaRPr lang="en-US" sz="1050" dirty="0">
              <a:solidFill>
                <a:prstClr val="white"/>
              </a:solidFill>
              <a:latin typeface="Calibri"/>
            </a:endParaRPr>
          </a:p>
        </p:txBody>
      </p:sp>
      <p:sp>
        <p:nvSpPr>
          <p:cNvPr id="5" name="Rectangle 4"/>
          <p:cNvSpPr/>
          <p:nvPr/>
        </p:nvSpPr>
        <p:spPr>
          <a:xfrm>
            <a:off x="1721950" y="1025518"/>
            <a:ext cx="4572000" cy="461665"/>
          </a:xfrm>
          <a:prstGeom prst="rect">
            <a:avLst/>
          </a:prstGeom>
        </p:spPr>
        <p:txBody>
          <a:bodyPr>
            <a:spAutoFit/>
          </a:bodyPr>
          <a:lstStyle/>
          <a:p>
            <a:r>
              <a:rPr lang="en-US" sz="1200" i="1" dirty="0">
                <a:solidFill>
                  <a:prstClr val="white">
                    <a:lumMod val="85000"/>
                  </a:prstClr>
                </a:solidFill>
                <a:latin typeface="UtopiaRegular"/>
              </a:rPr>
              <a:t>“The Arctic is growing as an economic and strategic hot spot, as well as an area that requires military deterrence.”  </a:t>
            </a:r>
          </a:p>
        </p:txBody>
      </p:sp>
      <p:sp>
        <p:nvSpPr>
          <p:cNvPr id="28" name="Rectangle 27"/>
          <p:cNvSpPr/>
          <p:nvPr/>
        </p:nvSpPr>
        <p:spPr>
          <a:xfrm>
            <a:off x="2509031" y="1509349"/>
            <a:ext cx="4572000" cy="669414"/>
          </a:xfrm>
          <a:prstGeom prst="rect">
            <a:avLst/>
          </a:prstGeom>
        </p:spPr>
        <p:txBody>
          <a:bodyPr>
            <a:spAutoFit/>
          </a:bodyPr>
          <a:lstStyle/>
          <a:p>
            <a:pPr algn="ctr"/>
            <a:r>
              <a:rPr lang="en-US" sz="900" i="1" dirty="0">
                <a:solidFill>
                  <a:prstClr val="white"/>
                </a:solidFill>
                <a:latin typeface="UtopiaRegular"/>
              </a:rPr>
              <a:t>Senator Dan Sullivan</a:t>
            </a:r>
          </a:p>
          <a:p>
            <a:pPr algn="ctr"/>
            <a:r>
              <a:rPr lang="en-US" sz="900" i="1" dirty="0">
                <a:solidFill>
                  <a:prstClr val="white"/>
                </a:solidFill>
                <a:latin typeface="UtopiaRegular"/>
              </a:rPr>
              <a:t>Readiness Subcommittee Hearing</a:t>
            </a:r>
          </a:p>
          <a:p>
            <a:pPr algn="ctr"/>
            <a:r>
              <a:rPr lang="en-US" sz="900" i="1" dirty="0">
                <a:solidFill>
                  <a:prstClr val="white"/>
                </a:solidFill>
                <a:latin typeface="UtopiaRegular"/>
              </a:rPr>
              <a:t>May 2020</a:t>
            </a:r>
          </a:p>
          <a:p>
            <a:pPr algn="ctr"/>
            <a:endParaRPr lang="en-US" sz="1050" i="1" dirty="0">
              <a:solidFill>
                <a:prstClr val="white"/>
              </a:solidFill>
              <a:latin typeface="UtopiaRegular"/>
            </a:endParaRPr>
          </a:p>
        </p:txBody>
      </p:sp>
      <p:sp>
        <p:nvSpPr>
          <p:cNvPr id="44" name="TextBox 43"/>
          <p:cNvSpPr txBox="1"/>
          <p:nvPr/>
        </p:nvSpPr>
        <p:spPr>
          <a:xfrm>
            <a:off x="8537731" y="3672198"/>
            <a:ext cx="2011680" cy="577081"/>
          </a:xfrm>
          <a:prstGeom prst="rect">
            <a:avLst/>
          </a:prstGeom>
          <a:noFill/>
          <a:ln w="3175">
            <a:solidFill>
              <a:schemeClr val="bg1"/>
            </a:solidFill>
          </a:ln>
        </p:spPr>
        <p:txBody>
          <a:bodyPr wrap="square" rtlCol="0" anchor="ctr">
            <a:spAutoFit/>
          </a:bodyPr>
          <a:lstStyle>
            <a:defPPr>
              <a:defRPr lang="en-US"/>
            </a:defPPr>
            <a:lvl1pPr algn="ctr">
              <a:defRPr sz="1050" i="1">
                <a:solidFill>
                  <a:prstClr val="white"/>
                </a:solidFill>
              </a:defRPr>
            </a:lvl1pPr>
          </a:lstStyle>
          <a:p>
            <a:r>
              <a:rPr lang="en-US" dirty="0">
                <a:latin typeface="Calibri"/>
              </a:rPr>
              <a:t>Norway blames Russia for cyber attack on their parliament’s email system (October 2020)</a:t>
            </a:r>
          </a:p>
        </p:txBody>
      </p:sp>
      <p:sp>
        <p:nvSpPr>
          <p:cNvPr id="48" name="TextBox 47"/>
          <p:cNvSpPr txBox="1"/>
          <p:nvPr/>
        </p:nvSpPr>
        <p:spPr>
          <a:xfrm>
            <a:off x="1678869" y="2178764"/>
            <a:ext cx="2011680" cy="577081"/>
          </a:xfrm>
          <a:prstGeom prst="rect">
            <a:avLst/>
          </a:prstGeom>
          <a:noFill/>
          <a:ln w="3175">
            <a:solidFill>
              <a:schemeClr val="bg1"/>
            </a:solidFill>
          </a:ln>
        </p:spPr>
        <p:txBody>
          <a:bodyPr wrap="square" rtlCol="0" anchor="ctr">
            <a:spAutoFit/>
          </a:bodyPr>
          <a:lstStyle/>
          <a:p>
            <a:pPr algn="ctr"/>
            <a:r>
              <a:rPr lang="en-US" sz="1050" i="1" dirty="0">
                <a:solidFill>
                  <a:prstClr val="white"/>
                </a:solidFill>
                <a:latin typeface="Calibri"/>
              </a:rPr>
              <a:t>NORAD conducts triple intercept of Russian aircraft amid rise in Alaskan incursions (August 2020)</a:t>
            </a:r>
            <a:endParaRPr lang="en-US" sz="1050" dirty="0">
              <a:solidFill>
                <a:prstClr val="white"/>
              </a:solidFill>
              <a:latin typeface="Calibri"/>
            </a:endParaRPr>
          </a:p>
        </p:txBody>
      </p:sp>
      <p:sp>
        <p:nvSpPr>
          <p:cNvPr id="49" name="TextBox 48"/>
          <p:cNvSpPr txBox="1"/>
          <p:nvPr/>
        </p:nvSpPr>
        <p:spPr>
          <a:xfrm>
            <a:off x="7861518" y="5984384"/>
            <a:ext cx="2011680" cy="577081"/>
          </a:xfrm>
          <a:prstGeom prst="rect">
            <a:avLst/>
          </a:prstGeom>
          <a:noFill/>
          <a:ln w="3175">
            <a:solidFill>
              <a:schemeClr val="bg1"/>
            </a:solidFill>
          </a:ln>
        </p:spPr>
        <p:txBody>
          <a:bodyPr wrap="square" rtlCol="0" anchor="ctr">
            <a:spAutoFit/>
          </a:bodyPr>
          <a:lstStyle>
            <a:defPPr>
              <a:defRPr lang="en-US"/>
            </a:defPPr>
            <a:lvl1pPr algn="ctr">
              <a:defRPr sz="1050" i="1">
                <a:solidFill>
                  <a:prstClr val="white"/>
                </a:solidFill>
              </a:defRPr>
            </a:lvl1pPr>
          </a:lstStyle>
          <a:p>
            <a:r>
              <a:rPr lang="en-US" dirty="0">
                <a:latin typeface="Calibri"/>
              </a:rPr>
              <a:t>Russian military research ship returns after months on secret Arctic mission (September 2020)</a:t>
            </a:r>
          </a:p>
        </p:txBody>
      </p:sp>
      <p:sp>
        <p:nvSpPr>
          <p:cNvPr id="50" name="TextBox 49"/>
          <p:cNvSpPr txBox="1"/>
          <p:nvPr/>
        </p:nvSpPr>
        <p:spPr>
          <a:xfrm>
            <a:off x="2059604" y="3870713"/>
            <a:ext cx="2011680" cy="738664"/>
          </a:xfrm>
          <a:prstGeom prst="rect">
            <a:avLst/>
          </a:prstGeom>
          <a:noFill/>
          <a:ln w="3175">
            <a:solidFill>
              <a:schemeClr val="bg1"/>
            </a:solidFill>
          </a:ln>
        </p:spPr>
        <p:txBody>
          <a:bodyPr wrap="square" rtlCol="0" anchor="ctr">
            <a:spAutoFit/>
          </a:bodyPr>
          <a:lstStyle/>
          <a:p>
            <a:pPr algn="ctr"/>
            <a:r>
              <a:rPr lang="en-US" sz="1050" i="1" dirty="0">
                <a:solidFill>
                  <a:prstClr val="white"/>
                </a:solidFill>
                <a:latin typeface="Calibri"/>
              </a:rPr>
              <a:t>Russia has deployed a Bastion coastal defense cruise missile unit directly across the Bering Sea from Alaska (September 2019)</a:t>
            </a:r>
            <a:endParaRPr lang="en-US" sz="1050" dirty="0">
              <a:solidFill>
                <a:prstClr val="white"/>
              </a:solidFill>
              <a:latin typeface="Calibri"/>
            </a:endParaRPr>
          </a:p>
        </p:txBody>
      </p:sp>
    </p:spTree>
    <p:extLst>
      <p:ext uri="{BB962C8B-B14F-4D97-AF65-F5344CB8AC3E}">
        <p14:creationId xmlns:p14="http://schemas.microsoft.com/office/powerpoint/2010/main" val="151062765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9484" y="418109"/>
            <a:ext cx="3970972" cy="423193"/>
          </a:xfrm>
          <a:prstGeom prst="rect">
            <a:avLst/>
          </a:prstGeom>
        </p:spPr>
        <p:txBody>
          <a:bodyPr vert="horz" wrap="square" lIns="0" tIns="0" rIns="0" bIns="0" rtlCol="0">
            <a:spAutoFit/>
          </a:bodyPr>
          <a:lstStyle/>
          <a:p>
            <a:pPr marL="12700" algn="ctr" rtl="0">
              <a:lnSpc>
                <a:spcPts val="3285"/>
              </a:lnSpc>
            </a:pPr>
            <a:r>
              <a:rPr lang="en-US" sz="2400" i="0" kern="1200" dirty="0">
                <a:solidFill>
                  <a:prstClr val="white">
                    <a:lumMod val="95000"/>
                  </a:prstClr>
                </a:solidFill>
                <a:latin typeface="+mn-lt"/>
                <a:ea typeface="+mn-ea"/>
              </a:rPr>
              <a:t>Threats to the Homeland </a:t>
            </a:r>
            <a:endParaRPr sz="2400" i="0" kern="1200" dirty="0">
              <a:solidFill>
                <a:prstClr val="white">
                  <a:lumMod val="95000"/>
                </a:prstClr>
              </a:solidFill>
              <a:latin typeface="+mn-lt"/>
              <a:ea typeface="+mn-ea"/>
            </a:endParaRPr>
          </a:p>
        </p:txBody>
      </p:sp>
      <p:sp>
        <p:nvSpPr>
          <p:cNvPr id="3" name="object 3"/>
          <p:cNvSpPr txBox="1"/>
          <p:nvPr/>
        </p:nvSpPr>
        <p:spPr>
          <a:xfrm>
            <a:off x="5430622" y="-15243"/>
            <a:ext cx="1388696" cy="269304"/>
          </a:xfrm>
          <a:prstGeom prst="rect">
            <a:avLst/>
          </a:prstGeom>
        </p:spPr>
        <p:txBody>
          <a:bodyPr vert="horz" wrap="square" lIns="0" tIns="0" rIns="0" bIns="0" rtlCol="0">
            <a:spAutoFit/>
          </a:bodyPr>
          <a:lstStyle/>
          <a:p>
            <a:pPr marL="12700">
              <a:lnSpc>
                <a:spcPts val="2085"/>
              </a:lnSpc>
            </a:pPr>
            <a:r>
              <a:rPr b="1" i="1" spc="-5" dirty="0">
                <a:solidFill>
                  <a:prstClr val="white">
                    <a:lumMod val="95000"/>
                  </a:prstClr>
                </a:solidFill>
                <a:latin typeface="Calibri"/>
                <a:cs typeface="Calibri"/>
              </a:rPr>
              <a:t>UNCLASSIFIED</a:t>
            </a:r>
            <a:endParaRPr dirty="0">
              <a:solidFill>
                <a:prstClr val="white">
                  <a:lumMod val="95000"/>
                </a:prstClr>
              </a:solidFill>
              <a:latin typeface="Calibri"/>
              <a:cs typeface="Calibri"/>
            </a:endParaRPr>
          </a:p>
        </p:txBody>
      </p:sp>
      <p:sp>
        <p:nvSpPr>
          <p:cNvPr id="21" name="TextBox 20"/>
          <p:cNvSpPr txBox="1"/>
          <p:nvPr/>
        </p:nvSpPr>
        <p:spPr>
          <a:xfrm>
            <a:off x="8672309" y="1803262"/>
            <a:ext cx="1060704" cy="461665"/>
          </a:xfrm>
          <a:prstGeom prst="rect">
            <a:avLst/>
          </a:prstGeom>
          <a:noFill/>
        </p:spPr>
        <p:txBody>
          <a:bodyPr wrap="square" rtlCol="0">
            <a:spAutoFit/>
          </a:bodyPr>
          <a:lstStyle/>
          <a:p>
            <a:pPr algn="ctr"/>
            <a:r>
              <a:rPr lang="en-US" sz="2400" dirty="0">
                <a:solidFill>
                  <a:prstClr val="white"/>
                </a:solidFill>
                <a:latin typeface="Calibri"/>
              </a:rPr>
              <a:t>China</a:t>
            </a:r>
          </a:p>
        </p:txBody>
      </p:sp>
      <p:sp>
        <p:nvSpPr>
          <p:cNvPr id="37" name="TextBox 36"/>
          <p:cNvSpPr txBox="1"/>
          <p:nvPr/>
        </p:nvSpPr>
        <p:spPr>
          <a:xfrm>
            <a:off x="8293434" y="2290123"/>
            <a:ext cx="2011680" cy="1200329"/>
          </a:xfrm>
          <a:prstGeom prst="rect">
            <a:avLst/>
          </a:prstGeom>
          <a:noFill/>
        </p:spPr>
        <p:txBody>
          <a:bodyPr wrap="square" rtlCol="0">
            <a:spAutoFit/>
          </a:bodyPr>
          <a:lstStyle/>
          <a:p>
            <a:pPr algn="ctr"/>
            <a:r>
              <a:rPr lang="en-US" sz="1200" dirty="0">
                <a:solidFill>
                  <a:prstClr val="white"/>
                </a:solidFill>
                <a:latin typeface="Calibri"/>
              </a:rPr>
              <a:t>China continues to extend its influence in the Arctic, establishing economic ties to Arctic nations and conducting yearly exploration </a:t>
            </a:r>
          </a:p>
          <a:p>
            <a:pPr algn="ctr"/>
            <a:endParaRPr lang="en-US" sz="1200" dirty="0">
              <a:solidFill>
                <a:prstClr val="white"/>
              </a:solidFill>
              <a:latin typeface="Calibri"/>
            </a:endParaRPr>
          </a:p>
        </p:txBody>
      </p:sp>
      <p:sp>
        <p:nvSpPr>
          <p:cNvPr id="55" name="TextBox 54"/>
          <p:cNvSpPr txBox="1"/>
          <p:nvPr/>
        </p:nvSpPr>
        <p:spPr>
          <a:xfrm>
            <a:off x="2127804" y="1611894"/>
            <a:ext cx="2011680" cy="577081"/>
          </a:xfrm>
          <a:prstGeom prst="rect">
            <a:avLst/>
          </a:prstGeom>
          <a:noFill/>
          <a:ln w="3175">
            <a:solidFill>
              <a:schemeClr val="bg1"/>
            </a:solidFill>
          </a:ln>
        </p:spPr>
        <p:txBody>
          <a:bodyPr wrap="square" rtlCol="0" anchor="ctr">
            <a:spAutoFit/>
          </a:bodyPr>
          <a:lstStyle/>
          <a:p>
            <a:pPr algn="ctr"/>
            <a:r>
              <a:rPr lang="en-US" sz="1050" i="1" dirty="0">
                <a:solidFill>
                  <a:prstClr val="white"/>
                </a:solidFill>
                <a:latin typeface="Calibri"/>
              </a:rPr>
              <a:t>Two Chinese icebreakers return home after historic 6-month Arctic deployment (April 2020)</a:t>
            </a:r>
            <a:endParaRPr lang="en-US" sz="1050" dirty="0">
              <a:solidFill>
                <a:prstClr val="white"/>
              </a:solidFill>
              <a:latin typeface="Calibri"/>
            </a:endParaRPr>
          </a:p>
        </p:txBody>
      </p:sp>
      <p:sp>
        <p:nvSpPr>
          <p:cNvPr id="44" name="TextBox 43"/>
          <p:cNvSpPr txBox="1"/>
          <p:nvPr/>
        </p:nvSpPr>
        <p:spPr>
          <a:xfrm>
            <a:off x="7690073" y="5533570"/>
            <a:ext cx="1783307" cy="900246"/>
          </a:xfrm>
          <a:prstGeom prst="rect">
            <a:avLst/>
          </a:prstGeom>
          <a:noFill/>
          <a:ln w="3175">
            <a:solidFill>
              <a:schemeClr val="bg1"/>
            </a:solidFill>
          </a:ln>
        </p:spPr>
        <p:txBody>
          <a:bodyPr wrap="square" rtlCol="0" anchor="ctr">
            <a:spAutoFit/>
          </a:bodyPr>
          <a:lstStyle>
            <a:defPPr>
              <a:defRPr lang="en-US"/>
            </a:defPPr>
            <a:lvl1pPr algn="ctr">
              <a:defRPr sz="1050" i="1">
                <a:solidFill>
                  <a:prstClr val="white"/>
                </a:solidFill>
              </a:defRPr>
            </a:lvl1pPr>
          </a:lstStyle>
          <a:p>
            <a:r>
              <a:rPr lang="en-US" dirty="0">
                <a:latin typeface="Calibri"/>
              </a:rPr>
              <a:t>Polar Silk Road expands Chinese influence worldwide, part of a growing web of diplomatic and economic commitments (July 2020)</a:t>
            </a:r>
          </a:p>
        </p:txBody>
      </p:sp>
      <p:sp>
        <p:nvSpPr>
          <p:cNvPr id="46" name="TextBox 45"/>
          <p:cNvSpPr txBox="1"/>
          <p:nvPr/>
        </p:nvSpPr>
        <p:spPr>
          <a:xfrm>
            <a:off x="2005563" y="2746431"/>
            <a:ext cx="1060704" cy="461665"/>
          </a:xfrm>
          <a:prstGeom prst="rect">
            <a:avLst/>
          </a:prstGeom>
          <a:noFill/>
        </p:spPr>
        <p:txBody>
          <a:bodyPr wrap="square" rtlCol="0">
            <a:spAutoFit/>
          </a:bodyPr>
          <a:lstStyle/>
          <a:p>
            <a:pPr algn="ctr"/>
            <a:r>
              <a:rPr lang="en-US" sz="2400" dirty="0" err="1">
                <a:solidFill>
                  <a:prstClr val="white"/>
                </a:solidFill>
                <a:latin typeface="Calibri"/>
              </a:rPr>
              <a:t>VEO</a:t>
            </a:r>
            <a:endParaRPr lang="en-US" sz="2400" dirty="0">
              <a:solidFill>
                <a:prstClr val="white"/>
              </a:solidFill>
              <a:latin typeface="Calibri"/>
            </a:endParaRPr>
          </a:p>
        </p:txBody>
      </p:sp>
      <p:sp>
        <p:nvSpPr>
          <p:cNvPr id="47" name="TextBox 46"/>
          <p:cNvSpPr txBox="1"/>
          <p:nvPr/>
        </p:nvSpPr>
        <p:spPr>
          <a:xfrm>
            <a:off x="1681524" y="3278342"/>
            <a:ext cx="1783307" cy="1015663"/>
          </a:xfrm>
          <a:prstGeom prst="rect">
            <a:avLst/>
          </a:prstGeom>
          <a:noFill/>
        </p:spPr>
        <p:txBody>
          <a:bodyPr wrap="square" rtlCol="0">
            <a:spAutoFit/>
          </a:bodyPr>
          <a:lstStyle/>
          <a:p>
            <a:pPr algn="ctr"/>
            <a:r>
              <a:rPr lang="en-US" sz="1200" dirty="0">
                <a:solidFill>
                  <a:prstClr val="white"/>
                </a:solidFill>
                <a:latin typeface="Calibri"/>
              </a:rPr>
              <a:t>Non-state actors could exploit ungoverned space in Arctic through international smuggling and terrorism</a:t>
            </a:r>
          </a:p>
        </p:txBody>
      </p:sp>
      <p:sp>
        <p:nvSpPr>
          <p:cNvPr id="48" name="TextBox 47"/>
          <p:cNvSpPr txBox="1"/>
          <p:nvPr/>
        </p:nvSpPr>
        <p:spPr>
          <a:xfrm>
            <a:off x="1805788" y="5245031"/>
            <a:ext cx="2011680" cy="577081"/>
          </a:xfrm>
          <a:prstGeom prst="rect">
            <a:avLst/>
          </a:prstGeom>
          <a:noFill/>
          <a:ln w="3175">
            <a:solidFill>
              <a:schemeClr val="bg1"/>
            </a:solidFill>
          </a:ln>
        </p:spPr>
        <p:txBody>
          <a:bodyPr wrap="square" rtlCol="0" anchor="ctr">
            <a:spAutoFit/>
          </a:bodyPr>
          <a:lstStyle/>
          <a:p>
            <a:pPr algn="ctr"/>
            <a:r>
              <a:rPr lang="en-US" sz="1050" i="1" dirty="0">
                <a:solidFill>
                  <a:prstClr val="white"/>
                </a:solidFill>
                <a:latin typeface="Calibri"/>
              </a:rPr>
              <a:t>Chinese spy ship monitored Alaskan Terminal High Altitude Area Defense system test (2017)</a:t>
            </a:r>
            <a:endParaRPr lang="en-US" sz="1050" dirty="0">
              <a:solidFill>
                <a:prstClr val="white"/>
              </a:solidFill>
              <a:latin typeface="Calibri"/>
            </a:endParaRPr>
          </a:p>
        </p:txBody>
      </p:sp>
      <p:sp>
        <p:nvSpPr>
          <p:cNvPr id="23" name="Rectangle 22"/>
          <p:cNvSpPr/>
          <p:nvPr/>
        </p:nvSpPr>
        <p:spPr>
          <a:xfrm>
            <a:off x="4477293" y="1053004"/>
            <a:ext cx="5932885" cy="769441"/>
          </a:xfrm>
          <a:prstGeom prst="rect">
            <a:avLst/>
          </a:prstGeom>
        </p:spPr>
        <p:txBody>
          <a:bodyPr wrap="square">
            <a:spAutoFit/>
          </a:bodyPr>
          <a:lstStyle/>
          <a:p>
            <a:r>
              <a:rPr lang="en-US" sz="1100" dirty="0">
                <a:solidFill>
                  <a:prstClr val="white"/>
                </a:solidFill>
                <a:latin typeface="inherit"/>
              </a:rPr>
              <a:t>“</a:t>
            </a:r>
            <a:r>
              <a:rPr lang="en-US" sz="1200" i="1" dirty="0">
                <a:solidFill>
                  <a:prstClr val="white">
                    <a:lumMod val="85000"/>
                  </a:prstClr>
                </a:solidFill>
                <a:latin typeface="UtopiaRegular"/>
              </a:rPr>
              <a:t>The Arctic is no longer a fortress wall and the Arctic Ocean is no longer a protective moat. They are now avenues of approach to the homeland.”</a:t>
            </a:r>
            <a:r>
              <a:rPr lang="en-US" sz="1100" dirty="0">
                <a:solidFill>
                  <a:prstClr val="white"/>
                </a:solidFill>
                <a:latin typeface="inherit"/>
              </a:rPr>
              <a:t>			      </a:t>
            </a:r>
          </a:p>
          <a:p>
            <a:pPr algn="r"/>
            <a:r>
              <a:rPr lang="en-US" sz="900" dirty="0">
                <a:solidFill>
                  <a:prstClr val="white"/>
                </a:solidFill>
                <a:latin typeface="UtopiaRegular"/>
              </a:rPr>
              <a:t>GEN O’Shaughnessy – </a:t>
            </a:r>
            <a:r>
              <a:rPr lang="en-US" sz="900" dirty="0" err="1">
                <a:solidFill>
                  <a:prstClr val="white"/>
                </a:solidFill>
                <a:latin typeface="UtopiaRegular"/>
              </a:rPr>
              <a:t>SASC</a:t>
            </a:r>
            <a:r>
              <a:rPr lang="en-US" sz="900" dirty="0">
                <a:solidFill>
                  <a:prstClr val="white"/>
                </a:solidFill>
                <a:latin typeface="UtopiaRegular"/>
              </a:rPr>
              <a:t> hearing on the Arctic 3/5/2020</a:t>
            </a:r>
          </a:p>
        </p:txBody>
      </p:sp>
      <p:sp>
        <p:nvSpPr>
          <p:cNvPr id="24" name="TextBox 23"/>
          <p:cNvSpPr txBox="1"/>
          <p:nvPr/>
        </p:nvSpPr>
        <p:spPr>
          <a:xfrm>
            <a:off x="8690452" y="4090211"/>
            <a:ext cx="1783307" cy="577081"/>
          </a:xfrm>
          <a:prstGeom prst="rect">
            <a:avLst/>
          </a:prstGeom>
          <a:noFill/>
          <a:ln w="3175">
            <a:solidFill>
              <a:schemeClr val="bg1"/>
            </a:solidFill>
          </a:ln>
        </p:spPr>
        <p:txBody>
          <a:bodyPr wrap="square" rtlCol="0" anchor="ctr">
            <a:spAutoFit/>
          </a:bodyPr>
          <a:lstStyle>
            <a:defPPr>
              <a:defRPr lang="en-US"/>
            </a:defPPr>
            <a:lvl1pPr algn="ctr">
              <a:defRPr sz="1050" i="1">
                <a:solidFill>
                  <a:prstClr val="white"/>
                </a:solidFill>
              </a:defRPr>
            </a:lvl1pPr>
          </a:lstStyle>
          <a:p>
            <a:r>
              <a:rPr lang="en-US" dirty="0">
                <a:latin typeface="Calibri"/>
              </a:rPr>
              <a:t>Chinese submarine fleet operating more frequently in the Arctic (September 2020)</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675" y="1822445"/>
            <a:ext cx="4491760" cy="4263365"/>
          </a:xfrm>
          <a:prstGeom prst="rect">
            <a:avLst/>
          </a:prstGeom>
        </p:spPr>
      </p:pic>
      <p:cxnSp>
        <p:nvCxnSpPr>
          <p:cNvPr id="18" name="Elbow Connector 17"/>
          <p:cNvCxnSpPr/>
          <p:nvPr/>
        </p:nvCxnSpPr>
        <p:spPr>
          <a:xfrm rot="10800000" flipV="1">
            <a:off x="1621951" y="2621388"/>
            <a:ext cx="3095627" cy="586457"/>
          </a:xfrm>
          <a:prstGeom prst="bentConnector3">
            <a:avLst>
              <a:gd name="adj1" fmla="val 36333"/>
            </a:avLst>
          </a:prstGeom>
          <a:ln w="22225">
            <a:solidFill>
              <a:schemeClr val="tx2">
                <a:lumMod val="40000"/>
                <a:lumOff val="6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flipV="1">
            <a:off x="7522116" y="2245743"/>
            <a:ext cx="2651849" cy="731520"/>
          </a:xfrm>
          <a:prstGeom prst="bentConnector3">
            <a:avLst>
              <a:gd name="adj1" fmla="val 27870"/>
            </a:avLst>
          </a:prstGeom>
          <a:ln w="22225">
            <a:solidFill>
              <a:schemeClr val="tx2">
                <a:lumMod val="40000"/>
                <a:lumOff val="60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4326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l="43608" t="13157" r="44433" b="57053"/>
          <a:stretch/>
        </p:blipFill>
        <p:spPr>
          <a:xfrm>
            <a:off x="3631004" y="4230457"/>
            <a:ext cx="1053679" cy="1371600"/>
          </a:xfrm>
          <a:prstGeom prst="rect">
            <a:avLst/>
          </a:prstGeom>
        </p:spPr>
      </p:pic>
      <p:sp>
        <p:nvSpPr>
          <p:cNvPr id="35" name="object 2"/>
          <p:cNvSpPr txBox="1">
            <a:spLocks noGrp="1"/>
          </p:cNvSpPr>
          <p:nvPr>
            <p:ph type="title"/>
          </p:nvPr>
        </p:nvSpPr>
        <p:spPr>
          <a:xfrm>
            <a:off x="1524002" y="1"/>
            <a:ext cx="9143999" cy="713105"/>
          </a:xfrm>
          <a:prstGeom prst="rect">
            <a:avLst/>
          </a:prstGeom>
        </p:spPr>
        <p:txBody>
          <a:bodyPr vert="horz" wrap="square" lIns="0" tIns="0" rIns="0" bIns="0" rtlCol="0">
            <a:spAutoFit/>
          </a:bodyPr>
          <a:lstStyle/>
          <a:p>
            <a:pPr marL="24765" algn="ctr">
              <a:lnSpc>
                <a:spcPts val="2085"/>
              </a:lnSpc>
            </a:pPr>
            <a:r>
              <a:rPr spc="-5" dirty="0">
                <a:solidFill>
                  <a:schemeClr val="bg1"/>
                </a:solidFill>
              </a:rPr>
              <a:t>UNCLASSIFIED</a:t>
            </a:r>
          </a:p>
          <a:p>
            <a:pPr marL="12700" algn="ctr">
              <a:lnSpc>
                <a:spcPts val="3285"/>
              </a:lnSpc>
            </a:pPr>
            <a:r>
              <a:rPr lang="en-US" sz="2400" i="0" spc="-10" dirty="0">
                <a:solidFill>
                  <a:schemeClr val="bg1"/>
                </a:solidFill>
              </a:rPr>
              <a:t>Challenges, Opportunities, and Future Arctic Strategies</a:t>
            </a:r>
            <a:endParaRPr sz="2400" dirty="0">
              <a:solidFill>
                <a:schemeClr val="bg1"/>
              </a:solidFill>
            </a:endParaRPr>
          </a:p>
        </p:txBody>
      </p:sp>
      <p:sp>
        <p:nvSpPr>
          <p:cNvPr id="3" name="TextBox 2"/>
          <p:cNvSpPr txBox="1"/>
          <p:nvPr/>
        </p:nvSpPr>
        <p:spPr>
          <a:xfrm>
            <a:off x="7352146" y="4765964"/>
            <a:ext cx="184731" cy="369332"/>
          </a:xfrm>
          <a:prstGeom prst="rect">
            <a:avLst/>
          </a:prstGeom>
          <a:noFill/>
        </p:spPr>
        <p:txBody>
          <a:bodyPr wrap="none" rtlCol="0">
            <a:spAutoFit/>
          </a:bodyPr>
          <a:lstStyle/>
          <a:p>
            <a:endParaRPr lang="en-US">
              <a:solidFill>
                <a:prstClr val="black"/>
              </a:solidFill>
              <a:latin typeface="Calibri"/>
            </a:endParaRPr>
          </a:p>
        </p:txBody>
      </p:sp>
      <p:sp>
        <p:nvSpPr>
          <p:cNvPr id="7" name="TextBox 6"/>
          <p:cNvSpPr txBox="1"/>
          <p:nvPr/>
        </p:nvSpPr>
        <p:spPr>
          <a:xfrm>
            <a:off x="1850559" y="1014951"/>
            <a:ext cx="3451003" cy="2546851"/>
          </a:xfrm>
          <a:prstGeom prst="rect">
            <a:avLst/>
          </a:prstGeom>
          <a:noFill/>
        </p:spPr>
        <p:txBody>
          <a:bodyPr wrap="square" rtlCol="0">
            <a:spAutoFit/>
          </a:bodyPr>
          <a:lstStyle/>
          <a:p>
            <a:pPr marL="106045" marR="116205">
              <a:spcBef>
                <a:spcPts val="330"/>
              </a:spcBef>
            </a:pPr>
            <a:r>
              <a:rPr lang="en-US" b="1" u="sng" spc="-5" dirty="0">
                <a:solidFill>
                  <a:prstClr val="white"/>
                </a:solidFill>
                <a:uFill>
                  <a:solidFill>
                    <a:srgbClr val="000000"/>
                  </a:solidFill>
                </a:uFill>
                <a:latin typeface="Calibri"/>
                <a:cs typeface="Arial"/>
              </a:rPr>
              <a:t>Develop Cold Weather and Mountainous Capabilities for Future Operations</a:t>
            </a:r>
          </a:p>
          <a:p>
            <a:pPr marL="391795" marR="116205" indent="-285750">
              <a:spcBef>
                <a:spcPts val="330"/>
              </a:spcBef>
              <a:buFontTx/>
              <a:buChar char="-"/>
            </a:pPr>
            <a:r>
              <a:rPr lang="en-US" sz="1400" dirty="0">
                <a:solidFill>
                  <a:prstClr val="white"/>
                </a:solidFill>
                <a:latin typeface="Calibri"/>
                <a:cs typeface="Arial"/>
              </a:rPr>
              <a:t>Conduct DOTMLPF cold weather assessment </a:t>
            </a:r>
          </a:p>
          <a:p>
            <a:pPr marL="391795" marR="116205" indent="-285750">
              <a:spcBef>
                <a:spcPts val="330"/>
              </a:spcBef>
              <a:buFontTx/>
              <a:buChar char="-"/>
            </a:pPr>
            <a:r>
              <a:rPr lang="en-US" sz="1400" dirty="0">
                <a:solidFill>
                  <a:prstClr val="white"/>
                </a:solidFill>
                <a:latin typeface="Calibri"/>
                <a:cs typeface="Arial"/>
              </a:rPr>
              <a:t>Focused on equipment, terrain, snow, elevation, latitude and temperature</a:t>
            </a:r>
          </a:p>
          <a:p>
            <a:pPr marL="391795" marR="116205" indent="-285750">
              <a:spcBef>
                <a:spcPts val="330"/>
              </a:spcBef>
              <a:buFontTx/>
              <a:buChar char="-"/>
            </a:pPr>
            <a:r>
              <a:rPr lang="en-US" sz="1400" spc="-5" dirty="0">
                <a:solidFill>
                  <a:prstClr val="white"/>
                </a:solidFill>
                <a:latin typeface="Calibri"/>
                <a:cs typeface="Arial"/>
              </a:rPr>
              <a:t>Refining tactics, techniques and procedures to inform strategies</a:t>
            </a:r>
          </a:p>
          <a:p>
            <a:endParaRPr lang="en-US" sz="1400" dirty="0">
              <a:solidFill>
                <a:prstClr val="white"/>
              </a:solidFill>
              <a:latin typeface="Calibri"/>
            </a:endParaRPr>
          </a:p>
        </p:txBody>
      </p:sp>
      <p:grpSp>
        <p:nvGrpSpPr>
          <p:cNvPr id="9" name="Group 8"/>
          <p:cNvGrpSpPr/>
          <p:nvPr/>
        </p:nvGrpSpPr>
        <p:grpSpPr>
          <a:xfrm>
            <a:off x="6601080" y="4175564"/>
            <a:ext cx="2651760" cy="2560320"/>
            <a:chOff x="6846031" y="4593560"/>
            <a:chExt cx="1981400" cy="198976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031" y="4593560"/>
              <a:ext cx="1981400" cy="1989760"/>
            </a:xfrm>
            <a:prstGeom prst="rect">
              <a:avLst/>
            </a:prstGeom>
          </p:spPr>
        </p:pic>
        <p:pic>
          <p:nvPicPr>
            <p:cNvPr id="11" name="Picture 10"/>
            <p:cNvPicPr>
              <a:picLocks noChangeAspect="1"/>
            </p:cNvPicPr>
            <p:nvPr/>
          </p:nvPicPr>
          <p:blipFill>
            <a:blip r:embed="rId5"/>
            <a:stretch>
              <a:fillRect/>
            </a:stretch>
          </p:blipFill>
          <p:spPr>
            <a:xfrm>
              <a:off x="8085006" y="5577184"/>
              <a:ext cx="628572" cy="230612"/>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9228" t="30151" r="7574" b="53210"/>
            <a:stretch/>
          </p:blipFill>
          <p:spPr>
            <a:xfrm>
              <a:off x="8187217" y="5257730"/>
              <a:ext cx="332367" cy="260526"/>
            </a:xfrm>
            <a:prstGeom prst="rect">
              <a:avLst/>
            </a:prstGeom>
          </p:spPr>
        </p:pic>
      </p:grpSp>
      <p:sp>
        <p:nvSpPr>
          <p:cNvPr id="2" name="Rectangle 1"/>
          <p:cNvSpPr/>
          <p:nvPr/>
        </p:nvSpPr>
        <p:spPr>
          <a:xfrm>
            <a:off x="5713446" y="3806232"/>
            <a:ext cx="1957331" cy="369332"/>
          </a:xfrm>
          <a:prstGeom prst="rect">
            <a:avLst/>
          </a:prstGeom>
        </p:spPr>
        <p:txBody>
          <a:bodyPr wrap="none">
            <a:spAutoFit/>
          </a:bodyPr>
          <a:lstStyle/>
          <a:p>
            <a:r>
              <a:rPr lang="en-US" b="1" u="sng" spc="-5" dirty="0">
                <a:solidFill>
                  <a:prstClr val="white"/>
                </a:solidFill>
                <a:uFill>
                  <a:solidFill>
                    <a:srgbClr val="000000"/>
                  </a:solidFill>
                </a:uFill>
                <a:latin typeface="Calibri"/>
                <a:cs typeface="Arial"/>
              </a:rPr>
              <a:t>Partners and Allies</a:t>
            </a:r>
            <a:endParaRPr lang="en-US" dirty="0">
              <a:solidFill>
                <a:prstClr val="black"/>
              </a:solidFill>
              <a:latin typeface="Calibri"/>
            </a:endParaRPr>
          </a:p>
        </p:txBody>
      </p:sp>
      <p:pic>
        <p:nvPicPr>
          <p:cNvPr id="13" name="Picture 5" descr="100_150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376" r="12157" b="9803"/>
          <a:stretch/>
        </p:blipFill>
        <p:spPr bwMode="auto">
          <a:xfrm>
            <a:off x="8171436" y="1014950"/>
            <a:ext cx="1855798" cy="128016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54" r="1"/>
          <a:stretch/>
        </p:blipFill>
        <p:spPr bwMode="auto">
          <a:xfrm>
            <a:off x="5820816" y="1014950"/>
            <a:ext cx="1853600" cy="128016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2" descr="_DSC237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0816" y="2385593"/>
            <a:ext cx="1849960" cy="1280160"/>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r="3341"/>
          <a:stretch/>
        </p:blipFill>
        <p:spPr>
          <a:xfrm>
            <a:off x="8172592" y="2400760"/>
            <a:ext cx="1854643" cy="1280160"/>
          </a:xfrm>
          <a:prstGeom prst="rect">
            <a:avLst/>
          </a:prstGeom>
          <a:noFill/>
          <a:ln w="9525" algn="in">
            <a:solidFill>
              <a:srgbClr val="000000"/>
            </a:solidFill>
            <a:miter lim="800000"/>
            <a:headEnd/>
            <a:tailEnd/>
          </a:ln>
          <a:effectLst/>
        </p:spPr>
      </p:pic>
      <p:sp>
        <p:nvSpPr>
          <p:cNvPr id="4" name="Rectangle 3"/>
          <p:cNvSpPr/>
          <p:nvPr/>
        </p:nvSpPr>
        <p:spPr>
          <a:xfrm>
            <a:off x="1769731" y="3806232"/>
            <a:ext cx="4572000" cy="369332"/>
          </a:xfrm>
          <a:prstGeom prst="rect">
            <a:avLst/>
          </a:prstGeom>
        </p:spPr>
        <p:txBody>
          <a:bodyPr wrap="square">
            <a:spAutoFit/>
          </a:bodyPr>
          <a:lstStyle/>
          <a:p>
            <a:pPr marL="106045" marR="116205">
              <a:spcBef>
                <a:spcPts val="330"/>
              </a:spcBef>
            </a:pPr>
            <a:r>
              <a:rPr lang="en-US" b="1" spc="-5" dirty="0">
                <a:solidFill>
                  <a:prstClr val="white"/>
                </a:solidFill>
                <a:uFill>
                  <a:solidFill>
                    <a:srgbClr val="000000"/>
                  </a:solidFill>
                </a:uFill>
                <a:latin typeface="Calibri"/>
                <a:cs typeface="Arial"/>
              </a:rPr>
              <a:t>Strategy Moving Forward</a:t>
            </a:r>
          </a:p>
        </p:txBody>
      </p:sp>
      <p:pic>
        <p:nvPicPr>
          <p:cNvPr id="20" name="Picture 19"/>
          <p:cNvPicPr>
            <a:picLocks noChangeAspect="1"/>
          </p:cNvPicPr>
          <p:nvPr/>
        </p:nvPicPr>
        <p:blipFill rotWithShape="1">
          <a:blip r:embed="rId10"/>
          <a:srcRect l="43505" t="12960" r="44330" b="56066"/>
          <a:stretch/>
        </p:blipFill>
        <p:spPr>
          <a:xfrm>
            <a:off x="2228856" y="4230457"/>
            <a:ext cx="1030885" cy="1371600"/>
          </a:xfrm>
          <a:prstGeom prst="rect">
            <a:avLst/>
          </a:prstGeom>
        </p:spPr>
      </p:pic>
      <p:pic>
        <p:nvPicPr>
          <p:cNvPr id="21" name="Picture 20"/>
          <p:cNvPicPr>
            <a:picLocks noChangeAspect="1"/>
          </p:cNvPicPr>
          <p:nvPr/>
        </p:nvPicPr>
        <p:blipFill rotWithShape="1">
          <a:blip r:embed="rId11"/>
          <a:srcRect l="41134" t="7830" r="42062" b="50345"/>
          <a:stretch/>
        </p:blipFill>
        <p:spPr>
          <a:xfrm>
            <a:off x="2576421" y="5081865"/>
            <a:ext cx="1054582" cy="1371600"/>
          </a:xfrm>
          <a:prstGeom prst="rect">
            <a:avLst/>
          </a:prstGeom>
        </p:spPr>
      </p:pic>
      <p:pic>
        <p:nvPicPr>
          <p:cNvPr id="19" name="Picture 18"/>
          <p:cNvPicPr>
            <a:picLocks noChangeAspect="1"/>
          </p:cNvPicPr>
          <p:nvPr/>
        </p:nvPicPr>
        <p:blipFill rotWithShape="1">
          <a:blip r:embed="rId12"/>
          <a:srcRect l="43196" t="12711" r="44124" b="55843"/>
          <a:stretch/>
        </p:blipFill>
        <p:spPr>
          <a:xfrm>
            <a:off x="4118890" y="5072923"/>
            <a:ext cx="1070023" cy="1371600"/>
          </a:xfrm>
          <a:prstGeom prst="rect">
            <a:avLst/>
          </a:prstGeom>
        </p:spPr>
      </p:pic>
    </p:spTree>
    <p:extLst>
      <p:ext uri="{BB962C8B-B14F-4D97-AF65-F5344CB8AC3E}">
        <p14:creationId xmlns:p14="http://schemas.microsoft.com/office/powerpoint/2010/main" val="311835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22576" y="1"/>
            <a:ext cx="1373505" cy="276999"/>
          </a:xfrm>
          <a:prstGeom prst="rect">
            <a:avLst/>
          </a:prstGeom>
        </p:spPr>
        <p:txBody>
          <a:bodyPr vert="horz" wrap="square" lIns="0" tIns="0" rIns="0" bIns="0" rtlCol="0">
            <a:spAutoFit/>
          </a:bodyPr>
          <a:lstStyle/>
          <a:p>
            <a:pPr marL="12700"/>
            <a:r>
              <a:rPr spc="-5" dirty="0">
                <a:solidFill>
                  <a:schemeClr val="bg1"/>
                </a:solidFill>
              </a:rPr>
              <a:t>UNCLASSIFIED</a:t>
            </a:r>
          </a:p>
        </p:txBody>
      </p:sp>
      <p:sp>
        <p:nvSpPr>
          <p:cNvPr id="53" name="object 53"/>
          <p:cNvSpPr/>
          <p:nvPr/>
        </p:nvSpPr>
        <p:spPr>
          <a:xfrm>
            <a:off x="3197290" y="1544773"/>
            <a:ext cx="5862067" cy="4327784"/>
          </a:xfrm>
          <a:prstGeom prst="rect">
            <a:avLst/>
          </a:prstGeom>
          <a:blipFill>
            <a:blip r:embed="rId2" cstate="print"/>
            <a:stretch>
              <a:fillRect/>
            </a:stretch>
          </a:blipFill>
          <a:effectLst/>
        </p:spPr>
        <p:txBody>
          <a:bodyPr wrap="square" lIns="0" tIns="0" rIns="0" bIns="0" rtlCol="0"/>
          <a:lstStyle/>
          <a:p>
            <a:endParaRPr>
              <a:solidFill>
                <a:prstClr val="white"/>
              </a:solidFill>
              <a:latin typeface="Calibri"/>
            </a:endParaRPr>
          </a:p>
        </p:txBody>
      </p:sp>
      <p:sp>
        <p:nvSpPr>
          <p:cNvPr id="54" name="TextBox 53"/>
          <p:cNvSpPr txBox="1"/>
          <p:nvPr/>
        </p:nvSpPr>
        <p:spPr>
          <a:xfrm>
            <a:off x="4158863" y="1477233"/>
            <a:ext cx="3900929" cy="707886"/>
          </a:xfrm>
          <a:prstGeom prst="rect">
            <a:avLst/>
          </a:prstGeom>
          <a:noFill/>
        </p:spPr>
        <p:txBody>
          <a:bodyPr wrap="square" rtlCol="0">
            <a:prstTxWarp prst="textArchUp">
              <a:avLst/>
            </a:prstTxWarp>
            <a:spAutoFit/>
          </a:bodyPr>
          <a:lstStyle/>
          <a:p>
            <a:pPr algn="ctr"/>
            <a:r>
              <a:rPr lang="en-US" sz="40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Arctic Warriors</a:t>
            </a:r>
            <a:endParaRPr lang="en-US" sz="4000" dirty="0">
              <a:solidFill>
                <a:prstClr val="black"/>
              </a:solidFill>
              <a:latin typeface="Calibri"/>
            </a:endParaRPr>
          </a:p>
        </p:txBody>
      </p:sp>
      <p:sp>
        <p:nvSpPr>
          <p:cNvPr id="55" name="TextBox 54"/>
          <p:cNvSpPr txBox="1"/>
          <p:nvPr/>
        </p:nvSpPr>
        <p:spPr>
          <a:xfrm>
            <a:off x="4115993" y="5518614"/>
            <a:ext cx="3900929" cy="707886"/>
          </a:xfrm>
          <a:prstGeom prst="rect">
            <a:avLst/>
          </a:prstGeom>
          <a:noFill/>
        </p:spPr>
        <p:txBody>
          <a:bodyPr wrap="square" rtlCol="0">
            <a:prstTxWarp prst="textArchDown">
              <a:avLst/>
            </a:prstTxWarp>
            <a:spAutoFit/>
          </a:bodyPr>
          <a:lstStyle/>
          <a:p>
            <a:pPr algn="ctr"/>
            <a:r>
              <a:rPr lang="en-US" sz="40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Arctic Tough</a:t>
            </a:r>
            <a:endParaRPr lang="en-US" sz="4000" dirty="0">
              <a:solidFill>
                <a:prstClr val="black"/>
              </a:solidFill>
              <a:latin typeface="Calibri"/>
            </a:endParaRPr>
          </a:p>
        </p:txBody>
      </p:sp>
    </p:spTree>
    <p:extLst>
      <p:ext uri="{BB962C8B-B14F-4D97-AF65-F5344CB8AC3E}">
        <p14:creationId xmlns:p14="http://schemas.microsoft.com/office/powerpoint/2010/main" val="76366296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28032" y="250389"/>
            <a:ext cx="5839968" cy="1200329"/>
          </a:xfrm>
          <a:prstGeom prst="rect">
            <a:avLst/>
          </a:prstGeom>
          <a:noFill/>
        </p:spPr>
        <p:txBody>
          <a:bodyPr wrap="square" rtlCol="0" anchor="ctr">
            <a:spAutoFit/>
          </a:bodyPr>
          <a:lstStyle/>
          <a:p>
            <a:pPr algn="ctr"/>
            <a:r>
              <a:rPr lang="en-US" sz="3600" b="1" i="1" dirty="0">
                <a:solidFill>
                  <a:srgbClr val="000066"/>
                </a:solidFill>
                <a:latin typeface="Calibri"/>
                <a:ea typeface="ＭＳ Ｐゴシック" charset="-128"/>
              </a:rPr>
              <a:t>United States</a:t>
            </a:r>
          </a:p>
          <a:p>
            <a:pPr algn="ctr"/>
            <a:r>
              <a:rPr lang="en-US" sz="3600" b="1" i="1" dirty="0">
                <a:solidFill>
                  <a:srgbClr val="000066"/>
                </a:solidFill>
                <a:latin typeface="Calibri"/>
                <a:ea typeface="ＭＳ Ｐゴシック" charset="-128"/>
              </a:rPr>
              <a:t> European Command</a:t>
            </a:r>
          </a:p>
        </p:txBody>
      </p:sp>
      <p:grpSp>
        <p:nvGrpSpPr>
          <p:cNvPr id="5" name="Group 46"/>
          <p:cNvGrpSpPr>
            <a:grpSpLocks/>
          </p:cNvGrpSpPr>
          <p:nvPr/>
        </p:nvGrpSpPr>
        <p:grpSpPr bwMode="auto">
          <a:xfrm>
            <a:off x="1890258" y="245403"/>
            <a:ext cx="3379788" cy="3060700"/>
            <a:chOff x="542" y="291"/>
            <a:chExt cx="2468" cy="2424"/>
          </a:xfrm>
        </p:grpSpPr>
        <p:sp>
          <p:nvSpPr>
            <p:cNvPr id="6" name="Oval 27"/>
            <p:cNvSpPr>
              <a:spLocks noChangeArrowheads="1"/>
            </p:cNvSpPr>
            <p:nvPr/>
          </p:nvSpPr>
          <p:spPr bwMode="auto">
            <a:xfrm>
              <a:off x="1414" y="1356"/>
              <a:ext cx="190" cy="343"/>
            </a:xfrm>
            <a:prstGeom prst="ellipse">
              <a:avLst/>
            </a:prstGeom>
            <a:solidFill>
              <a:schemeClr val="bg1"/>
            </a:solidFill>
            <a:ln w="12700" algn="ctr">
              <a:noFill/>
              <a:round/>
              <a:headEnd/>
              <a:tailEnd/>
            </a:ln>
          </p:spPr>
          <p:txBody>
            <a:bodyPr wrap="none" anchor="ctr">
              <a:spAutoFit/>
            </a:bodyPr>
            <a:lstStyle/>
            <a:p>
              <a:endParaRPr lang="en-US" sz="1400" dirty="0">
                <a:solidFill>
                  <a:srgbClr val="000000"/>
                </a:solidFill>
                <a:latin typeface="Candara" pitchFamily="34" charset="0"/>
                <a:ea typeface="ＭＳ Ｐゴシック" charset="-128"/>
              </a:endParaRPr>
            </a:p>
          </p:txBody>
        </p:sp>
        <p:pic>
          <p:nvPicPr>
            <p:cNvPr id="7" name="Picture 28" descr="EUCOM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 y="291"/>
              <a:ext cx="2468" cy="2424"/>
            </a:xfrm>
            <a:prstGeom prst="rect">
              <a:avLst/>
            </a:prstGeom>
            <a:noFill/>
            <a:ln w="9525">
              <a:noFill/>
              <a:miter lim="800000"/>
              <a:headEnd/>
              <a:tailEnd/>
            </a:ln>
          </p:spPr>
        </p:pic>
      </p:grpSp>
      <p:sp>
        <p:nvSpPr>
          <p:cNvPr id="8" name="TextBox 7"/>
          <p:cNvSpPr txBox="1"/>
          <p:nvPr/>
        </p:nvSpPr>
        <p:spPr>
          <a:xfrm>
            <a:off x="3317713" y="3473144"/>
            <a:ext cx="6893087" cy="2123658"/>
          </a:xfrm>
          <a:prstGeom prst="rect">
            <a:avLst/>
          </a:prstGeom>
          <a:noFill/>
        </p:spPr>
        <p:txBody>
          <a:bodyPr wrap="square" rtlCol="0">
            <a:spAutoFit/>
          </a:bodyPr>
          <a:lstStyle/>
          <a:p>
            <a:r>
              <a:rPr lang="en-US" sz="3600" b="1" dirty="0">
                <a:solidFill>
                  <a:srgbClr val="000066"/>
                </a:solidFill>
                <a:latin typeface="Calibri"/>
                <a:ea typeface="ＭＳ Ｐゴシック" charset="-128"/>
              </a:rPr>
              <a:t>CASO Panel - Geopolitics and Great Power Competition in the Arctic</a:t>
            </a:r>
          </a:p>
          <a:p>
            <a:endParaRPr lang="en-US" sz="2400" b="1" dirty="0">
              <a:solidFill>
                <a:srgbClr val="000066"/>
              </a:solidFill>
              <a:latin typeface="Calibri"/>
              <a:ea typeface="ＭＳ Ｐゴシック" charset="-128"/>
            </a:endParaRPr>
          </a:p>
          <a:p>
            <a:pPr algn="r"/>
            <a:r>
              <a:rPr lang="en-US" sz="2400" b="1" dirty="0">
                <a:solidFill>
                  <a:srgbClr val="000066"/>
                </a:solidFill>
                <a:latin typeface="Calibri"/>
                <a:ea typeface="ＭＳ Ｐゴシック" charset="-128"/>
              </a:rPr>
              <a:t>CAPT Tom D’Arcy, USCG</a:t>
            </a:r>
          </a:p>
          <a:p>
            <a:endParaRPr lang="en-US" sz="1200" dirty="0">
              <a:solidFill>
                <a:prstClr val="black"/>
              </a:solidFill>
              <a:latin typeface="Calibri"/>
              <a:ea typeface="ＭＳ Ｐゴシック" charset="-128"/>
            </a:endParaRPr>
          </a:p>
        </p:txBody>
      </p:sp>
      <p:cxnSp>
        <p:nvCxnSpPr>
          <p:cNvPr id="14" name="Straight Connector 13"/>
          <p:cNvCxnSpPr/>
          <p:nvPr/>
        </p:nvCxnSpPr>
        <p:spPr bwMode="auto">
          <a:xfrm>
            <a:off x="1524000" y="6299486"/>
            <a:ext cx="9144000" cy="0"/>
          </a:xfrm>
          <a:prstGeom prst="line">
            <a:avLst/>
          </a:prstGeom>
          <a:noFill/>
          <a:ln w="25400" cap="rnd" cmpd="sng" algn="ctr">
            <a:solidFill>
              <a:schemeClr val="tx1"/>
            </a:solidFill>
            <a:prstDash val="solid"/>
            <a:round/>
            <a:headEnd type="none" w="med" len="med"/>
            <a:tailEnd type="none" w="med" len="med"/>
          </a:ln>
          <a:effectLst>
            <a:outerShdw blurRad="12700" dist="25400" dir="5400000" algn="ctr" rotWithShape="0">
              <a:schemeClr val="bg1">
                <a:lumMod val="50000"/>
              </a:schemeClr>
            </a:outerShdw>
          </a:effectLst>
        </p:spPr>
      </p:cxnSp>
      <p:grpSp>
        <p:nvGrpSpPr>
          <p:cNvPr id="16" name="Group 15"/>
          <p:cNvGrpSpPr/>
          <p:nvPr/>
        </p:nvGrpSpPr>
        <p:grpSpPr>
          <a:xfrm>
            <a:off x="1639825" y="5879593"/>
            <a:ext cx="2996783" cy="1270675"/>
            <a:chOff x="152400" y="5867400"/>
            <a:chExt cx="2996783" cy="1270675"/>
          </a:xfrm>
        </p:grpSpPr>
        <p:sp>
          <p:nvSpPr>
            <p:cNvPr id="17" name="TextBox 16"/>
            <p:cNvSpPr txBox="1"/>
            <p:nvPr userDrawn="1"/>
          </p:nvSpPr>
          <p:spPr>
            <a:xfrm>
              <a:off x="1020642" y="6276301"/>
              <a:ext cx="2128541" cy="861774"/>
            </a:xfrm>
            <a:prstGeom prst="rect">
              <a:avLst/>
            </a:prstGeom>
            <a:noFill/>
          </p:spPr>
          <p:txBody>
            <a:bodyPr wrap="square" rtlCol="0">
              <a:spAutoFit/>
            </a:bodyPr>
            <a:lstStyle/>
            <a:p>
              <a:pPr eaLnBrk="0" fontAlgn="base" hangingPunct="0">
                <a:spcAft>
                  <a:spcPct val="0"/>
                </a:spcAft>
              </a:pPr>
              <a:r>
                <a:rPr lang="en-US" sz="1400" i="1" dirty="0">
                  <a:solidFill>
                    <a:srgbClr val="000000"/>
                  </a:solidFill>
                  <a:latin typeface="Impact" pitchFamily="34" charset="0"/>
                  <a:ea typeface="ＭＳ Ｐゴシック" charset="-128"/>
                  <a:cs typeface="Arial" charset="0"/>
                </a:rPr>
                <a:t>United States</a:t>
              </a:r>
            </a:p>
            <a:p>
              <a:pPr eaLnBrk="0" fontAlgn="base" hangingPunct="0">
                <a:spcAft>
                  <a:spcPct val="0"/>
                </a:spcAft>
              </a:pPr>
              <a:r>
                <a:rPr lang="en-US" dirty="0">
                  <a:solidFill>
                    <a:srgbClr val="000000"/>
                  </a:solidFill>
                  <a:latin typeface="Impact" pitchFamily="34" charset="0"/>
                  <a:ea typeface="ＭＳ Ｐゴシック" charset="-128"/>
                  <a:cs typeface="Arial" charset="0"/>
                </a:rPr>
                <a:t>European Command</a:t>
              </a:r>
            </a:p>
            <a:p>
              <a:pPr eaLnBrk="0" fontAlgn="base" hangingPunct="0">
                <a:spcAft>
                  <a:spcPct val="0"/>
                </a:spcAft>
              </a:pPr>
              <a:endParaRPr lang="en-US" dirty="0">
                <a:solidFill>
                  <a:srgbClr val="000000"/>
                </a:solidFill>
                <a:latin typeface="Impact" pitchFamily="34" charset="0"/>
                <a:ea typeface="ＭＳ Ｐゴシック" charset="-128"/>
                <a:cs typeface="Arial" charset="0"/>
              </a:endParaRPr>
            </a:p>
          </p:txBody>
        </p:sp>
        <p:pic>
          <p:nvPicPr>
            <p:cNvPr id="18" name="Picture 6" descr="EUCOM%20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0" y="5867400"/>
              <a:ext cx="868242" cy="839788"/>
            </a:xfrm>
            <a:prstGeom prst="rect">
              <a:avLst/>
            </a:prstGeom>
            <a:noFill/>
            <a:ln w="9525">
              <a:noFill/>
              <a:miter lim="800000"/>
              <a:headEnd/>
              <a:tailEnd/>
            </a:ln>
          </p:spPr>
        </p:pic>
      </p:grpSp>
    </p:spTree>
    <p:extLst>
      <p:ext uri="{BB962C8B-B14F-4D97-AF65-F5344CB8AC3E}">
        <p14:creationId xmlns:p14="http://schemas.microsoft.com/office/powerpoint/2010/main" val="2166741906"/>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UCOM Master Powerpoint Unclassified Template Jun 13">
  <a:themeElements>
    <a:clrScheme name="HQ USEUCOM Master PPT Classified Template 8">
      <a:dk1>
        <a:srgbClr val="000000"/>
      </a:dk1>
      <a:lt1>
        <a:srgbClr val="FFFFFF"/>
      </a:lt1>
      <a:dk2>
        <a:srgbClr val="0000FF"/>
      </a:dk2>
      <a:lt2>
        <a:srgbClr val="5F5F5F"/>
      </a:lt2>
      <a:accent1>
        <a:srgbClr val="FFFFCC"/>
      </a:accent1>
      <a:accent2>
        <a:srgbClr val="FF0000"/>
      </a:accent2>
      <a:accent3>
        <a:srgbClr val="FFFFFF"/>
      </a:accent3>
      <a:accent4>
        <a:srgbClr val="000000"/>
      </a:accent4>
      <a:accent5>
        <a:srgbClr val="FFFFE2"/>
      </a:accent5>
      <a:accent6>
        <a:srgbClr val="E70000"/>
      </a:accent6>
      <a:hlink>
        <a:srgbClr val="990099"/>
      </a:hlink>
      <a:folHlink>
        <a:srgbClr val="808080"/>
      </a:folHlink>
    </a:clrScheme>
    <a:fontScheme name="HQ USEUCOM Master PPT Classified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45720" tIns="45720" rIns="4572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a:ln>
              <a:noFill/>
            </a:ln>
            <a:solidFill>
              <a:srgbClr val="000066"/>
            </a:solidFill>
            <a:effectLst/>
            <a:latin typeface="Tahoma"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45720" tIns="45720" rIns="4572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a:ln>
              <a:noFill/>
            </a:ln>
            <a:solidFill>
              <a:srgbClr val="000066"/>
            </a:solidFill>
            <a:effectLst/>
            <a:latin typeface="Tahoma" charset="0"/>
          </a:defRPr>
        </a:defPPr>
      </a:lstStyle>
    </a:lnDef>
  </a:objectDefaults>
  <a:extraClrSchemeLst>
    <a:extraClrScheme>
      <a:clrScheme name="HQ USEUCOM Master PPT Classifie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Q USEUCOM Master PPT Classifie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Q USEUCOM Master PPT Classifie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Q USEUCOM Master PPT Classifie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Q USEUCOM Master PPT Classifie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Q USEUCOM Master PPT Classifie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Q USEUCOM Master PPT Classifie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Q USEUCOM Master PPT Classified Template 8">
        <a:dk1>
          <a:srgbClr val="000000"/>
        </a:dk1>
        <a:lt1>
          <a:srgbClr val="FFFFFF"/>
        </a:lt1>
        <a:dk2>
          <a:srgbClr val="0000FF"/>
        </a:dk2>
        <a:lt2>
          <a:srgbClr val="5F5F5F"/>
        </a:lt2>
        <a:accent1>
          <a:srgbClr val="FFFFCC"/>
        </a:accent1>
        <a:accent2>
          <a:srgbClr val="FF0000"/>
        </a:accent2>
        <a:accent3>
          <a:srgbClr val="FFFFFF"/>
        </a:accent3>
        <a:accent4>
          <a:srgbClr val="000000"/>
        </a:accent4>
        <a:accent5>
          <a:srgbClr val="FFFFE2"/>
        </a:accent5>
        <a:accent6>
          <a:srgbClr val="E70000"/>
        </a:accent6>
        <a:hlink>
          <a:srgbClr val="9900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1736</Words>
  <Application>Microsoft Office PowerPoint</Application>
  <PresentationFormat>Widescreen</PresentationFormat>
  <Paragraphs>192</Paragraphs>
  <Slides>28</Slides>
  <Notes>7</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28</vt:i4>
      </vt:variant>
    </vt:vector>
  </HeadingPairs>
  <TitlesOfParts>
    <vt:vector size="54" baseType="lpstr">
      <vt:lpstr>ＭＳ Ｐゴシック</vt:lpstr>
      <vt:lpstr> Arial</vt:lpstr>
      <vt:lpstr>Arial</vt:lpstr>
      <vt:lpstr>Arial Black</vt:lpstr>
      <vt:lpstr>Calibri</vt:lpstr>
      <vt:lpstr>Calibri Light</vt:lpstr>
      <vt:lpstr>Candara</vt:lpstr>
      <vt:lpstr>Courier New</vt:lpstr>
      <vt:lpstr>Garamond</vt:lpstr>
      <vt:lpstr>Impact</vt:lpstr>
      <vt:lpstr>inherit</vt:lpstr>
      <vt:lpstr>Tahoma</vt:lpstr>
      <vt:lpstr>Times New Roman</vt:lpstr>
      <vt:lpstr>UtopiaRegular</vt:lpstr>
      <vt:lpstr>Wingdings</vt:lpstr>
      <vt:lpstr>3_Office Theme</vt:lpstr>
      <vt:lpstr>Default Design</vt:lpstr>
      <vt:lpstr>1_Office Theme</vt:lpstr>
      <vt:lpstr>5_Office Theme</vt:lpstr>
      <vt:lpstr>6_Office Theme</vt:lpstr>
      <vt:lpstr>EUCOM Master Powerpoint Unclassified Template Jun 13</vt:lpstr>
      <vt:lpstr>8_office theme</vt:lpstr>
      <vt:lpstr>2_Default Design</vt:lpstr>
      <vt:lpstr>4_Office Theme</vt:lpstr>
      <vt:lpstr>Office Theme</vt:lpstr>
      <vt:lpstr>Essential</vt:lpstr>
      <vt:lpstr>PowerPoint Presentation</vt:lpstr>
      <vt:lpstr>PowerPoint Presentation</vt:lpstr>
      <vt:lpstr>              “Russian New Generation Warfare” (President Vladimir Putin signed Russia's new military doctrine on December 26, 2014 and The National Security Strategy on December 31, 2015)</vt:lpstr>
      <vt:lpstr>UNCLASSIFIED</vt:lpstr>
      <vt:lpstr>Threats to the Homeland </vt:lpstr>
      <vt:lpstr>Threats to the Homeland </vt:lpstr>
      <vt:lpstr>UNCLASSIFIED Challenges, Opportunities, and Future Arctic Strategies</vt:lpstr>
      <vt:lpstr>UNCLASSIFIED</vt:lpstr>
      <vt:lpstr>PowerPoint Presentation</vt:lpstr>
      <vt:lpstr>PowerPoint Presentation</vt:lpstr>
      <vt:lpstr>The Arctic &amp; US Strategy</vt:lpstr>
      <vt:lpstr>U.S. DoD Arctic Strategy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Great Power  Interests in the Arctic?</vt:lpstr>
      <vt:lpstr>Arctic Shipping Lanes</vt:lpstr>
      <vt:lpstr>(Source: Ministry of Foreign Affairs of Denmark used in the Alaskan Command and Alaska NORAD Region command briefing.)</vt:lpstr>
      <vt:lpstr>Note that Alaska is close to the center of the hemisphere and that Joint Base Elmendorf-Richardson (JBER) is uniquely positioned to project power.  The distances depicted are to select world capitals from JBER.  The color coded areas represent the Global Combatant Command areas of responsibility. (Source: Alaskan Command and Alaska NORAD Region command briefing.)</vt:lpstr>
      <vt:lpstr>Recent Activities</vt:lpstr>
      <vt:lpstr>Implications for  US National Security</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Garven, Robert Mr CIV USA TRADOC</dc:creator>
  <cp:lastModifiedBy>Ibrahimov, Mahir J Dr CIV USA TRADOC</cp:lastModifiedBy>
  <cp:revision>41</cp:revision>
  <dcterms:created xsi:type="dcterms:W3CDTF">2020-07-16T14:06:25Z</dcterms:created>
  <dcterms:modified xsi:type="dcterms:W3CDTF">2020-10-24T01:31:56Z</dcterms:modified>
</cp:coreProperties>
</file>