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20" r:id="rId3"/>
    <p:sldMasterId id="2147483885" r:id="rId4"/>
    <p:sldMasterId id="2147483897" r:id="rId5"/>
    <p:sldMasterId id="2147483909" r:id="rId6"/>
  </p:sldMasterIdLst>
  <p:notesMasterIdLst>
    <p:notesMasterId r:id="rId32"/>
  </p:notesMasterIdLst>
  <p:sldIdLst>
    <p:sldId id="317" r:id="rId7"/>
    <p:sldId id="362" r:id="rId8"/>
    <p:sldId id="363" r:id="rId9"/>
    <p:sldId id="364" r:id="rId10"/>
    <p:sldId id="366" r:id="rId11"/>
    <p:sldId id="367" r:id="rId12"/>
    <p:sldId id="377" r:id="rId13"/>
    <p:sldId id="378" r:id="rId14"/>
    <p:sldId id="379" r:id="rId15"/>
    <p:sldId id="380" r:id="rId16"/>
    <p:sldId id="381" r:id="rId17"/>
    <p:sldId id="382" r:id="rId18"/>
    <p:sldId id="383" r:id="rId19"/>
    <p:sldId id="371" r:id="rId20"/>
    <p:sldId id="368" r:id="rId21"/>
    <p:sldId id="369" r:id="rId22"/>
    <p:sldId id="370" r:id="rId23"/>
    <p:sldId id="374" r:id="rId24"/>
    <p:sldId id="372" r:id="rId25"/>
    <p:sldId id="384" r:id="rId26"/>
    <p:sldId id="376" r:id="rId27"/>
    <p:sldId id="315" r:id="rId28"/>
    <p:sldId id="314" r:id="rId29"/>
    <p:sldId id="386" r:id="rId30"/>
    <p:sldId id="3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524" autoAdjust="0"/>
  </p:normalViewPr>
  <p:slideViewPr>
    <p:cSldViewPr snapToGrid="0">
      <p:cViewPr varScale="1">
        <p:scale>
          <a:sx n="121" d="100"/>
          <a:sy n="121" d="100"/>
        </p:scale>
        <p:origin x="192" y="102"/>
      </p:cViewPr>
      <p:guideLst/>
    </p:cSldViewPr>
  </p:slideViewPr>
  <p:notesTextViewPr>
    <p:cViewPr>
      <p:scale>
        <a:sx n="3" d="2"/>
        <a:sy n="3" d="2"/>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E0EB8C-6B99-4663-9EE4-78D71AC35E14}" type="datetimeFigureOut">
              <a:rPr lang="en-US" smtClean="0"/>
              <a:t>1/30/2021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123946-59F2-4AC1-BE57-5BA3B0BFD8CE}" type="slidenum">
              <a:rPr lang="en-US" smtClean="0"/>
              <a:t>‹#›</a:t>
            </a:fld>
            <a:endParaRPr lang="en-US"/>
          </a:p>
        </p:txBody>
      </p:sp>
    </p:spTree>
    <p:extLst>
      <p:ext uri="{BB962C8B-B14F-4D97-AF65-F5344CB8AC3E}">
        <p14:creationId xmlns:p14="http://schemas.microsoft.com/office/powerpoint/2010/main" val="4177810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hlink"/>
                </a:solidFill>
                <a:latin typeface="Garamond" panose="02020404030301010803" pitchFamily="18" charset="0"/>
                <a:cs typeface="Arial" panose="020B0604020202020204" pitchFamily="34" charset="0"/>
              </a:defRPr>
            </a:lvl1pPr>
            <a:lvl2pPr marL="742950" indent="-285750">
              <a:defRPr sz="4400" b="1">
                <a:solidFill>
                  <a:schemeClr val="hlink"/>
                </a:solidFill>
                <a:latin typeface="Garamond" panose="02020404030301010803" pitchFamily="18" charset="0"/>
                <a:cs typeface="Arial" panose="020B0604020202020204" pitchFamily="34" charset="0"/>
              </a:defRPr>
            </a:lvl2pPr>
            <a:lvl3pPr marL="1143000" indent="-228600">
              <a:defRPr sz="4400" b="1">
                <a:solidFill>
                  <a:schemeClr val="hlink"/>
                </a:solidFill>
                <a:latin typeface="Garamond" panose="02020404030301010803" pitchFamily="18" charset="0"/>
                <a:cs typeface="Arial" panose="020B0604020202020204" pitchFamily="34" charset="0"/>
              </a:defRPr>
            </a:lvl3pPr>
            <a:lvl4pPr marL="1600200" indent="-228600">
              <a:defRPr sz="4400" b="1">
                <a:solidFill>
                  <a:schemeClr val="hlink"/>
                </a:solidFill>
                <a:latin typeface="Garamond" panose="02020404030301010803" pitchFamily="18" charset="0"/>
                <a:cs typeface="Arial" panose="020B0604020202020204" pitchFamily="34" charset="0"/>
              </a:defRPr>
            </a:lvl4pPr>
            <a:lvl5pPr marL="2057400" indent="-228600">
              <a:defRPr sz="4400" b="1">
                <a:solidFill>
                  <a:schemeClr val="hlink"/>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9pPr>
          </a:lstStyle>
          <a:p>
            <a:pPr defTabSz="914400" eaLnBrk="1" fontAlgn="auto" hangingPunct="1">
              <a:spcBef>
                <a:spcPts val="0"/>
              </a:spcBef>
              <a:spcAft>
                <a:spcPts val="0"/>
              </a:spcAft>
              <a:defRPr/>
            </a:pPr>
            <a:fld id="{A9D81D56-7650-43AA-9DFF-941C9726F8F2}" type="slidenum">
              <a:rPr lang="en-US" altLang="en-US" sz="1200" smtClean="0">
                <a:solidFill>
                  <a:srgbClr val="000000"/>
                </a:solidFill>
              </a:rPr>
              <a:pPr defTabSz="914400" eaLnBrk="1" fontAlgn="auto" hangingPunct="1">
                <a:spcBef>
                  <a:spcPts val="0"/>
                </a:spcBef>
                <a:spcAft>
                  <a:spcPts val="0"/>
                </a:spcAft>
                <a:defRPr/>
              </a:pPr>
              <a:t>1</a:t>
            </a:fld>
            <a:endParaRPr lang="en-US" altLang="en-US" sz="1200">
              <a:solidFill>
                <a:srgbClr val="000000"/>
              </a:solidFill>
            </a:endParaRPr>
          </a:p>
        </p:txBody>
      </p:sp>
    </p:spTree>
    <p:extLst>
      <p:ext uri="{BB962C8B-B14F-4D97-AF65-F5344CB8AC3E}">
        <p14:creationId xmlns:p14="http://schemas.microsoft.com/office/powerpoint/2010/main" val="75733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23946-59F2-4AC1-BE57-5BA3B0BFD8CE}" type="slidenum">
              <a:rPr lang="en-US" smtClean="0"/>
              <a:t>9</a:t>
            </a:fld>
            <a:endParaRPr lang="en-US"/>
          </a:p>
        </p:txBody>
      </p:sp>
    </p:spTree>
    <p:extLst>
      <p:ext uri="{BB962C8B-B14F-4D97-AF65-F5344CB8AC3E}">
        <p14:creationId xmlns:p14="http://schemas.microsoft.com/office/powerpoint/2010/main" val="2328375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23946-59F2-4AC1-BE57-5BA3B0BFD8CE}" type="slidenum">
              <a:rPr lang="en-US" smtClean="0"/>
              <a:t>10</a:t>
            </a:fld>
            <a:endParaRPr lang="en-US"/>
          </a:p>
        </p:txBody>
      </p:sp>
    </p:spTree>
    <p:extLst>
      <p:ext uri="{BB962C8B-B14F-4D97-AF65-F5344CB8AC3E}">
        <p14:creationId xmlns:p14="http://schemas.microsoft.com/office/powerpoint/2010/main" val="918090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23946-59F2-4AC1-BE57-5BA3B0BFD8CE}" type="slidenum">
              <a:rPr lang="en-US" smtClean="0"/>
              <a:t>13</a:t>
            </a:fld>
            <a:endParaRPr lang="en-US"/>
          </a:p>
        </p:txBody>
      </p:sp>
    </p:spTree>
    <p:extLst>
      <p:ext uri="{BB962C8B-B14F-4D97-AF65-F5344CB8AC3E}">
        <p14:creationId xmlns:p14="http://schemas.microsoft.com/office/powerpoint/2010/main" val="3456538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23946-59F2-4AC1-BE57-5BA3B0BFD8CE}" type="slidenum">
              <a:rPr lang="en-US" smtClean="0"/>
              <a:t>18</a:t>
            </a:fld>
            <a:endParaRPr lang="en-US"/>
          </a:p>
        </p:txBody>
      </p:sp>
    </p:spTree>
    <p:extLst>
      <p:ext uri="{BB962C8B-B14F-4D97-AF65-F5344CB8AC3E}">
        <p14:creationId xmlns:p14="http://schemas.microsoft.com/office/powerpoint/2010/main" val="1043995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23946-59F2-4AC1-BE57-5BA3B0BFD8CE}" type="slidenum">
              <a:rPr lang="en-US" smtClean="0"/>
              <a:t>19</a:t>
            </a:fld>
            <a:endParaRPr lang="en-US"/>
          </a:p>
        </p:txBody>
      </p:sp>
    </p:spTree>
    <p:extLst>
      <p:ext uri="{BB962C8B-B14F-4D97-AF65-F5344CB8AC3E}">
        <p14:creationId xmlns:p14="http://schemas.microsoft.com/office/powerpoint/2010/main" val="413212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23946-59F2-4AC1-BE57-5BA3B0BFD8CE}" type="slidenum">
              <a:rPr lang="en-US" smtClean="0"/>
              <a:t>20</a:t>
            </a:fld>
            <a:endParaRPr lang="en-US"/>
          </a:p>
        </p:txBody>
      </p:sp>
    </p:spTree>
    <p:extLst>
      <p:ext uri="{BB962C8B-B14F-4D97-AF65-F5344CB8AC3E}">
        <p14:creationId xmlns:p14="http://schemas.microsoft.com/office/powerpoint/2010/main" val="115631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hlink"/>
                </a:solidFill>
                <a:latin typeface="Garamond" panose="02020404030301010803" pitchFamily="18" charset="0"/>
                <a:cs typeface="Arial" panose="020B0604020202020204" pitchFamily="34" charset="0"/>
              </a:defRPr>
            </a:lvl1pPr>
            <a:lvl2pPr marL="742950" indent="-285750">
              <a:defRPr sz="4400" b="1">
                <a:solidFill>
                  <a:schemeClr val="hlink"/>
                </a:solidFill>
                <a:latin typeface="Garamond" panose="02020404030301010803" pitchFamily="18" charset="0"/>
                <a:cs typeface="Arial" panose="020B0604020202020204" pitchFamily="34" charset="0"/>
              </a:defRPr>
            </a:lvl2pPr>
            <a:lvl3pPr marL="1143000" indent="-228600">
              <a:defRPr sz="4400" b="1">
                <a:solidFill>
                  <a:schemeClr val="hlink"/>
                </a:solidFill>
                <a:latin typeface="Garamond" panose="02020404030301010803" pitchFamily="18" charset="0"/>
                <a:cs typeface="Arial" panose="020B0604020202020204" pitchFamily="34" charset="0"/>
              </a:defRPr>
            </a:lvl3pPr>
            <a:lvl4pPr marL="1600200" indent="-228600">
              <a:defRPr sz="4400" b="1">
                <a:solidFill>
                  <a:schemeClr val="hlink"/>
                </a:solidFill>
                <a:latin typeface="Garamond" panose="02020404030301010803" pitchFamily="18" charset="0"/>
                <a:cs typeface="Arial" panose="020B0604020202020204" pitchFamily="34" charset="0"/>
              </a:defRPr>
            </a:lvl4pPr>
            <a:lvl5pPr marL="2057400" indent="-228600">
              <a:defRPr sz="4400" b="1">
                <a:solidFill>
                  <a:schemeClr val="hlink"/>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9pPr>
          </a:lstStyle>
          <a:p>
            <a:fld id="{9B994A18-0B7F-4A15-8E59-091DD36FB2E1}" type="slidenum">
              <a:rPr lang="en-US" altLang="en-US" sz="1200" smtClean="0">
                <a:solidFill>
                  <a:srgbClr val="000000"/>
                </a:solidFill>
              </a:rPr>
              <a:pPr/>
              <a:t>23</a:t>
            </a:fld>
            <a:endParaRPr lang="en-US" altLang="en-US" sz="1200" smtClean="0">
              <a:solidFill>
                <a:srgbClr val="000000"/>
              </a:solidFill>
            </a:endParaRPr>
          </a:p>
        </p:txBody>
      </p:sp>
    </p:spTree>
    <p:extLst>
      <p:ext uri="{BB962C8B-B14F-4D97-AF65-F5344CB8AC3E}">
        <p14:creationId xmlns:p14="http://schemas.microsoft.com/office/powerpoint/2010/main" val="1292933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C38CE83D-BAEF-4EBC-B28F-69168CA3B4F7}" type="datetimeFigureOut">
              <a:rPr lang="en-US"/>
              <a:pPr>
                <a:defRPr/>
              </a:pPr>
              <a:t>1/30/2021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16875E54-0262-4709-8E05-1AD2C2BA8FF6}" type="slidenum">
              <a:rPr lang="en-US" altLang="en-US"/>
              <a:pPr>
                <a:defRPr/>
              </a:pPr>
              <a:t>‹#›</a:t>
            </a:fld>
            <a:endParaRPr lang="en-US" altLang="en-US"/>
          </a:p>
        </p:txBody>
      </p:sp>
    </p:spTree>
    <p:extLst>
      <p:ext uri="{BB962C8B-B14F-4D97-AF65-F5344CB8AC3E}">
        <p14:creationId xmlns:p14="http://schemas.microsoft.com/office/powerpoint/2010/main" val="125373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122982C9-FA4A-49CB-89E7-38AA3052DA67}" type="datetimeFigureOut">
              <a:rPr lang="en-US"/>
              <a:pPr>
                <a:defRPr/>
              </a:pPr>
              <a:t>1/30/2021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3D469FC0-E11D-4994-A08C-08661CBB31A6}" type="slidenum">
              <a:rPr lang="en-US" altLang="en-US"/>
              <a:pPr>
                <a:defRPr/>
              </a:pPr>
              <a:t>‹#›</a:t>
            </a:fld>
            <a:endParaRPr lang="en-US" altLang="en-US"/>
          </a:p>
        </p:txBody>
      </p:sp>
    </p:spTree>
    <p:extLst>
      <p:ext uri="{BB962C8B-B14F-4D97-AF65-F5344CB8AC3E}">
        <p14:creationId xmlns:p14="http://schemas.microsoft.com/office/powerpoint/2010/main" val="2906235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0EA45557-CDB4-43C3-9232-F66F77E84798}" type="datetimeFigureOut">
              <a:rPr lang="en-US"/>
              <a:pPr>
                <a:defRPr/>
              </a:pPr>
              <a:t>1/30/2021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227E10B-5684-4E09-81ED-D15A5114BE9E}" type="slidenum">
              <a:rPr lang="en-US" altLang="en-US"/>
              <a:pPr>
                <a:defRPr/>
              </a:pPr>
              <a:t>‹#›</a:t>
            </a:fld>
            <a:endParaRPr lang="en-US" altLang="en-US"/>
          </a:p>
        </p:txBody>
      </p:sp>
    </p:spTree>
    <p:extLst>
      <p:ext uri="{BB962C8B-B14F-4D97-AF65-F5344CB8AC3E}">
        <p14:creationId xmlns:p14="http://schemas.microsoft.com/office/powerpoint/2010/main" val="301317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2AAA8866-1567-47F4-8A49-0E4D25952A03}" type="slidenum">
              <a:rPr lang="en-US" altLang="en-US"/>
              <a:pPr>
                <a:defRPr/>
              </a:pPr>
              <a:t>‹#›</a:t>
            </a:fld>
            <a:endParaRPr lang="en-US" altLang="en-US"/>
          </a:p>
        </p:txBody>
      </p:sp>
    </p:spTree>
    <p:extLst>
      <p:ext uri="{BB962C8B-B14F-4D97-AF65-F5344CB8AC3E}">
        <p14:creationId xmlns:p14="http://schemas.microsoft.com/office/powerpoint/2010/main" val="2027840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2A5FDEFD-8975-4CA2-B764-55D59B73F1C9}" type="slidenum">
              <a:rPr lang="en-US" altLang="en-US"/>
              <a:pPr>
                <a:defRPr/>
              </a:pPr>
              <a:t>‹#›</a:t>
            </a:fld>
            <a:endParaRPr lang="en-US" altLang="en-US"/>
          </a:p>
        </p:txBody>
      </p:sp>
    </p:spTree>
    <p:extLst>
      <p:ext uri="{BB962C8B-B14F-4D97-AF65-F5344CB8AC3E}">
        <p14:creationId xmlns:p14="http://schemas.microsoft.com/office/powerpoint/2010/main" val="7713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7DFB489C-B654-45D9-A92A-87B44E94F812}" type="slidenum">
              <a:rPr lang="en-US" altLang="en-US"/>
              <a:pPr>
                <a:defRPr/>
              </a:pPr>
              <a:t>‹#›</a:t>
            </a:fld>
            <a:endParaRPr lang="en-US" altLang="en-US"/>
          </a:p>
        </p:txBody>
      </p:sp>
    </p:spTree>
    <p:extLst>
      <p:ext uri="{BB962C8B-B14F-4D97-AF65-F5344CB8AC3E}">
        <p14:creationId xmlns:p14="http://schemas.microsoft.com/office/powerpoint/2010/main" val="695256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60467E41-AAE0-49C7-9A89-B211E2182C2F}" type="slidenum">
              <a:rPr lang="en-US" altLang="en-US"/>
              <a:pPr>
                <a:defRPr/>
              </a:pPr>
              <a:t>‹#›</a:t>
            </a:fld>
            <a:endParaRPr lang="en-US" altLang="en-US"/>
          </a:p>
        </p:txBody>
      </p:sp>
    </p:spTree>
    <p:extLst>
      <p:ext uri="{BB962C8B-B14F-4D97-AF65-F5344CB8AC3E}">
        <p14:creationId xmlns:p14="http://schemas.microsoft.com/office/powerpoint/2010/main" val="663886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57698DF4-CB76-4A64-B62A-722FF05EFA27}" type="slidenum">
              <a:rPr lang="en-US" altLang="en-US"/>
              <a:pPr>
                <a:defRPr/>
              </a:pPr>
              <a:t>‹#›</a:t>
            </a:fld>
            <a:endParaRPr lang="en-US" altLang="en-US"/>
          </a:p>
        </p:txBody>
      </p:sp>
    </p:spTree>
    <p:extLst>
      <p:ext uri="{BB962C8B-B14F-4D97-AF65-F5344CB8AC3E}">
        <p14:creationId xmlns:p14="http://schemas.microsoft.com/office/powerpoint/2010/main" val="1215565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4CAE270E-E743-445D-A826-F4B92FA80CAE}" type="slidenum">
              <a:rPr lang="en-US" altLang="en-US"/>
              <a:pPr>
                <a:defRPr/>
              </a:pPr>
              <a:t>‹#›</a:t>
            </a:fld>
            <a:endParaRPr lang="en-US" altLang="en-US"/>
          </a:p>
        </p:txBody>
      </p:sp>
    </p:spTree>
    <p:extLst>
      <p:ext uri="{BB962C8B-B14F-4D97-AF65-F5344CB8AC3E}">
        <p14:creationId xmlns:p14="http://schemas.microsoft.com/office/powerpoint/2010/main" val="55713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B6EB65AA-0A6E-462B-90BA-69C4630B6CF2}" type="slidenum">
              <a:rPr lang="en-US" altLang="en-US"/>
              <a:pPr>
                <a:defRPr/>
              </a:pPr>
              <a:t>‹#›</a:t>
            </a:fld>
            <a:endParaRPr lang="en-US" altLang="en-US"/>
          </a:p>
        </p:txBody>
      </p:sp>
    </p:spTree>
    <p:extLst>
      <p:ext uri="{BB962C8B-B14F-4D97-AF65-F5344CB8AC3E}">
        <p14:creationId xmlns:p14="http://schemas.microsoft.com/office/powerpoint/2010/main" val="2597898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3E405277-5CA2-4487-889D-5C2FEE384F67}" type="slidenum">
              <a:rPr lang="en-US" altLang="en-US"/>
              <a:pPr>
                <a:defRPr/>
              </a:pPr>
              <a:t>‹#›</a:t>
            </a:fld>
            <a:endParaRPr lang="en-US" altLang="en-US"/>
          </a:p>
        </p:txBody>
      </p:sp>
    </p:spTree>
    <p:extLst>
      <p:ext uri="{BB962C8B-B14F-4D97-AF65-F5344CB8AC3E}">
        <p14:creationId xmlns:p14="http://schemas.microsoft.com/office/powerpoint/2010/main" val="3577452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A7412B0D-A550-492F-B24D-E510F4C0EFF2}" type="datetimeFigureOut">
              <a:rPr lang="en-US"/>
              <a:pPr>
                <a:defRPr/>
              </a:pPr>
              <a:t>1/30/2021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8DD61F17-B0B8-4E77-93C0-76CD3F190A6F}" type="slidenum">
              <a:rPr lang="en-US" altLang="en-US"/>
              <a:pPr>
                <a:defRPr/>
              </a:pPr>
              <a:t>‹#›</a:t>
            </a:fld>
            <a:endParaRPr lang="en-US" altLang="en-US"/>
          </a:p>
        </p:txBody>
      </p:sp>
    </p:spTree>
    <p:extLst>
      <p:ext uri="{BB962C8B-B14F-4D97-AF65-F5344CB8AC3E}">
        <p14:creationId xmlns:p14="http://schemas.microsoft.com/office/powerpoint/2010/main" val="158663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010C3734-4516-4FA0-8B0D-51411912ABB9}" type="slidenum">
              <a:rPr lang="en-US" altLang="en-US"/>
              <a:pPr>
                <a:defRPr/>
              </a:pPr>
              <a:t>‹#›</a:t>
            </a:fld>
            <a:endParaRPr lang="en-US" altLang="en-US"/>
          </a:p>
        </p:txBody>
      </p:sp>
    </p:spTree>
    <p:extLst>
      <p:ext uri="{BB962C8B-B14F-4D97-AF65-F5344CB8AC3E}">
        <p14:creationId xmlns:p14="http://schemas.microsoft.com/office/powerpoint/2010/main" val="879597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96D752A5-E69A-4E0E-8D42-D9FFA2A31B43}" type="slidenum">
              <a:rPr lang="en-US" altLang="en-US"/>
              <a:pPr>
                <a:defRPr/>
              </a:pPr>
              <a:t>‹#›</a:t>
            </a:fld>
            <a:endParaRPr lang="en-US" altLang="en-US"/>
          </a:p>
        </p:txBody>
      </p:sp>
    </p:spTree>
    <p:extLst>
      <p:ext uri="{BB962C8B-B14F-4D97-AF65-F5344CB8AC3E}">
        <p14:creationId xmlns:p14="http://schemas.microsoft.com/office/powerpoint/2010/main" val="522236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B9D6AE4D-1383-461A-B98F-02C4D91A4B05}" type="slidenum">
              <a:rPr lang="en-US" altLang="en-US"/>
              <a:pPr>
                <a:defRPr/>
              </a:pPr>
              <a:t>‹#›</a:t>
            </a:fld>
            <a:endParaRPr lang="en-US" altLang="en-US"/>
          </a:p>
        </p:txBody>
      </p:sp>
    </p:spTree>
    <p:extLst>
      <p:ext uri="{BB962C8B-B14F-4D97-AF65-F5344CB8AC3E}">
        <p14:creationId xmlns:p14="http://schemas.microsoft.com/office/powerpoint/2010/main" val="2190932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75581092-B7E6-40C3-924B-C18175D2AD9E}" type="datetimeFigureOut">
              <a:rPr lang="en-US"/>
              <a:pPr>
                <a:defRPr/>
              </a:pPr>
              <a:t>1/30/2021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784C06D6-A7A0-4C0E-853D-7BE3CF5CD345}" type="slidenum">
              <a:rPr lang="en-US" altLang="en-US"/>
              <a:pPr>
                <a:defRPr/>
              </a:pPr>
              <a:t>‹#›</a:t>
            </a:fld>
            <a:endParaRPr lang="en-US" altLang="en-US"/>
          </a:p>
        </p:txBody>
      </p:sp>
    </p:spTree>
    <p:extLst>
      <p:ext uri="{BB962C8B-B14F-4D97-AF65-F5344CB8AC3E}">
        <p14:creationId xmlns:p14="http://schemas.microsoft.com/office/powerpoint/2010/main" val="139007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EF832A2F-70DE-41F2-96A6-5B5CE0CED2B6}" type="datetimeFigureOut">
              <a:rPr lang="en-US"/>
              <a:pPr>
                <a:defRPr/>
              </a:pPr>
              <a:t>1/30/2021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25BAA04-386C-4EC9-8C62-B6C9C18CA172}" type="slidenum">
              <a:rPr lang="en-US" altLang="en-US"/>
              <a:pPr>
                <a:defRPr/>
              </a:pPr>
              <a:t>‹#›</a:t>
            </a:fld>
            <a:endParaRPr lang="en-US" altLang="en-US"/>
          </a:p>
        </p:txBody>
      </p:sp>
    </p:spTree>
    <p:extLst>
      <p:ext uri="{BB962C8B-B14F-4D97-AF65-F5344CB8AC3E}">
        <p14:creationId xmlns:p14="http://schemas.microsoft.com/office/powerpoint/2010/main" val="2916527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71"/>
            <a:ext cx="10515600" cy="1500187"/>
          </a:xfrm>
        </p:spPr>
        <p:txBody>
          <a:bodyPr/>
          <a:lstStyle>
            <a:lvl1pPr marL="0" indent="0">
              <a:buNone/>
              <a:defRPr sz="1350">
                <a:solidFill>
                  <a:schemeClr val="tx1">
                    <a:tint val="7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F016B245-9C0F-4838-AF70-5B20643DE2BF}" type="datetimeFigureOut">
              <a:rPr lang="en-US"/>
              <a:pPr>
                <a:defRPr/>
              </a:pPr>
              <a:t>1/30/2021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D571F6CB-BE7C-475E-9DD4-9F9B755CE342}" type="slidenum">
              <a:rPr lang="en-US" altLang="en-US"/>
              <a:pPr>
                <a:defRPr/>
              </a:pPr>
              <a:t>‹#›</a:t>
            </a:fld>
            <a:endParaRPr lang="en-US" altLang="en-US"/>
          </a:p>
        </p:txBody>
      </p:sp>
    </p:spTree>
    <p:extLst>
      <p:ext uri="{BB962C8B-B14F-4D97-AF65-F5344CB8AC3E}">
        <p14:creationId xmlns:p14="http://schemas.microsoft.com/office/powerpoint/2010/main" val="2375671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F5AFF0BE-BFDA-4181-9213-67F1EA3450B1}" type="datetimeFigureOut">
              <a:rPr lang="en-US"/>
              <a:pPr>
                <a:defRPr/>
              </a:pPr>
              <a:t>1/30/2021</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1C886B5E-EBEC-43DE-95FA-72AD22125A4B}" type="slidenum">
              <a:rPr lang="en-US" altLang="en-US"/>
              <a:pPr>
                <a:defRPr/>
              </a:pPr>
              <a:t>‹#›</a:t>
            </a:fld>
            <a:endParaRPr lang="en-US" altLang="en-US"/>
          </a:p>
        </p:txBody>
      </p:sp>
    </p:spTree>
    <p:extLst>
      <p:ext uri="{BB962C8B-B14F-4D97-AF65-F5344CB8AC3E}">
        <p14:creationId xmlns:p14="http://schemas.microsoft.com/office/powerpoint/2010/main" val="3817650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b="1">
                <a:latin typeface="Garamond" pitchFamily="18" charset="0"/>
              </a:defRPr>
            </a:lvl1pPr>
          </a:lstStyle>
          <a:p>
            <a:pPr>
              <a:defRPr/>
            </a:pPr>
            <a:fld id="{19E20195-E587-4F7A-9BBD-7B566239C4F5}" type="datetimeFigureOut">
              <a:rPr lang="en-US"/>
              <a:pPr>
                <a:defRPr/>
              </a:pPr>
              <a:t>1/30/2021</a:t>
            </a:fld>
            <a:endParaRPr lang="en-US"/>
          </a:p>
        </p:txBody>
      </p:sp>
      <p:sp>
        <p:nvSpPr>
          <p:cNvPr id="8" name="Footer Placeholder 7"/>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C98409EB-FB3A-454F-A3D5-3B19C38E19BC}" type="slidenum">
              <a:rPr lang="en-US" altLang="en-US"/>
              <a:pPr>
                <a:defRPr/>
              </a:pPr>
              <a:t>‹#›</a:t>
            </a:fld>
            <a:endParaRPr lang="en-US" altLang="en-US"/>
          </a:p>
        </p:txBody>
      </p:sp>
    </p:spTree>
    <p:extLst>
      <p:ext uri="{BB962C8B-B14F-4D97-AF65-F5344CB8AC3E}">
        <p14:creationId xmlns:p14="http://schemas.microsoft.com/office/powerpoint/2010/main" val="4185916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b="1">
                <a:latin typeface="Garamond" pitchFamily="18" charset="0"/>
              </a:defRPr>
            </a:lvl1pPr>
          </a:lstStyle>
          <a:p>
            <a:pPr>
              <a:defRPr/>
            </a:pPr>
            <a:fld id="{37076171-944B-42AE-9B65-E47D5CD9B1CE}" type="datetimeFigureOut">
              <a:rPr lang="en-US"/>
              <a:pPr>
                <a:defRPr/>
              </a:pPr>
              <a:t>1/30/2021</a:t>
            </a:fld>
            <a:endParaRPr lang="en-US"/>
          </a:p>
        </p:txBody>
      </p:sp>
      <p:sp>
        <p:nvSpPr>
          <p:cNvPr id="4" name="Footer Placeholder 3"/>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79D88D5C-31FF-401F-95AA-363F4C91D8EB}" type="slidenum">
              <a:rPr lang="en-US" altLang="en-US"/>
              <a:pPr>
                <a:defRPr/>
              </a:pPr>
              <a:t>‹#›</a:t>
            </a:fld>
            <a:endParaRPr lang="en-US" altLang="en-US"/>
          </a:p>
        </p:txBody>
      </p:sp>
    </p:spTree>
    <p:extLst>
      <p:ext uri="{BB962C8B-B14F-4D97-AF65-F5344CB8AC3E}">
        <p14:creationId xmlns:p14="http://schemas.microsoft.com/office/powerpoint/2010/main" val="3538876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Garamond" pitchFamily="18" charset="0"/>
              </a:defRPr>
            </a:lvl1pPr>
          </a:lstStyle>
          <a:p>
            <a:pPr>
              <a:defRPr/>
            </a:pPr>
            <a:fld id="{68E89BA9-6C2B-41B6-8A78-2E05F6AE5B16}" type="datetimeFigureOut">
              <a:rPr lang="en-US"/>
              <a:pPr>
                <a:defRPr/>
              </a:pPr>
              <a:t>1/30/2021</a:t>
            </a:fld>
            <a:endParaRPr lang="en-US"/>
          </a:p>
        </p:txBody>
      </p:sp>
      <p:sp>
        <p:nvSpPr>
          <p:cNvPr id="3" name="Footer Placeholder 2"/>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3A9AD44B-7EF6-4CE1-A73C-CD6FCAABF16B}" type="slidenum">
              <a:rPr lang="en-US" altLang="en-US"/>
              <a:pPr>
                <a:defRPr/>
              </a:pPr>
              <a:t>‹#›</a:t>
            </a:fld>
            <a:endParaRPr lang="en-US" altLang="en-US"/>
          </a:p>
        </p:txBody>
      </p:sp>
    </p:spTree>
    <p:extLst>
      <p:ext uri="{BB962C8B-B14F-4D97-AF65-F5344CB8AC3E}">
        <p14:creationId xmlns:p14="http://schemas.microsoft.com/office/powerpoint/2010/main" val="275207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C7CCD5D1-870F-43E3-B31C-23F96A79EB06}" type="datetimeFigureOut">
              <a:rPr lang="en-US"/>
              <a:pPr>
                <a:defRPr/>
              </a:pPr>
              <a:t>1/30/2021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74BD11C6-15F4-4970-8755-57B2794BB2A7}" type="slidenum">
              <a:rPr lang="en-US" altLang="en-US"/>
              <a:pPr>
                <a:defRPr/>
              </a:pPr>
              <a:t>‹#›</a:t>
            </a:fld>
            <a:endParaRPr lang="en-US" altLang="en-US"/>
          </a:p>
        </p:txBody>
      </p:sp>
    </p:spTree>
    <p:extLst>
      <p:ext uri="{BB962C8B-B14F-4D97-AF65-F5344CB8AC3E}">
        <p14:creationId xmlns:p14="http://schemas.microsoft.com/office/powerpoint/2010/main" val="23598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0C8A0776-CDD7-4629-896D-C0D6A3BA4299}" type="datetimeFigureOut">
              <a:rPr lang="en-US"/>
              <a:pPr>
                <a:defRPr/>
              </a:pPr>
              <a:t>1/30/2021</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8D404106-3F59-4409-9151-BCE04BC4E4D1}" type="slidenum">
              <a:rPr lang="en-US" altLang="en-US"/>
              <a:pPr>
                <a:defRPr/>
              </a:pPr>
              <a:t>‹#›</a:t>
            </a:fld>
            <a:endParaRPr lang="en-US" altLang="en-US"/>
          </a:p>
        </p:txBody>
      </p:sp>
    </p:spTree>
    <p:extLst>
      <p:ext uri="{BB962C8B-B14F-4D97-AF65-F5344CB8AC3E}">
        <p14:creationId xmlns:p14="http://schemas.microsoft.com/office/powerpoint/2010/main" val="1028214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33"/>
            <a:ext cx="6172200" cy="4873625"/>
          </a:xfrm>
        </p:spPr>
        <p:txBody>
          <a:bodyPr rtlCol="0">
            <a:normAutofit/>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88B8B0DC-DDC1-4DD4-B4F0-82D6928D721F}" type="datetimeFigureOut">
              <a:rPr lang="en-US"/>
              <a:pPr>
                <a:defRPr/>
              </a:pPr>
              <a:t>1/30/2021</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9183E7C3-8985-43FC-BFD8-459086BAA9DF}" type="slidenum">
              <a:rPr lang="en-US" altLang="en-US"/>
              <a:pPr>
                <a:defRPr/>
              </a:pPr>
              <a:t>‹#›</a:t>
            </a:fld>
            <a:endParaRPr lang="en-US" altLang="en-US"/>
          </a:p>
        </p:txBody>
      </p:sp>
    </p:spTree>
    <p:extLst>
      <p:ext uri="{BB962C8B-B14F-4D97-AF65-F5344CB8AC3E}">
        <p14:creationId xmlns:p14="http://schemas.microsoft.com/office/powerpoint/2010/main" val="1535172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34114D3F-F8E0-45A3-A197-191A210D2968}" type="datetimeFigureOut">
              <a:rPr lang="en-US"/>
              <a:pPr>
                <a:defRPr/>
              </a:pPr>
              <a:t>1/30/2021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633B7D7E-D61D-4371-A87F-297CC5BD7827}" type="slidenum">
              <a:rPr lang="en-US" altLang="en-US"/>
              <a:pPr>
                <a:defRPr/>
              </a:pPr>
              <a:t>‹#›</a:t>
            </a:fld>
            <a:endParaRPr lang="en-US" altLang="en-US"/>
          </a:p>
        </p:txBody>
      </p:sp>
    </p:spTree>
    <p:extLst>
      <p:ext uri="{BB962C8B-B14F-4D97-AF65-F5344CB8AC3E}">
        <p14:creationId xmlns:p14="http://schemas.microsoft.com/office/powerpoint/2010/main" val="422798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B81933D7-EDD6-4C2F-88B7-5CAAC441590B}" type="datetimeFigureOut">
              <a:rPr lang="en-US"/>
              <a:pPr>
                <a:defRPr/>
              </a:pPr>
              <a:t>1/30/2021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EEE86CA6-2FF3-44A2-8631-323CC25C4776}" type="slidenum">
              <a:rPr lang="en-US" altLang="en-US"/>
              <a:pPr>
                <a:defRPr/>
              </a:pPr>
              <a:t>‹#›</a:t>
            </a:fld>
            <a:endParaRPr lang="en-US" altLang="en-US"/>
          </a:p>
        </p:txBody>
      </p:sp>
    </p:spTree>
    <p:extLst>
      <p:ext uri="{BB962C8B-B14F-4D97-AF65-F5344CB8AC3E}">
        <p14:creationId xmlns:p14="http://schemas.microsoft.com/office/powerpoint/2010/main" val="3327861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103632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09600" y="4800600"/>
            <a:ext cx="9144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5E1DC23-578F-4F53-ADAE-DA9BCD379CA0}" type="datetimeFigureOut">
              <a:rPr lang="en-US" smtClean="0">
                <a:solidFill>
                  <a:srgbClr val="000000"/>
                </a:solidFill>
              </a:rPr>
              <a:pPr/>
              <a:t>1/30/2021</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0B0B82A-5CE5-4C75-96E6-6B74B58CA33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0423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E1DC23-578F-4F53-ADAE-DA9BCD379CA0}" type="datetimeFigureOut">
              <a:rPr lang="en-US" smtClean="0">
                <a:solidFill>
                  <a:srgbClr val="000000"/>
                </a:solidFill>
              </a:rPr>
              <a:pPr/>
              <a:t>1/30/2021</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2725428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1"/>
            <a:ext cx="103632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228601"/>
            <a:ext cx="103632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5E1DC23-578F-4F53-ADAE-DA9BCD379CA0}" type="datetimeFigureOut">
              <a:rPr lang="en-US" smtClean="0">
                <a:solidFill>
                  <a:srgbClr val="000000"/>
                </a:solidFill>
              </a:rPr>
              <a:pPr/>
              <a:t>1/30/2021</a:t>
            </a:fld>
            <a:endParaRPr lang="en-US">
              <a:solidFill>
                <a:srgbClr val="000000"/>
              </a:solidFill>
            </a:endParaRPr>
          </a:p>
        </p:txBody>
      </p:sp>
      <p:sp>
        <p:nvSpPr>
          <p:cNvPr id="8" name="Slide Number Placeholder 7"/>
          <p:cNvSpPr>
            <a:spLocks noGrp="1"/>
          </p:cNvSpPr>
          <p:nvPr>
            <p:ph type="sldNum" sz="quarter" idx="11"/>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
        <p:nvSpPr>
          <p:cNvPr id="9" name="Footer Placeholder 8"/>
          <p:cNvSpPr>
            <a:spLocks noGrp="1"/>
          </p:cNvSpPr>
          <p:nvPr>
            <p:ph type="ftr" sz="quarter" idx="12"/>
          </p:nvPr>
        </p:nvSpPr>
        <p:spPr/>
        <p:txBody>
          <a:bodyPr/>
          <a:lstStyle/>
          <a:p>
            <a:endParaRPr lang="en-US">
              <a:solidFill>
                <a:srgbClr val="000000"/>
              </a:solidFill>
            </a:endParaRPr>
          </a:p>
        </p:txBody>
      </p:sp>
    </p:spTree>
    <p:extLst>
      <p:ext uri="{BB962C8B-B14F-4D97-AF65-F5344CB8AC3E}">
        <p14:creationId xmlns:p14="http://schemas.microsoft.com/office/powerpoint/2010/main" val="16157485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7424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78688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5E1DC23-578F-4F53-ADAE-DA9BCD379CA0}" type="datetimeFigureOut">
              <a:rPr lang="en-US" smtClean="0">
                <a:solidFill>
                  <a:srgbClr val="000000"/>
                </a:solidFill>
              </a:rPr>
              <a:pPr/>
              <a:t>1/30/2021</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3486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70176" y="1572768"/>
            <a:ext cx="438912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70176"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790944" y="1572768"/>
            <a:ext cx="438912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790944"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5E1DC23-578F-4F53-ADAE-DA9BCD379CA0}" type="datetimeFigureOut">
              <a:rPr lang="en-US" smtClean="0">
                <a:solidFill>
                  <a:srgbClr val="000000"/>
                </a:solidFill>
              </a:rPr>
              <a:pPr/>
              <a:t>1/30/2021</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16124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E1DC23-578F-4F53-ADAE-DA9BCD379CA0}" type="datetimeFigureOut">
              <a:rPr lang="en-US" smtClean="0">
                <a:solidFill>
                  <a:srgbClr val="000000"/>
                </a:solidFill>
              </a:rPr>
              <a:pPr/>
              <a:t>1/30/2021</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538181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B5D3E8E3-6AF5-46B3-A3BC-9AA249C40E4D}" type="datetimeFigureOut">
              <a:rPr lang="en-US"/>
              <a:pPr>
                <a:defRPr/>
              </a:pPr>
              <a:t>1/30/2021</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AA52B767-65D4-4086-BB94-E855DBDE3007}" type="slidenum">
              <a:rPr lang="en-US" altLang="en-US"/>
              <a:pPr>
                <a:defRPr/>
              </a:pPr>
              <a:t>‹#›</a:t>
            </a:fld>
            <a:endParaRPr lang="en-US" altLang="en-US"/>
          </a:p>
        </p:txBody>
      </p:sp>
    </p:spTree>
    <p:extLst>
      <p:ext uri="{BB962C8B-B14F-4D97-AF65-F5344CB8AC3E}">
        <p14:creationId xmlns:p14="http://schemas.microsoft.com/office/powerpoint/2010/main" val="23026445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1DC23-578F-4F53-ADAE-DA9BCD379CA0}" type="datetimeFigureOut">
              <a:rPr lang="en-US" smtClean="0">
                <a:solidFill>
                  <a:srgbClr val="000000"/>
                </a:solidFill>
              </a:rPr>
              <a:pPr/>
              <a:t>1/30/2021</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2306872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600200"/>
            <a:ext cx="6815667"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1600200"/>
            <a:ext cx="4011084"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E1DC23-578F-4F53-ADAE-DA9BCD379CA0}" type="datetimeFigureOut">
              <a:rPr lang="en-US" smtClean="0">
                <a:solidFill>
                  <a:srgbClr val="000000"/>
                </a:solidFill>
              </a:rPr>
              <a:pPr/>
              <a:t>1/30/2021</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40872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Picture Placeholder 2"/>
          <p:cNvSpPr>
            <a:spLocks noGrp="1"/>
          </p:cNvSpPr>
          <p:nvPr>
            <p:ph type="pic" idx="1"/>
          </p:nvPr>
        </p:nvSpPr>
        <p:spPr>
          <a:xfrm>
            <a:off x="-1" y="0"/>
            <a:ext cx="12001169"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09600" y="5715000"/>
            <a:ext cx="108712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E1DC23-578F-4F53-ADAE-DA9BCD379CA0}" type="datetimeFigureOut">
              <a:rPr lang="en-US" smtClean="0">
                <a:solidFill>
                  <a:srgbClr val="000000"/>
                </a:solidFill>
              </a:rPr>
              <a:pPr/>
              <a:t>1/30/2021</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0B0B82A-5CE5-4C75-96E6-6B74B58CA334}"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a:xfrm>
            <a:off x="609600" y="4953000"/>
            <a:ext cx="108712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56916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E1DC23-578F-4F53-ADAE-DA9BCD379CA0}" type="datetimeFigureOut">
              <a:rPr lang="en-US" smtClean="0">
                <a:solidFill>
                  <a:srgbClr val="000000"/>
                </a:solidFill>
              </a:rPr>
              <a:pPr/>
              <a:t>1/30/2021</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4584415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E1DC23-578F-4F53-ADAE-DA9BCD379CA0}" type="datetimeFigureOut">
              <a:rPr lang="en-US" smtClean="0">
                <a:solidFill>
                  <a:srgbClr val="000000"/>
                </a:solidFill>
              </a:rPr>
              <a:pPr/>
              <a:t>1/30/2021</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0B0B82A-5CE5-4C75-96E6-6B74B58CA334}"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4492849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1C3125-6430-43F4-821A-A27F41B77B15}" type="datetimeFigureOut">
              <a:rPr lang="en-US" smtClean="0"/>
              <a:pPr/>
              <a:t>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7D7E65-0BC9-44BE-A223-F37FF88A4AB0}" type="slidenum">
              <a:rPr lang="en-US" smtClean="0"/>
              <a:pPr/>
              <a:t>‹#›</a:t>
            </a:fld>
            <a:endParaRPr lang="en-US" dirty="0"/>
          </a:p>
        </p:txBody>
      </p:sp>
    </p:spTree>
    <p:extLst>
      <p:ext uri="{BB962C8B-B14F-4D97-AF65-F5344CB8AC3E}">
        <p14:creationId xmlns:p14="http://schemas.microsoft.com/office/powerpoint/2010/main" val="8094854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1C3125-6430-43F4-821A-A27F41B77B15}" type="datetimeFigureOut">
              <a:rPr lang="en-US" smtClean="0"/>
              <a:pPr/>
              <a:t>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7D7E65-0BC9-44BE-A223-F37FF88A4AB0}" type="slidenum">
              <a:rPr lang="en-US" smtClean="0"/>
              <a:pPr/>
              <a:t>‹#›</a:t>
            </a:fld>
            <a:endParaRPr lang="en-US" dirty="0"/>
          </a:p>
        </p:txBody>
      </p:sp>
    </p:spTree>
    <p:extLst>
      <p:ext uri="{BB962C8B-B14F-4D97-AF65-F5344CB8AC3E}">
        <p14:creationId xmlns:p14="http://schemas.microsoft.com/office/powerpoint/2010/main" val="3122180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1C3125-6430-43F4-821A-A27F41B77B15}" type="datetimeFigureOut">
              <a:rPr lang="en-US" smtClean="0"/>
              <a:pPr/>
              <a:t>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7D7E65-0BC9-44BE-A223-F37FF88A4AB0}" type="slidenum">
              <a:rPr lang="en-US" smtClean="0"/>
              <a:pPr/>
              <a:t>‹#›</a:t>
            </a:fld>
            <a:endParaRPr lang="en-US" dirty="0"/>
          </a:p>
        </p:txBody>
      </p:sp>
    </p:spTree>
    <p:extLst>
      <p:ext uri="{BB962C8B-B14F-4D97-AF65-F5344CB8AC3E}">
        <p14:creationId xmlns:p14="http://schemas.microsoft.com/office/powerpoint/2010/main" val="30341909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1C3125-6430-43F4-821A-A27F41B77B15}" type="datetimeFigureOut">
              <a:rPr lang="en-US" smtClean="0"/>
              <a:pPr/>
              <a:t>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7D7E65-0BC9-44BE-A223-F37FF88A4AB0}" type="slidenum">
              <a:rPr lang="en-US" smtClean="0"/>
              <a:pPr/>
              <a:t>‹#›</a:t>
            </a:fld>
            <a:endParaRPr lang="en-US" dirty="0"/>
          </a:p>
        </p:txBody>
      </p:sp>
    </p:spTree>
    <p:extLst>
      <p:ext uri="{BB962C8B-B14F-4D97-AF65-F5344CB8AC3E}">
        <p14:creationId xmlns:p14="http://schemas.microsoft.com/office/powerpoint/2010/main" val="3812977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1C3125-6430-43F4-821A-A27F41B77B15}" type="datetimeFigureOut">
              <a:rPr lang="en-US" smtClean="0"/>
              <a:pPr/>
              <a:t>1/30/2021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37D7E65-0BC9-44BE-A223-F37FF88A4AB0}" type="slidenum">
              <a:rPr lang="en-US" smtClean="0"/>
              <a:pPr/>
              <a:t>‹#›</a:t>
            </a:fld>
            <a:endParaRPr lang="en-US" dirty="0"/>
          </a:p>
        </p:txBody>
      </p:sp>
    </p:spTree>
    <p:extLst>
      <p:ext uri="{BB962C8B-B14F-4D97-AF65-F5344CB8AC3E}">
        <p14:creationId xmlns:p14="http://schemas.microsoft.com/office/powerpoint/2010/main" val="3456594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Garamond" pitchFamily="18" charset="0"/>
              </a:defRPr>
            </a:lvl1pPr>
          </a:lstStyle>
          <a:p>
            <a:pPr>
              <a:defRPr/>
            </a:pPr>
            <a:fld id="{59711DF7-971C-401D-AC68-287F78002175}" type="datetimeFigureOut">
              <a:rPr lang="en-US"/>
              <a:pPr>
                <a:defRPr/>
              </a:pPr>
              <a:t>1/30/2021</a:t>
            </a:fld>
            <a:endParaRPr lang="en-US"/>
          </a:p>
        </p:txBody>
      </p:sp>
      <p:sp>
        <p:nvSpPr>
          <p:cNvPr id="8" name="Footer Placeholder 7"/>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BDD34A0B-911C-4FFD-9381-B2B1E0E1D034}" type="slidenum">
              <a:rPr lang="en-US" altLang="en-US"/>
              <a:pPr>
                <a:defRPr/>
              </a:pPr>
              <a:t>‹#›</a:t>
            </a:fld>
            <a:endParaRPr lang="en-US" altLang="en-US"/>
          </a:p>
        </p:txBody>
      </p:sp>
    </p:spTree>
    <p:extLst>
      <p:ext uri="{BB962C8B-B14F-4D97-AF65-F5344CB8AC3E}">
        <p14:creationId xmlns:p14="http://schemas.microsoft.com/office/powerpoint/2010/main" val="14158865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1C3125-6430-43F4-821A-A27F41B77B15}" type="datetimeFigureOut">
              <a:rPr lang="en-US" smtClean="0"/>
              <a:pPr/>
              <a:t>1/30/2021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37D7E65-0BC9-44BE-A223-F37FF88A4AB0}" type="slidenum">
              <a:rPr lang="en-US" smtClean="0"/>
              <a:pPr/>
              <a:t>‹#›</a:t>
            </a:fld>
            <a:endParaRPr lang="en-US" dirty="0"/>
          </a:p>
        </p:txBody>
      </p:sp>
    </p:spTree>
    <p:extLst>
      <p:ext uri="{BB962C8B-B14F-4D97-AF65-F5344CB8AC3E}">
        <p14:creationId xmlns:p14="http://schemas.microsoft.com/office/powerpoint/2010/main" val="2470533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1C3125-6430-43F4-821A-A27F41B77B15}" type="datetimeFigureOut">
              <a:rPr lang="en-US" smtClean="0"/>
              <a:pPr/>
              <a:t>1/30/2021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7D7E65-0BC9-44BE-A223-F37FF88A4AB0}" type="slidenum">
              <a:rPr lang="en-US" smtClean="0"/>
              <a:pPr/>
              <a:t>‹#›</a:t>
            </a:fld>
            <a:endParaRPr lang="en-US" dirty="0"/>
          </a:p>
        </p:txBody>
      </p:sp>
    </p:spTree>
    <p:extLst>
      <p:ext uri="{BB962C8B-B14F-4D97-AF65-F5344CB8AC3E}">
        <p14:creationId xmlns:p14="http://schemas.microsoft.com/office/powerpoint/2010/main" val="10596316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1C3125-6430-43F4-821A-A27F41B77B15}" type="datetimeFigureOut">
              <a:rPr lang="en-US" smtClean="0"/>
              <a:pPr/>
              <a:t>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7D7E65-0BC9-44BE-A223-F37FF88A4AB0}" type="slidenum">
              <a:rPr lang="en-US" smtClean="0"/>
              <a:pPr/>
              <a:t>‹#›</a:t>
            </a:fld>
            <a:endParaRPr lang="en-US" dirty="0"/>
          </a:p>
        </p:txBody>
      </p:sp>
    </p:spTree>
    <p:extLst>
      <p:ext uri="{BB962C8B-B14F-4D97-AF65-F5344CB8AC3E}">
        <p14:creationId xmlns:p14="http://schemas.microsoft.com/office/powerpoint/2010/main" val="27456270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1C3125-6430-43F4-821A-A27F41B77B15}" type="datetimeFigureOut">
              <a:rPr lang="en-US" smtClean="0"/>
              <a:pPr/>
              <a:t>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7D7E65-0BC9-44BE-A223-F37FF88A4AB0}" type="slidenum">
              <a:rPr lang="en-US" smtClean="0"/>
              <a:pPr/>
              <a:t>‹#›</a:t>
            </a:fld>
            <a:endParaRPr lang="en-US" dirty="0"/>
          </a:p>
        </p:txBody>
      </p:sp>
    </p:spTree>
    <p:extLst>
      <p:ext uri="{BB962C8B-B14F-4D97-AF65-F5344CB8AC3E}">
        <p14:creationId xmlns:p14="http://schemas.microsoft.com/office/powerpoint/2010/main" val="22731129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1C3125-6430-43F4-821A-A27F41B77B15}" type="datetimeFigureOut">
              <a:rPr lang="en-US" smtClean="0"/>
              <a:pPr/>
              <a:t>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7D7E65-0BC9-44BE-A223-F37FF88A4AB0}" type="slidenum">
              <a:rPr lang="en-US" smtClean="0"/>
              <a:pPr/>
              <a:t>‹#›</a:t>
            </a:fld>
            <a:endParaRPr lang="en-US" dirty="0"/>
          </a:p>
        </p:txBody>
      </p:sp>
    </p:spTree>
    <p:extLst>
      <p:ext uri="{BB962C8B-B14F-4D97-AF65-F5344CB8AC3E}">
        <p14:creationId xmlns:p14="http://schemas.microsoft.com/office/powerpoint/2010/main" val="34830701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1C3125-6430-43F4-821A-A27F41B77B15}" type="datetimeFigureOut">
              <a:rPr lang="en-US" smtClean="0"/>
              <a:pPr/>
              <a:t>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7D7E65-0BC9-44BE-A223-F37FF88A4AB0}" type="slidenum">
              <a:rPr lang="en-US" smtClean="0"/>
              <a:pPr/>
              <a:t>‹#›</a:t>
            </a:fld>
            <a:endParaRPr lang="en-US" dirty="0"/>
          </a:p>
        </p:txBody>
      </p:sp>
    </p:spTree>
    <p:extLst>
      <p:ext uri="{BB962C8B-B14F-4D97-AF65-F5344CB8AC3E}">
        <p14:creationId xmlns:p14="http://schemas.microsoft.com/office/powerpoint/2010/main" val="27624489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p:bg>
      <p:bgPr>
        <a:solidFill>
          <a:srgbClr val="003462"/>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3581"/>
            <a:ext cx="10985502" cy="318490"/>
          </a:xfrm>
          <a:prstGeom prst="rect">
            <a:avLst/>
          </a:prstGeom>
        </p:spPr>
        <p:txBody>
          <a:bodyPr lIns="45719" tIns="45719" rIns="45719" bIns="45719"/>
          <a:lstStyle>
            <a:lvl1pPr marL="0" indent="0" defTabSz="412750">
              <a:lnSpc>
                <a:spcPct val="100000"/>
              </a:lnSpc>
              <a:spcBef>
                <a:spcPts val="0"/>
              </a:spcBef>
              <a:buSzTx/>
              <a:buNone/>
              <a:defRPr sz="1800" b="1">
                <a:solidFill>
                  <a:srgbClr val="FFFFFF"/>
                </a:solidFill>
              </a:defRPr>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solidFill>
                  <a:srgbClr val="FFFFFF"/>
                </a:solidFill>
              </a:defRPr>
            </a:lvl1pPr>
          </a:lstStyle>
          <a:p>
            <a:r>
              <a:t>Presentation Title</a:t>
            </a:r>
          </a:p>
        </p:txBody>
      </p:sp>
      <p:sp>
        <p:nvSpPr>
          <p:cNvPr id="13" name="Body Level One…"/>
          <p:cNvSpPr txBox="1">
            <a:spLocks noGrp="1"/>
          </p:cNvSpPr>
          <p:nvPr>
            <p:ph type="body" sz="quarter" idx="1" hasCustomPrompt="1"/>
          </p:nvPr>
        </p:nvSpPr>
        <p:spPr>
          <a:xfrm>
            <a:off x="600671" y="3605245"/>
            <a:ext cx="10985501" cy="952501"/>
          </a:xfrm>
          <a:prstGeom prst="rect">
            <a:avLst/>
          </a:prstGeom>
        </p:spPr>
        <p:txBody>
          <a:bodyPr/>
          <a:lstStyle>
            <a:lvl1pPr marL="0" indent="0" defTabSz="412750">
              <a:lnSpc>
                <a:spcPct val="100000"/>
              </a:lnSpc>
              <a:spcBef>
                <a:spcPts val="0"/>
              </a:spcBef>
              <a:buSzTx/>
              <a:buNone/>
              <a:defRPr sz="2750" b="1">
                <a:solidFill>
                  <a:schemeClr val="accent1"/>
                </a:solidFill>
              </a:defRPr>
            </a:lvl1pPr>
            <a:lvl2pPr marL="0" indent="228600" defTabSz="412750">
              <a:lnSpc>
                <a:spcPct val="100000"/>
              </a:lnSpc>
              <a:spcBef>
                <a:spcPts val="0"/>
              </a:spcBef>
              <a:buSzTx/>
              <a:buNone/>
              <a:defRPr sz="2750" b="1">
                <a:solidFill>
                  <a:schemeClr val="accent1"/>
                </a:solidFill>
              </a:defRPr>
            </a:lvl2pPr>
            <a:lvl3pPr marL="0" indent="457200" defTabSz="412750">
              <a:lnSpc>
                <a:spcPct val="100000"/>
              </a:lnSpc>
              <a:spcBef>
                <a:spcPts val="0"/>
              </a:spcBef>
              <a:buSzTx/>
              <a:buNone/>
              <a:defRPr sz="2750" b="1">
                <a:solidFill>
                  <a:schemeClr val="accent1"/>
                </a:solidFill>
              </a:defRPr>
            </a:lvl3pPr>
            <a:lvl4pPr marL="0" indent="685800" defTabSz="412750">
              <a:lnSpc>
                <a:spcPct val="100000"/>
              </a:lnSpc>
              <a:spcBef>
                <a:spcPts val="0"/>
              </a:spcBef>
              <a:buSzTx/>
              <a:buNone/>
              <a:defRPr sz="2750" b="1">
                <a:solidFill>
                  <a:schemeClr val="accent1"/>
                </a:solidFill>
              </a:defRPr>
            </a:lvl4pPr>
            <a:lvl5pPr marL="0" indent="914400" defTabSz="412750">
              <a:lnSpc>
                <a:spcPct val="100000"/>
              </a:lnSpc>
              <a:spcBef>
                <a:spcPts val="0"/>
              </a:spcBef>
              <a:buSzTx/>
              <a:buNone/>
              <a:defRPr sz="2750" b="1">
                <a:solidFill>
                  <a:schemeClr val="accent1"/>
                </a:solidFill>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37933823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740627569_2880x1920.jpg"/>
          <p:cNvSpPr>
            <a:spLocks noGrp="1"/>
          </p:cNvSpPr>
          <p:nvPr>
            <p:ph type="pic" idx="21"/>
          </p:nvPr>
        </p:nvSpPr>
        <p:spPr>
          <a:xfrm>
            <a:off x="0" y="-635000"/>
            <a:ext cx="12192000" cy="8128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solidFill>
                  <a:srgbClr val="FFFFFF"/>
                </a:solidFill>
              </a:defRPr>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solidFill>
                  <a:srgbClr val="FFFFFF"/>
                </a:solidFill>
              </a:defRPr>
            </a:lvl1pPr>
            <a:lvl2pPr marL="0" indent="228600" defTabSz="412750">
              <a:lnSpc>
                <a:spcPct val="100000"/>
              </a:lnSpc>
              <a:spcBef>
                <a:spcPts val="0"/>
              </a:spcBef>
              <a:buSzTx/>
              <a:buNone/>
              <a:defRPr sz="2750" b="1">
                <a:solidFill>
                  <a:srgbClr val="FFFFFF"/>
                </a:solidFill>
              </a:defRPr>
            </a:lvl2pPr>
            <a:lvl3pPr marL="0" indent="457200" defTabSz="412750">
              <a:lnSpc>
                <a:spcPct val="100000"/>
              </a:lnSpc>
              <a:spcBef>
                <a:spcPts val="0"/>
              </a:spcBef>
              <a:buSzTx/>
              <a:buNone/>
              <a:defRPr sz="2750" b="1">
                <a:solidFill>
                  <a:srgbClr val="FFFFFF"/>
                </a:solidFill>
              </a:defRPr>
            </a:lvl3pPr>
            <a:lvl4pPr marL="0" indent="685800" defTabSz="412750">
              <a:lnSpc>
                <a:spcPct val="100000"/>
              </a:lnSpc>
              <a:spcBef>
                <a:spcPts val="0"/>
              </a:spcBef>
              <a:buSzTx/>
              <a:buNone/>
              <a:defRPr sz="2750" b="1">
                <a:solidFill>
                  <a:srgbClr val="FFFFFF"/>
                </a:solidFill>
              </a:defRPr>
            </a:lvl4pPr>
            <a:lvl5pPr marL="0" indent="914400" defTabSz="412750">
              <a:lnSpc>
                <a:spcPct val="100000"/>
              </a:lnSpc>
              <a:spcBef>
                <a:spcPts val="0"/>
              </a:spcBef>
              <a:buSzTx/>
              <a:buNone/>
              <a:defRPr sz="2750" b="1">
                <a:solidFill>
                  <a:srgbClr val="FFFFFF"/>
                </a:solidFill>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50716213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136959463_1989x1321.jpg"/>
          <p:cNvSpPr>
            <a:spLocks noGrp="1"/>
          </p:cNvSpPr>
          <p:nvPr>
            <p:ph type="pic" idx="21"/>
          </p:nvPr>
        </p:nvSpPr>
        <p:spPr>
          <a:xfrm>
            <a:off x="4613287" y="635000"/>
            <a:ext cx="8420076" cy="5592218"/>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7351528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3901126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Garamond" pitchFamily="18" charset="0"/>
              </a:defRPr>
            </a:lvl1pPr>
          </a:lstStyle>
          <a:p>
            <a:pPr>
              <a:defRPr/>
            </a:pPr>
            <a:fld id="{4E4F5E72-A3CA-4D82-B6BA-2537D353BB98}" type="datetimeFigureOut">
              <a:rPr lang="en-US"/>
              <a:pPr>
                <a:defRPr/>
              </a:pPr>
              <a:t>1/30/2021</a:t>
            </a:fld>
            <a:endParaRPr lang="en-US"/>
          </a:p>
        </p:txBody>
      </p:sp>
      <p:sp>
        <p:nvSpPr>
          <p:cNvPr id="4" name="Footer Placeholder 3"/>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5A5409FB-2D04-4002-AFA3-08284A7DDDFE}" type="slidenum">
              <a:rPr lang="en-US" altLang="en-US"/>
              <a:pPr>
                <a:defRPr/>
              </a:pPr>
              <a:t>‹#›</a:t>
            </a:fld>
            <a:endParaRPr lang="en-US" altLang="en-US"/>
          </a:p>
        </p:txBody>
      </p:sp>
    </p:spTree>
    <p:extLst>
      <p:ext uri="{BB962C8B-B14F-4D97-AF65-F5344CB8AC3E}">
        <p14:creationId xmlns:p14="http://schemas.microsoft.com/office/powerpoint/2010/main" val="34510662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8232294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23950"/>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17931575_1991x1322.jpg"/>
          <p:cNvSpPr>
            <a:spLocks noGrp="1"/>
          </p:cNvSpPr>
          <p:nvPr>
            <p:ph type="pic" idx="22"/>
          </p:nvPr>
        </p:nvSpPr>
        <p:spPr>
          <a:xfrm>
            <a:off x="4216400" y="631924"/>
            <a:ext cx="8425006" cy="5594103"/>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4762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4599291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solidFill>
                  <a:srgbClr val="FFFFFF"/>
                </a:solidFill>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6000750" y="6488825"/>
            <a:ext cx="243656" cy="24109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2346480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4762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23950"/>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8200286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4762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23950"/>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2426234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2405049"/>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solidFill>
                  <a:schemeClr val="accent1">
                    <a:hueOff val="114395"/>
                    <a:lumOff val="-24975"/>
                  </a:schemeClr>
                </a:solidFill>
              </a:defRPr>
            </a:lvl1pPr>
            <a:lvl2pPr marL="0" indent="228600" algn="ctr">
              <a:lnSpc>
                <a:spcPct val="80000"/>
              </a:lnSpc>
              <a:spcBef>
                <a:spcPts val="0"/>
              </a:spcBef>
              <a:buSzTx/>
              <a:buNone/>
              <a:defRPr sz="12500" b="1" spc="-125">
                <a:solidFill>
                  <a:schemeClr val="accent1">
                    <a:hueOff val="114395"/>
                    <a:lumOff val="-24975"/>
                  </a:schemeClr>
                </a:solidFill>
              </a:defRPr>
            </a:lvl2pPr>
            <a:lvl3pPr marL="0" indent="457200" algn="ctr">
              <a:lnSpc>
                <a:spcPct val="80000"/>
              </a:lnSpc>
              <a:spcBef>
                <a:spcPts val="0"/>
              </a:spcBef>
              <a:buSzTx/>
              <a:buNone/>
              <a:defRPr sz="12500" b="1" spc="-125">
                <a:solidFill>
                  <a:schemeClr val="accent1">
                    <a:hueOff val="114395"/>
                    <a:lumOff val="-24975"/>
                  </a:schemeClr>
                </a:solidFill>
              </a:defRPr>
            </a:lvl3pPr>
            <a:lvl4pPr marL="0" indent="685800" algn="ctr">
              <a:lnSpc>
                <a:spcPct val="80000"/>
              </a:lnSpc>
              <a:spcBef>
                <a:spcPts val="0"/>
              </a:spcBef>
              <a:buSzTx/>
              <a:buNone/>
              <a:defRPr sz="12500" b="1" spc="-125">
                <a:solidFill>
                  <a:schemeClr val="accent1">
                    <a:hueOff val="114395"/>
                    <a:lumOff val="-24975"/>
                  </a:schemeClr>
                </a:solidFill>
              </a:defRPr>
            </a:lvl4pPr>
            <a:lvl5pPr marL="0" indent="914400" algn="ctr">
              <a:lnSpc>
                <a:spcPct val="80000"/>
              </a:lnSpc>
              <a:spcBef>
                <a:spcPts val="0"/>
              </a:spcBef>
              <a:buSzTx/>
              <a:buNone/>
              <a:defRPr sz="12500" b="1" spc="-125">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4351692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40413" y="5337727"/>
            <a:ext cx="100746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1pPr>
            <a:lvl2pPr marL="319462" indent="-63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2pPr>
            <a:lvl3pPr marL="319462" indent="2222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3pPr>
            <a:lvl4pPr marL="319462" indent="4508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4pPr>
            <a:lvl5pPr marL="319462" indent="6794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9254999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617931575_1991x1322.jpg"/>
          <p:cNvSpPr>
            <a:spLocks noGrp="1"/>
          </p:cNvSpPr>
          <p:nvPr>
            <p:ph type="pic" sz="quarter" idx="21"/>
          </p:nvPr>
        </p:nvSpPr>
        <p:spPr>
          <a:xfrm>
            <a:off x="7718252" y="635000"/>
            <a:ext cx="4083584" cy="2711450"/>
          </a:xfrm>
          <a:prstGeom prst="rect">
            <a:avLst/>
          </a:prstGeom>
        </p:spPr>
        <p:txBody>
          <a:bodyPr lIns="91439" tIns="45719" rIns="91439" bIns="45719">
            <a:noAutofit/>
          </a:bodyPr>
          <a:lstStyle/>
          <a:p>
            <a:endParaRPr/>
          </a:p>
        </p:txBody>
      </p:sp>
      <p:sp>
        <p:nvSpPr>
          <p:cNvPr id="125" name="740627569_2880x1920.jpg"/>
          <p:cNvSpPr>
            <a:spLocks noGrp="1"/>
          </p:cNvSpPr>
          <p:nvPr>
            <p:ph type="pic" sz="quarter" idx="22"/>
          </p:nvPr>
        </p:nvSpPr>
        <p:spPr>
          <a:xfrm>
            <a:off x="7730886" y="3542986"/>
            <a:ext cx="4074207" cy="2716138"/>
          </a:xfrm>
          <a:prstGeom prst="rect">
            <a:avLst/>
          </a:prstGeom>
        </p:spPr>
        <p:txBody>
          <a:bodyPr lIns="91439" tIns="45719" rIns="91439" bIns="45719">
            <a:noAutofit/>
          </a:bodyPr>
          <a:lstStyle/>
          <a:p>
            <a:endParaRPr/>
          </a:p>
        </p:txBody>
      </p:sp>
      <p:sp>
        <p:nvSpPr>
          <p:cNvPr id="126" name="996267730_2880x1920.jpg"/>
          <p:cNvSpPr>
            <a:spLocks noGrp="1"/>
          </p:cNvSpPr>
          <p:nvPr>
            <p:ph type="pic" idx="23"/>
          </p:nvPr>
        </p:nvSpPr>
        <p:spPr>
          <a:xfrm>
            <a:off x="-62318" y="635000"/>
            <a:ext cx="8429610" cy="561974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9619587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996267730_2880x1920.jpg"/>
          <p:cNvSpPr>
            <a:spLocks noGrp="1"/>
          </p:cNvSpPr>
          <p:nvPr>
            <p:ph type="pic" idx="21"/>
          </p:nvPr>
        </p:nvSpPr>
        <p:spPr>
          <a:xfrm>
            <a:off x="0" y="-635000"/>
            <a:ext cx="12192000" cy="81280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8632779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Garamond" pitchFamily="18" charset="0"/>
              </a:defRPr>
            </a:lvl1pPr>
          </a:lstStyle>
          <a:p>
            <a:pPr>
              <a:defRPr/>
            </a:pPr>
            <a:fld id="{3E76B88A-9835-433F-A687-711D16D9ED5C}" type="datetimeFigureOut">
              <a:rPr lang="en-US"/>
              <a:pPr>
                <a:defRPr/>
              </a:pPr>
              <a:t>1/30/2021</a:t>
            </a:fld>
            <a:endParaRPr lang="en-US"/>
          </a:p>
        </p:txBody>
      </p:sp>
      <p:sp>
        <p:nvSpPr>
          <p:cNvPr id="3" name="Footer Placeholder 2"/>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1587ED58-47C0-4371-9D78-4EEA64CF28B2}" type="slidenum">
              <a:rPr lang="en-US" altLang="en-US"/>
              <a:pPr>
                <a:defRPr/>
              </a:pPr>
              <a:t>‹#›</a:t>
            </a:fld>
            <a:endParaRPr lang="en-US" altLang="en-US"/>
          </a:p>
        </p:txBody>
      </p:sp>
    </p:spTree>
    <p:extLst>
      <p:ext uri="{BB962C8B-B14F-4D97-AF65-F5344CB8AC3E}">
        <p14:creationId xmlns:p14="http://schemas.microsoft.com/office/powerpoint/2010/main" val="10343557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1513585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98C31CAA-83B5-422B-90BA-48183D6769D8}" type="datetimeFigureOut">
              <a:rPr lang="en-US"/>
              <a:pPr>
                <a:defRPr/>
              </a:pPr>
              <a:t>1/30/2021</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987CE38E-7E60-4980-BD35-F9B7768BB3C1}" type="slidenum">
              <a:rPr lang="en-US" altLang="en-US"/>
              <a:pPr>
                <a:defRPr/>
              </a:pPr>
              <a:t>‹#›</a:t>
            </a:fld>
            <a:endParaRPr lang="en-US" altLang="en-US"/>
          </a:p>
        </p:txBody>
      </p:sp>
    </p:spTree>
    <p:extLst>
      <p:ext uri="{BB962C8B-B14F-4D97-AF65-F5344CB8AC3E}">
        <p14:creationId xmlns:p14="http://schemas.microsoft.com/office/powerpoint/2010/main" val="142059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1"/>
            <a:ext cx="6172200" cy="4873625"/>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11BB5F90-0B9D-4E7F-8F0E-85300585ECD4}" type="datetimeFigureOut">
              <a:rPr lang="en-US"/>
              <a:pPr>
                <a:defRPr/>
              </a:pPr>
              <a:t>1/30/2021</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039EBBA-161C-4E84-AD68-B03DC98A2672}" type="slidenum">
              <a:rPr lang="en-US" altLang="en-US"/>
              <a:pPr>
                <a:defRPr/>
              </a:pPr>
              <a:t>‹#›</a:t>
            </a:fld>
            <a:endParaRPr lang="en-US" altLang="en-US"/>
          </a:p>
        </p:txBody>
      </p:sp>
    </p:spTree>
    <p:extLst>
      <p:ext uri="{BB962C8B-B14F-4D97-AF65-F5344CB8AC3E}">
        <p14:creationId xmlns:p14="http://schemas.microsoft.com/office/powerpoint/2010/main" val="2511769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theme" Target="../theme/theme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b="0">
                <a:solidFill>
                  <a:srgbClr val="898989"/>
                </a:solidFill>
                <a:latin typeface="Calibri" pitchFamily="34" charset="0"/>
              </a:defRPr>
            </a:lvl1pPr>
          </a:lstStyle>
          <a:p>
            <a:pPr fontAlgn="base">
              <a:spcBef>
                <a:spcPct val="0"/>
              </a:spcBef>
              <a:spcAft>
                <a:spcPct val="0"/>
              </a:spcAft>
              <a:defRPr/>
            </a:pPr>
            <a:fld id="{B5518357-8317-457B-93F2-4F850B73B7CE}" type="datetimeFigureOut">
              <a:rPr lang="en-US">
                <a:cs typeface="Arial" panose="020B0604020202020204" pitchFamily="34" charset="0"/>
              </a:rPr>
              <a:pPr fontAlgn="base">
                <a:spcBef>
                  <a:spcPct val="0"/>
                </a:spcBef>
                <a:spcAft>
                  <a:spcPct val="0"/>
                </a:spcAft>
                <a:defRPr/>
              </a:pPr>
              <a:t>1/30/2021</a:t>
            </a:fld>
            <a:endParaRPr lang="en-US">
              <a:cs typeface="Arial" panose="020B0604020202020204" pitchFamily="34"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b="0">
                <a:solidFill>
                  <a:srgbClr val="898989"/>
                </a:solidFill>
                <a:latin typeface="Calibri" pitchFamily="34" charset="0"/>
              </a:defRPr>
            </a:lvl1pPr>
          </a:lstStyle>
          <a:p>
            <a:pPr fontAlgn="base">
              <a:spcBef>
                <a:spcPct val="0"/>
              </a:spcBef>
              <a:spcAft>
                <a:spcPct val="0"/>
              </a:spcAft>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0">
                <a:solidFill>
                  <a:srgbClr val="898989"/>
                </a:solidFill>
                <a:latin typeface="Calibri" panose="020F0502020204030204" pitchFamily="34" charset="0"/>
              </a:defRPr>
            </a:lvl1pPr>
          </a:lstStyle>
          <a:p>
            <a:pPr fontAlgn="base">
              <a:spcBef>
                <a:spcPct val="0"/>
              </a:spcBef>
              <a:spcAft>
                <a:spcPct val="0"/>
              </a:spcAft>
              <a:defRPr/>
            </a:pPr>
            <a:fld id="{F03ACD6D-E5F1-41D4-9EB6-D32E3DF9CD4D}"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0077322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421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4213"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4213"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4213"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4213"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69863" indent="-169863" algn="l" defTabSz="684213"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2763" indent="-169863" algn="l" defTabSz="68421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663" indent="-169863" algn="l" defTabSz="68421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5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14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3134A"/>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0">
                <a:solidFill>
                  <a:srgbClr val="000000"/>
                </a:solidFill>
                <a:latin typeface="Times New Roman" pitchFamily="18" charset="0"/>
              </a:defRPr>
            </a:lvl1pPr>
          </a:lstStyle>
          <a:p>
            <a:pPr fontAlgn="base">
              <a:spcBef>
                <a:spcPct val="0"/>
              </a:spcBef>
              <a:spcAft>
                <a:spcPct val="0"/>
              </a:spcAft>
              <a:defRPr/>
            </a:pPr>
            <a:endParaRPr lang="en-US">
              <a:cs typeface="Arial" panose="020B0604020202020204" pitchFamily="34"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solidFill>
                  <a:srgbClr val="000000"/>
                </a:solidFill>
                <a:latin typeface="Times New Roman" pitchFamily="18" charset="0"/>
              </a:defRPr>
            </a:lvl1pPr>
          </a:lstStyle>
          <a:p>
            <a:pPr fontAlgn="base">
              <a:spcBef>
                <a:spcPct val="0"/>
              </a:spcBef>
              <a:spcAft>
                <a:spcPct val="0"/>
              </a:spcAft>
              <a:defRPr/>
            </a:pPr>
            <a:endParaRPr lang="en-US">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solidFill>
                  <a:srgbClr val="000000"/>
                </a:solidFill>
                <a:latin typeface="Times New Roman" panose="02020603050405020304" pitchFamily="18" charset="0"/>
              </a:defRPr>
            </a:lvl1pPr>
          </a:lstStyle>
          <a:p>
            <a:pPr fontAlgn="base">
              <a:spcBef>
                <a:spcPct val="0"/>
              </a:spcBef>
              <a:spcAft>
                <a:spcPct val="0"/>
              </a:spcAft>
              <a:defRPr/>
            </a:pPr>
            <a:fld id="{0E11F369-54EA-409D-A493-CD0FE760851C}"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8075567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5pPr>
      <a:lvl6pPr marL="3429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6pPr>
      <a:lvl7pPr marL="6858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7pPr>
      <a:lvl8pPr marL="10287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8pPr>
      <a:lvl9pPr marL="13716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9pPr>
    </p:titleStyle>
    <p:bodyStyle>
      <a:lvl1pPr marL="168275" indent="-168275"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ea typeface="+mn-ea"/>
          <a:cs typeface="+mn-cs"/>
        </a:defRPr>
      </a:lvl1pPr>
      <a:lvl2pPr marL="431800" indent="-176213"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2pPr>
      <a:lvl3pPr marL="685800" indent="-166688"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3pPr>
      <a:lvl4pPr marL="938213" indent="-166688"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4pPr>
      <a:lvl5pPr marL="1203325" indent="-177800"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5pPr>
      <a:lvl6pPr marL="15466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6pPr>
      <a:lvl7pPr marL="18895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7pPr>
      <a:lvl8pPr marL="22324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8pPr>
      <a:lvl9pPr marL="25753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3"/>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675" b="0">
                <a:solidFill>
                  <a:srgbClr val="898989"/>
                </a:solidFill>
                <a:latin typeface="Calibri" pitchFamily="34" charset="0"/>
              </a:defRPr>
            </a:lvl1pPr>
          </a:lstStyle>
          <a:p>
            <a:pPr fontAlgn="base">
              <a:spcBef>
                <a:spcPct val="0"/>
              </a:spcBef>
              <a:spcAft>
                <a:spcPct val="0"/>
              </a:spcAft>
              <a:defRPr/>
            </a:pPr>
            <a:fld id="{39AE7C5A-1A22-44A7-A703-0C8999DE2195}" type="datetimeFigureOut">
              <a:rPr lang="en-US">
                <a:cs typeface="Arial" panose="020B0604020202020204" pitchFamily="34" charset="0"/>
              </a:rPr>
              <a:pPr fontAlgn="base">
                <a:spcBef>
                  <a:spcPct val="0"/>
                </a:spcBef>
                <a:spcAft>
                  <a:spcPct val="0"/>
                </a:spcAft>
                <a:defRPr/>
              </a:pPr>
              <a:t>1/30/2021</a:t>
            </a:fld>
            <a:endParaRPr lang="en-US">
              <a:cs typeface="Arial" panose="020B0604020202020204" pitchFamily="34" charset="0"/>
            </a:endParaRPr>
          </a:p>
        </p:txBody>
      </p:sp>
      <p:sp>
        <p:nvSpPr>
          <p:cNvPr id="5" name="Footer Placeholder 4"/>
          <p:cNvSpPr>
            <a:spLocks noGrp="1"/>
          </p:cNvSpPr>
          <p:nvPr>
            <p:ph type="ftr" sz="quarter" idx="3"/>
          </p:nvPr>
        </p:nvSpPr>
        <p:spPr>
          <a:xfrm>
            <a:off x="4038600" y="6356353"/>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b="0">
                <a:solidFill>
                  <a:srgbClr val="898989"/>
                </a:solidFill>
                <a:latin typeface="Calibri" pitchFamily="34" charset="0"/>
              </a:defRPr>
            </a:lvl1pPr>
          </a:lstStyle>
          <a:p>
            <a:pPr fontAlgn="base">
              <a:spcBef>
                <a:spcPct val="0"/>
              </a:spcBef>
              <a:spcAft>
                <a:spcPct val="0"/>
              </a:spcAft>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b="0">
                <a:solidFill>
                  <a:srgbClr val="898989"/>
                </a:solidFill>
                <a:latin typeface="Calibri" panose="020F0502020204030204" pitchFamily="34" charset="0"/>
              </a:defRPr>
            </a:lvl1pPr>
          </a:lstStyle>
          <a:p>
            <a:pPr fontAlgn="base">
              <a:spcBef>
                <a:spcPct val="0"/>
              </a:spcBef>
              <a:spcAft>
                <a:spcPct val="0"/>
              </a:spcAft>
              <a:defRPr/>
            </a:pPr>
            <a:fld id="{E9FD10C1-757E-4470-83E3-AA6F54323707}"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0599657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513160"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2pPr>
      <a:lvl3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3pPr>
      <a:lvl4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4pPr>
      <a:lvl5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5pPr>
      <a:lvl6pPr marL="342900" algn="l" defTabSz="51316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316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316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316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7397" indent="-127397" algn="l" defTabSz="513160" rtl="0" eaLnBrk="0" fontAlgn="base" hangingPunct="0">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4572" indent="-127397" algn="l" defTabSz="513160"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1747" indent="-127397" algn="l" defTabSz="513160" rtl="0" eaLnBrk="0" fontAlgn="base" hangingPunct="0">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898922" indent="-127397" algn="l" defTabSz="51316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6097" indent="-127397" algn="l" defTabSz="51316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752601"/>
            <a:ext cx="1016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1000">
                <a:solidFill>
                  <a:schemeClr val="tx1"/>
                </a:solidFill>
              </a:defRPr>
            </a:lvl1pPr>
          </a:lstStyle>
          <a:p>
            <a:fld id="{45E1DC23-578F-4F53-ADAE-DA9BCD379CA0}" type="datetimeFigureOut">
              <a:rPr lang="en-US" smtClean="0">
                <a:solidFill>
                  <a:srgbClr val="000000"/>
                </a:solidFill>
              </a:rPr>
              <a:pPr/>
              <a:t>1/30/2021</a:t>
            </a:fld>
            <a:endParaRPr lang="en-US">
              <a:solidFill>
                <a:srgbClr val="000000"/>
              </a:solidFill>
            </a:endParaRPr>
          </a:p>
        </p:txBody>
      </p:sp>
      <p:sp>
        <p:nvSpPr>
          <p:cNvPr id="5" name="Footer Placeholder 4"/>
          <p:cNvSpPr>
            <a:spLocks noGrp="1"/>
          </p:cNvSpPr>
          <p:nvPr>
            <p:ph type="ftr" sz="quarter" idx="3"/>
          </p:nvPr>
        </p:nvSpPr>
        <p:spPr>
          <a:xfrm>
            <a:off x="609600" y="6492876"/>
            <a:ext cx="4572000" cy="283845"/>
          </a:xfrm>
          <a:prstGeom prst="rect">
            <a:avLst/>
          </a:prstGeom>
        </p:spPr>
        <p:txBody>
          <a:bodyPr vert="horz" lIns="91440" tIns="45720" rIns="91440" bIns="45720" rtlCol="0" anchor="t"/>
          <a:lstStyle>
            <a:lvl1pPr algn="l">
              <a:defRPr sz="1000">
                <a:solidFill>
                  <a:schemeClr val="tx1"/>
                </a:solidFill>
              </a:defRPr>
            </a:lvl1pPr>
          </a:lstStyle>
          <a:p>
            <a:endParaRPr lang="en-US">
              <a:solidFill>
                <a:srgbClr val="000000"/>
              </a:solidFill>
            </a:endParaRPr>
          </a:p>
        </p:txBody>
      </p:sp>
      <p:sp>
        <p:nvSpPr>
          <p:cNvPr id="6" name="Slide Number Placeholder 5"/>
          <p:cNvSpPr>
            <a:spLocks noGrp="1"/>
          </p:cNvSpPr>
          <p:nvPr>
            <p:ph type="sldNum" sz="quarter" idx="4"/>
          </p:nvPr>
        </p:nvSpPr>
        <p:spPr>
          <a:xfrm rot="16200000">
            <a:off x="11189124" y="5824644"/>
            <a:ext cx="1315721" cy="486833"/>
          </a:xfrm>
          <a:prstGeom prst="rect">
            <a:avLst/>
          </a:prstGeom>
        </p:spPr>
        <p:txBody>
          <a:bodyPr vert="horz" lIns="91440" tIns="45720" rIns="91440" bIns="45720" rtlCol="0" anchor="ctr"/>
          <a:lstStyle>
            <a:lvl1pPr algn="l">
              <a:defRPr sz="2400" b="1">
                <a:solidFill>
                  <a:schemeClr val="tx2"/>
                </a:solidFill>
              </a:defRPr>
            </a:lvl1pPr>
          </a:lstStyle>
          <a:p>
            <a:fld id="{A0B0B82A-5CE5-4C75-96E6-6B74B58CA334}" type="slidenum">
              <a:rPr lang="en-US" smtClean="0">
                <a:solidFill>
                  <a:srgbClr val="D1282E"/>
                </a:solidFill>
              </a:rPr>
              <a:pPr/>
              <a:t>‹#›</a:t>
            </a:fld>
            <a:endParaRPr lang="en-US">
              <a:solidFill>
                <a:srgbClr val="D1282E"/>
              </a:solidFill>
            </a:endParaRPr>
          </a:p>
        </p:txBody>
      </p:sp>
      <p:sp>
        <p:nvSpPr>
          <p:cNvPr id="7" name="Rectangle 6"/>
          <p:cNvSpPr/>
          <p:nvPr/>
        </p:nvSpPr>
        <p:spPr>
          <a:xfrm>
            <a:off x="12001499" y="0"/>
            <a:ext cx="19050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2001499" y="1371600"/>
            <a:ext cx="190501"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027597635"/>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1C3125-6430-43F4-821A-A27F41B77B15}" type="datetimeFigureOut">
              <a:rPr lang="en-US" smtClean="0"/>
              <a:pPr/>
              <a:t>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7D7E65-0BC9-44BE-A223-F37FF88A4AB0}" type="slidenum">
              <a:rPr lang="en-US" smtClean="0"/>
              <a:pPr/>
              <a:t>‹#›</a:t>
            </a:fld>
            <a:endParaRPr lang="en-US" dirty="0"/>
          </a:p>
        </p:txBody>
      </p:sp>
    </p:spTree>
    <p:extLst>
      <p:ext uri="{BB962C8B-B14F-4D97-AF65-F5344CB8AC3E}">
        <p14:creationId xmlns:p14="http://schemas.microsoft.com/office/powerpoint/2010/main" val="4139861890"/>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476250"/>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9"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pPr algn="ctr" hangingPunct="0"/>
            <a:fld id="{86CB4B4D-7CA3-9044-876B-883B54F8677D}" type="slidenum">
              <a:rPr kern="0">
                <a:sym typeface="Helvetica Neue"/>
              </a:rPr>
              <a:pPr algn="ctr" hangingPunct="0"/>
              <a:t>‹#›</a:t>
            </a:fld>
            <a:endParaRPr kern="0">
              <a:sym typeface="Helvetica Neue"/>
            </a:endParaRPr>
          </a:p>
        </p:txBody>
      </p:sp>
    </p:spTree>
    <p:extLst>
      <p:ext uri="{BB962C8B-B14F-4D97-AF65-F5344CB8AC3E}">
        <p14:creationId xmlns:p14="http://schemas.microsoft.com/office/powerpoint/2010/main" val="1164940105"/>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g"/><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35.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http://usacac.army.mil/organizations/cace/lrec"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s://www.youtube.com/playlist?list=PLkGvnfy3IadNRMPT-sNHpAsz8a3npWBH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2.jpeg"/><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5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1021"/>
        </a:solidFill>
        <a:effectLst/>
      </p:bgPr>
    </p:bg>
    <p:spTree>
      <p:nvGrpSpPr>
        <p:cNvPr id="1" name=""/>
        <p:cNvGrpSpPr/>
        <p:nvPr/>
      </p:nvGrpSpPr>
      <p:grpSpPr>
        <a:xfrm>
          <a:off x="0" y="0"/>
          <a:ext cx="0" cy="0"/>
          <a:chOff x="0" y="0"/>
          <a:chExt cx="0" cy="0"/>
        </a:xfrm>
      </p:grpSpPr>
      <p:sp>
        <p:nvSpPr>
          <p:cNvPr id="5" name="Rectangle 4"/>
          <p:cNvSpPr/>
          <p:nvPr/>
        </p:nvSpPr>
        <p:spPr>
          <a:xfrm>
            <a:off x="3581401" y="5450681"/>
            <a:ext cx="4710113" cy="357790"/>
          </a:xfrm>
          <a:prstGeom prst="rect">
            <a:avLst/>
          </a:prstGeom>
        </p:spPr>
        <p:txBody>
          <a:bodyPr>
            <a:spAutoFit/>
          </a:bodyPr>
          <a:lstStyle/>
          <a:p>
            <a:pPr algn="ctr" defTabSz="384572" fontAlgn="base">
              <a:spcBef>
                <a:spcPct val="0"/>
              </a:spcBef>
              <a:spcAft>
                <a:spcPct val="0"/>
              </a:spcAft>
              <a:defRPr/>
            </a:pPr>
            <a:endParaRPr lang="en-US" sz="750" b="1" i="1">
              <a:solidFill>
                <a:srgbClr val="17375E"/>
              </a:solidFill>
              <a:effectLst>
                <a:outerShdw blurRad="38100" dist="38100" dir="2700000" algn="tl">
                  <a:srgbClr val="000000"/>
                </a:outerShdw>
              </a:effectLst>
              <a:latin typeface="Arial" pitchFamily="34" charset="0"/>
              <a:cs typeface="Arial" panose="020B0604020202020204" pitchFamily="34" charset="0"/>
            </a:endParaRPr>
          </a:p>
          <a:p>
            <a:pPr algn="ctr" defTabSz="384572" fontAlgn="base">
              <a:spcBef>
                <a:spcPct val="0"/>
              </a:spcBef>
              <a:spcAft>
                <a:spcPct val="0"/>
              </a:spcAft>
              <a:defRPr/>
            </a:pPr>
            <a:endParaRPr lang="en-US" sz="975" i="1">
              <a:solidFill>
                <a:srgbClr val="000000"/>
              </a:solidFill>
              <a:cs typeface="Arial" panose="020B0604020202020204" pitchFamily="34" charset="0"/>
            </a:endParaRPr>
          </a:p>
        </p:txBody>
      </p:sp>
      <p:pic>
        <p:nvPicPr>
          <p:cNvPr id="1198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1" y="879873"/>
            <a:ext cx="5072063"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Rectangle 7"/>
          <p:cNvSpPr>
            <a:spLocks noChangeArrowheads="1"/>
          </p:cNvSpPr>
          <p:nvPr/>
        </p:nvSpPr>
        <p:spPr bwMode="auto">
          <a:xfrm>
            <a:off x="4764398" y="5539980"/>
            <a:ext cx="25298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2763">
              <a:defRPr sz="4400" b="1">
                <a:solidFill>
                  <a:schemeClr val="hlink"/>
                </a:solidFill>
                <a:latin typeface="Garamond" panose="02020404030301010803" pitchFamily="18" charset="0"/>
                <a:cs typeface="Arial" panose="020B0604020202020204" pitchFamily="34" charset="0"/>
              </a:defRPr>
            </a:lvl1pPr>
            <a:lvl2pPr marL="742950" indent="-285750" defTabSz="512763">
              <a:defRPr sz="4400" b="1">
                <a:solidFill>
                  <a:schemeClr val="hlink"/>
                </a:solidFill>
                <a:latin typeface="Garamond" panose="02020404030301010803" pitchFamily="18" charset="0"/>
                <a:cs typeface="Arial" panose="020B0604020202020204" pitchFamily="34" charset="0"/>
              </a:defRPr>
            </a:lvl2pPr>
            <a:lvl3pPr marL="1143000" indent="-228600" defTabSz="512763">
              <a:defRPr sz="4400" b="1">
                <a:solidFill>
                  <a:schemeClr val="hlink"/>
                </a:solidFill>
                <a:latin typeface="Garamond" panose="02020404030301010803" pitchFamily="18" charset="0"/>
                <a:cs typeface="Arial" panose="020B0604020202020204" pitchFamily="34" charset="0"/>
              </a:defRPr>
            </a:lvl3pPr>
            <a:lvl4pPr marL="1600200" indent="-228600" defTabSz="512763">
              <a:defRPr sz="4400" b="1">
                <a:solidFill>
                  <a:schemeClr val="hlink"/>
                </a:solidFill>
                <a:latin typeface="Garamond" panose="02020404030301010803" pitchFamily="18" charset="0"/>
                <a:cs typeface="Arial" panose="020B0604020202020204" pitchFamily="34" charset="0"/>
              </a:defRPr>
            </a:lvl4pPr>
            <a:lvl5pPr marL="2057400" indent="-228600" defTabSz="512763">
              <a:defRPr sz="4400" b="1">
                <a:solidFill>
                  <a:schemeClr val="hlink"/>
                </a:solidFill>
                <a:latin typeface="Garamond" panose="02020404030301010803" pitchFamily="18" charset="0"/>
                <a:cs typeface="Arial" panose="020B0604020202020204" pitchFamily="34" charset="0"/>
              </a:defRPr>
            </a:lvl5pPr>
            <a:lvl6pPr marL="25146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6pPr>
            <a:lvl7pPr marL="29718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7pPr>
            <a:lvl8pPr marL="34290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8pPr>
            <a:lvl9pPr marL="38862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9pPr>
          </a:lstStyle>
          <a:p>
            <a:pPr algn="ctr" defTabSz="384572" fontAlgn="base">
              <a:spcBef>
                <a:spcPct val="0"/>
              </a:spcBef>
              <a:spcAft>
                <a:spcPct val="0"/>
              </a:spcAft>
            </a:pPr>
            <a:r>
              <a:rPr lang="en-US" altLang="en-US" sz="2400" i="1" dirty="0" smtClean="0">
                <a:solidFill>
                  <a:srgbClr val="2E75B6"/>
                </a:solidFill>
                <a:latin typeface=" Arial"/>
              </a:rPr>
              <a:t>2 February 2021</a:t>
            </a:r>
            <a:endParaRPr lang="en-US" altLang="en-US" sz="2400" b="0" i="1" dirty="0">
              <a:solidFill>
                <a:srgbClr val="2E75B6"/>
              </a:solidFill>
              <a:latin typeface=" Arial"/>
            </a:endParaRPr>
          </a:p>
        </p:txBody>
      </p:sp>
    </p:spTree>
    <p:extLst>
      <p:ext uri="{BB962C8B-B14F-4D97-AF65-F5344CB8AC3E}">
        <p14:creationId xmlns:p14="http://schemas.microsoft.com/office/powerpoint/2010/main" val="2160988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2335F"/>
        </a:solidFill>
        <a:effectLst/>
      </p:bgPr>
    </p:bg>
    <p:spTree>
      <p:nvGrpSpPr>
        <p:cNvPr id="1" name=""/>
        <p:cNvGrpSpPr/>
        <p:nvPr/>
      </p:nvGrpSpPr>
      <p:grpSpPr>
        <a:xfrm>
          <a:off x="0" y="0"/>
          <a:ext cx="0" cy="0"/>
          <a:chOff x="0" y="0"/>
          <a:chExt cx="0" cy="0"/>
        </a:xfrm>
      </p:grpSpPr>
      <p:sp>
        <p:nvSpPr>
          <p:cNvPr id="164" name="Chairman in Office (CiO)…"/>
          <p:cNvSpPr txBox="1">
            <a:spLocks noGrp="1"/>
          </p:cNvSpPr>
          <p:nvPr>
            <p:ph type="body" sz="half" idx="1"/>
          </p:nvPr>
        </p:nvSpPr>
        <p:spPr>
          <a:xfrm>
            <a:off x="340272" y="2875819"/>
            <a:ext cx="5415455" cy="4128315"/>
          </a:xfrm>
          <a:prstGeom prst="rect">
            <a:avLst/>
          </a:prstGeom>
        </p:spPr>
        <p:txBody>
          <a:bodyPr>
            <a:normAutofit fontScale="55000" lnSpcReduction="20000"/>
          </a:bodyPr>
          <a:lstStyle/>
          <a:p>
            <a:pPr marL="301752" indent="-301752" defTabSz="1206978">
              <a:spcBef>
                <a:spcPts val="2200"/>
              </a:spcBef>
              <a:defRPr sz="4752">
                <a:solidFill>
                  <a:srgbClr val="FFFFFF"/>
                </a:solidFill>
              </a:defRPr>
            </a:pPr>
            <a:r>
              <a:rPr dirty="0"/>
              <a:t>Chairman in Office (</a:t>
            </a:r>
            <a:r>
              <a:rPr dirty="0" err="1"/>
              <a:t>CiO</a:t>
            </a:r>
            <a:r>
              <a:rPr dirty="0"/>
              <a:t>)</a:t>
            </a:r>
          </a:p>
          <a:p>
            <a:pPr marL="301752" indent="-301752" defTabSz="1206978">
              <a:spcBef>
                <a:spcPts val="2200"/>
              </a:spcBef>
              <a:defRPr sz="4752">
                <a:solidFill>
                  <a:srgbClr val="FFFFFF"/>
                </a:solidFill>
              </a:defRPr>
            </a:pPr>
            <a:r>
              <a:rPr dirty="0"/>
              <a:t>Minsk Group Co-chairs: evolves to be Russia, US, France</a:t>
            </a:r>
          </a:p>
          <a:p>
            <a:pPr marL="301752" indent="-301752" defTabSz="1206978">
              <a:spcBef>
                <a:spcPts val="2200"/>
              </a:spcBef>
              <a:defRPr sz="4752">
                <a:solidFill>
                  <a:srgbClr val="FFFFFF"/>
                </a:solidFill>
              </a:defRPr>
            </a:pPr>
            <a:r>
              <a:rPr dirty="0"/>
              <a:t>Minsk Group Members: Belarus, Germany, Italy, Sweden, Finland, Turkey, Armenia, Azerbaijan, plus the 3 Co-Chairs &amp;  OSCE Troika</a:t>
            </a:r>
          </a:p>
          <a:p>
            <a:pPr marL="301752" indent="-301752" defTabSz="1206978">
              <a:spcBef>
                <a:spcPts val="2200"/>
              </a:spcBef>
              <a:defRPr sz="4752">
                <a:solidFill>
                  <a:srgbClr val="FFFFFF"/>
                </a:solidFill>
              </a:defRPr>
            </a:pPr>
            <a:r>
              <a:rPr dirty="0"/>
              <a:t>Personal Representative of </a:t>
            </a:r>
            <a:r>
              <a:rPr dirty="0" err="1"/>
              <a:t>CiO</a:t>
            </a:r>
            <a:endParaRPr dirty="0"/>
          </a:p>
          <a:p>
            <a:pPr marL="301752" indent="-301752" defTabSz="1206978">
              <a:spcBef>
                <a:spcPts val="2200"/>
              </a:spcBef>
              <a:defRPr sz="4752">
                <a:solidFill>
                  <a:srgbClr val="FFFFFF"/>
                </a:solidFill>
              </a:defRPr>
            </a:pPr>
            <a:r>
              <a:rPr dirty="0"/>
              <a:t>High Level Planning Group</a:t>
            </a:r>
          </a:p>
        </p:txBody>
      </p:sp>
      <p:pic>
        <p:nvPicPr>
          <p:cNvPr id="165" name="eng151084032316.jpg" descr="eng151084032316.jpg"/>
          <p:cNvPicPr>
            <a:picLocks noGrp="1" noChangeAspect="1"/>
          </p:cNvPicPr>
          <p:nvPr>
            <p:ph type="pic" idx="22"/>
          </p:nvPr>
        </p:nvPicPr>
        <p:blipFill>
          <a:blip r:embed="rId3">
            <a:extLst/>
          </a:blip>
          <a:srcRect l="7460" r="27505"/>
          <a:stretch>
            <a:fillRect/>
          </a:stretch>
        </p:blipFill>
        <p:spPr>
          <a:xfrm>
            <a:off x="6190787" y="631924"/>
            <a:ext cx="5458438" cy="5594103"/>
          </a:xfrm>
          <a:prstGeom prst="rect">
            <a:avLst/>
          </a:prstGeom>
        </p:spPr>
      </p:pic>
      <p:sp>
        <p:nvSpPr>
          <p:cNvPr id="166" name="OSCE structures for NK"/>
          <p:cNvSpPr txBox="1">
            <a:spLocks noGrp="1"/>
          </p:cNvSpPr>
          <p:nvPr>
            <p:ph type="title"/>
          </p:nvPr>
        </p:nvSpPr>
        <p:spPr>
          <a:prstGeom prst="rect">
            <a:avLst/>
          </a:prstGeom>
        </p:spPr>
        <p:txBody>
          <a:bodyPr>
            <a:normAutofit fontScale="90000"/>
          </a:bodyPr>
          <a:lstStyle>
            <a:lvl1pPr defTabSz="1999437">
              <a:defRPr sz="6969" spc="-139">
                <a:solidFill>
                  <a:srgbClr val="FFFFFF"/>
                </a:solidFill>
              </a:defRPr>
            </a:lvl1pPr>
          </a:lstStyle>
          <a:p>
            <a:r>
              <a:rPr dirty="0"/>
              <a:t>OSCE structures for </a:t>
            </a:r>
            <a:r>
              <a:rPr dirty="0" smtClean="0"/>
              <a:t>NK</a:t>
            </a:r>
            <a:r>
              <a:rPr lang="en-US" dirty="0" smtClean="0"/>
              <a:t/>
            </a:r>
            <a:br>
              <a:rPr lang="en-US" dirty="0" smtClean="0"/>
            </a:br>
            <a:r>
              <a:rPr lang="en-US" dirty="0" smtClean="0"/>
              <a:t/>
            </a:r>
            <a:br>
              <a:rPr lang="en-US" dirty="0" smtClean="0"/>
            </a:br>
            <a:endParaRPr dirty="0"/>
          </a:p>
        </p:txBody>
      </p:sp>
      <p:sp>
        <p:nvSpPr>
          <p:cNvPr id="167" name="Text"/>
          <p:cNvSpPr txBox="1"/>
          <p:nvPr/>
        </p:nvSpPr>
        <p:spPr>
          <a:xfrm>
            <a:off x="9575271" y="3311020"/>
            <a:ext cx="51361" cy="235962"/>
          </a:xfrm>
          <a:prstGeom prst="rect">
            <a:avLst/>
          </a:prstGeom>
          <a:ln w="12700">
            <a:miter lim="400000"/>
          </a:ln>
        </p:spPr>
        <p:txBody>
          <a:bodyPr wrap="none" lIns="25400" tIns="25400" rIns="25400" bIns="25400" anchor="ctr">
            <a:spAutoFit/>
          </a:bodyPr>
          <a:lstStyle/>
          <a:p>
            <a:pPr algn="ctr" defTabSz="1219169" hangingPunct="0"/>
            <a:endParaRPr sz="1200" kern="0">
              <a:solidFill>
                <a:srgbClr val="5E5E5E"/>
              </a:solidFill>
              <a:sym typeface="Helvetica Neue"/>
            </a:endParaRPr>
          </a:p>
        </p:txBody>
      </p:sp>
    </p:spTree>
    <p:extLst>
      <p:ext uri="{BB962C8B-B14F-4D97-AF65-F5344CB8AC3E}">
        <p14:creationId xmlns:p14="http://schemas.microsoft.com/office/powerpoint/2010/main" val="1316647246"/>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2335F"/>
        </a:solidFill>
        <a:effectLst/>
      </p:bgPr>
    </p:bg>
    <p:spTree>
      <p:nvGrpSpPr>
        <p:cNvPr id="1" name=""/>
        <p:cNvGrpSpPr/>
        <p:nvPr/>
      </p:nvGrpSpPr>
      <p:grpSpPr>
        <a:xfrm>
          <a:off x="0" y="0"/>
          <a:ext cx="0" cy="0"/>
          <a:chOff x="0" y="0"/>
          <a:chExt cx="0" cy="0"/>
        </a:xfrm>
      </p:grpSpPr>
      <p:sp>
        <p:nvSpPr>
          <p:cNvPr id="169" name="SOLUTIONS"/>
          <p:cNvSpPr txBox="1">
            <a:spLocks noGrp="1"/>
          </p:cNvSpPr>
          <p:nvPr>
            <p:ph type="title"/>
          </p:nvPr>
        </p:nvSpPr>
        <p:spPr>
          <a:xfrm>
            <a:off x="1195670" y="248933"/>
            <a:ext cx="4889501" cy="717551"/>
          </a:xfrm>
          <a:prstGeom prst="rect">
            <a:avLst/>
          </a:prstGeom>
        </p:spPr>
        <p:txBody>
          <a:bodyPr/>
          <a:lstStyle>
            <a:lvl1pPr>
              <a:defRPr>
                <a:solidFill>
                  <a:srgbClr val="FFFFFF"/>
                </a:solidFill>
              </a:defRPr>
            </a:lvl1pPr>
          </a:lstStyle>
          <a:p>
            <a:r>
              <a:t>SOLUTIONS</a:t>
            </a:r>
          </a:p>
        </p:txBody>
      </p:sp>
      <p:sp>
        <p:nvSpPr>
          <p:cNvPr id="170" name="Step by Step"/>
          <p:cNvSpPr txBox="1"/>
          <p:nvPr/>
        </p:nvSpPr>
        <p:spPr>
          <a:xfrm>
            <a:off x="2497293" y="1343664"/>
            <a:ext cx="3401023" cy="6899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8300" i="1">
                <a:solidFill>
                  <a:srgbClr val="FF2600"/>
                </a:solidFill>
              </a:defRPr>
            </a:lvl1pPr>
          </a:lstStyle>
          <a:p>
            <a:pPr algn="ctr" defTabSz="1219169" hangingPunct="0"/>
            <a:r>
              <a:rPr sz="4150" kern="0">
                <a:sym typeface="Helvetica Neue"/>
              </a:rPr>
              <a:t>Step by Step</a:t>
            </a:r>
          </a:p>
        </p:txBody>
      </p:sp>
      <p:sp>
        <p:nvSpPr>
          <p:cNvPr id="171" name="Madrid Principles"/>
          <p:cNvSpPr txBox="1"/>
          <p:nvPr/>
        </p:nvSpPr>
        <p:spPr>
          <a:xfrm>
            <a:off x="2266497" y="4766419"/>
            <a:ext cx="5116785" cy="766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9300">
                <a:solidFill>
                  <a:srgbClr val="00FA92"/>
                </a:solidFill>
                <a:latin typeface="Lucida Bright"/>
                <a:ea typeface="Lucida Bright"/>
                <a:cs typeface="Lucida Bright"/>
                <a:sym typeface="Lucida Bright"/>
              </a:defRPr>
            </a:lvl1pPr>
          </a:lstStyle>
          <a:p>
            <a:pPr algn="ctr" defTabSz="1219169" hangingPunct="0"/>
            <a:r>
              <a:rPr sz="4650" kern="0"/>
              <a:t>Madrid Principles</a:t>
            </a:r>
          </a:p>
        </p:txBody>
      </p:sp>
      <p:sp>
        <p:nvSpPr>
          <p:cNvPr id="172" name="Package"/>
          <p:cNvSpPr txBox="1"/>
          <p:nvPr/>
        </p:nvSpPr>
        <p:spPr>
          <a:xfrm>
            <a:off x="5361092" y="2273338"/>
            <a:ext cx="2643352" cy="8515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0400">
                <a:solidFill>
                  <a:srgbClr val="FF40FF"/>
                </a:solidFill>
              </a:defRPr>
            </a:lvl1pPr>
          </a:lstStyle>
          <a:p>
            <a:pPr algn="ctr" defTabSz="1219169" hangingPunct="0"/>
            <a:r>
              <a:rPr sz="5200" kern="0">
                <a:sym typeface="Helvetica Neue"/>
              </a:rPr>
              <a:t>Package</a:t>
            </a:r>
          </a:p>
        </p:txBody>
      </p:sp>
      <p:sp>
        <p:nvSpPr>
          <p:cNvPr id="173" name="Key West"/>
          <p:cNvSpPr txBox="1"/>
          <p:nvPr/>
        </p:nvSpPr>
        <p:spPr>
          <a:xfrm>
            <a:off x="7797066" y="3677894"/>
            <a:ext cx="2601674" cy="10207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2600">
                <a:solidFill>
                  <a:srgbClr val="FFD479"/>
                </a:solidFill>
                <a:latin typeface="Brush Script MT Italic"/>
                <a:ea typeface="Brush Script MT Italic"/>
                <a:cs typeface="Brush Script MT Italic"/>
                <a:sym typeface="Brush Script MT Italic"/>
              </a:defRPr>
            </a:lvl1pPr>
          </a:lstStyle>
          <a:p>
            <a:pPr algn="ctr" defTabSz="1219169" hangingPunct="0"/>
            <a:r>
              <a:rPr sz="6300" kern="0"/>
              <a:t>Key West</a:t>
            </a:r>
          </a:p>
        </p:txBody>
      </p:sp>
      <p:sp>
        <p:nvSpPr>
          <p:cNvPr id="174" name="Kazan"/>
          <p:cNvSpPr txBox="1"/>
          <p:nvPr/>
        </p:nvSpPr>
        <p:spPr>
          <a:xfrm>
            <a:off x="4656459" y="3320742"/>
            <a:ext cx="2322752" cy="1013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2500">
                <a:solidFill>
                  <a:srgbClr val="FF2600"/>
                </a:solidFill>
                <a:latin typeface="Phosphate Inline"/>
                <a:ea typeface="Phosphate Inline"/>
                <a:cs typeface="Phosphate Inline"/>
                <a:sym typeface="Phosphate Inline"/>
              </a:defRPr>
            </a:lvl1pPr>
          </a:lstStyle>
          <a:p>
            <a:pPr algn="ctr" defTabSz="1219169" hangingPunct="0"/>
            <a:r>
              <a:rPr sz="6250" kern="0"/>
              <a:t>Kazan</a:t>
            </a:r>
          </a:p>
        </p:txBody>
      </p:sp>
      <p:sp>
        <p:nvSpPr>
          <p:cNvPr id="175" name="Goble Plan"/>
          <p:cNvSpPr txBox="1"/>
          <p:nvPr/>
        </p:nvSpPr>
        <p:spPr>
          <a:xfrm>
            <a:off x="546472" y="1964701"/>
            <a:ext cx="2079095" cy="543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6400">
                <a:solidFill>
                  <a:schemeClr val="accent4">
                    <a:hueOff val="-858837"/>
                    <a:lumOff val="-9791"/>
                  </a:schemeClr>
                </a:solidFill>
              </a:defRPr>
            </a:lvl1pPr>
          </a:lstStyle>
          <a:p>
            <a:pPr algn="ctr" defTabSz="1219169" hangingPunct="0"/>
            <a:r>
              <a:rPr sz="3200" kern="0">
                <a:solidFill>
                  <a:srgbClr val="FFD932">
                    <a:hueOff val="-858837"/>
                    <a:lumOff val="-9791"/>
                  </a:srgbClr>
                </a:solidFill>
                <a:sym typeface="Helvetica Neue"/>
              </a:rPr>
              <a:t>Goble Plan</a:t>
            </a:r>
          </a:p>
        </p:txBody>
      </p:sp>
      <p:sp>
        <p:nvSpPr>
          <p:cNvPr id="176" name="Lavrov Plan"/>
          <p:cNvSpPr txBox="1"/>
          <p:nvPr/>
        </p:nvSpPr>
        <p:spPr>
          <a:xfrm>
            <a:off x="9180547" y="2606324"/>
            <a:ext cx="2592056" cy="628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7500">
                <a:solidFill>
                  <a:srgbClr val="FFFFFF"/>
                </a:solidFill>
                <a:latin typeface="American Typewriter"/>
                <a:ea typeface="American Typewriter"/>
                <a:cs typeface="American Typewriter"/>
                <a:sym typeface="American Typewriter"/>
              </a:defRPr>
            </a:lvl1pPr>
          </a:lstStyle>
          <a:p>
            <a:pPr algn="ctr" defTabSz="1219169" hangingPunct="0"/>
            <a:r>
              <a:rPr sz="3750" kern="0"/>
              <a:t>Lavrov Plan</a:t>
            </a:r>
          </a:p>
        </p:txBody>
      </p:sp>
      <p:pic>
        <p:nvPicPr>
          <p:cNvPr id="177" name="20160818bryza_large.jpg" descr="20160818bryza_large.jpg"/>
          <p:cNvPicPr>
            <a:picLocks noChangeAspect="1"/>
          </p:cNvPicPr>
          <p:nvPr/>
        </p:nvPicPr>
        <p:blipFill>
          <a:blip r:embed="rId2">
            <a:extLst/>
          </a:blip>
          <a:stretch>
            <a:fillRect/>
          </a:stretch>
        </p:blipFill>
        <p:spPr>
          <a:xfrm>
            <a:off x="1452827" y="2877257"/>
            <a:ext cx="2695494" cy="1786680"/>
          </a:xfrm>
          <a:prstGeom prst="rect">
            <a:avLst/>
          </a:prstGeom>
          <a:ln w="12700">
            <a:miter lim="400000"/>
          </a:ln>
        </p:spPr>
      </p:pic>
      <p:sp>
        <p:nvSpPr>
          <p:cNvPr id="178" name="Common State"/>
          <p:cNvSpPr txBox="1"/>
          <p:nvPr/>
        </p:nvSpPr>
        <p:spPr>
          <a:xfrm>
            <a:off x="5502958" y="920456"/>
            <a:ext cx="2359620" cy="46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5400">
                <a:solidFill>
                  <a:schemeClr val="accent4">
                    <a:hueOff val="-858837"/>
                    <a:lumOff val="-9791"/>
                  </a:schemeClr>
                </a:solidFill>
                <a:latin typeface="Princetown LET"/>
                <a:ea typeface="Princetown LET"/>
                <a:cs typeface="Princetown LET"/>
                <a:sym typeface="Princetown LET"/>
              </a:defRPr>
            </a:lvl1pPr>
          </a:lstStyle>
          <a:p>
            <a:pPr algn="ctr" defTabSz="1219169" hangingPunct="0"/>
            <a:r>
              <a:rPr sz="2700" kern="0">
                <a:solidFill>
                  <a:srgbClr val="FFD932">
                    <a:hueOff val="-858837"/>
                    <a:lumOff val="-9791"/>
                  </a:srgbClr>
                </a:solidFill>
              </a:rPr>
              <a:t>Common State</a:t>
            </a:r>
          </a:p>
        </p:txBody>
      </p:sp>
      <p:pic>
        <p:nvPicPr>
          <p:cNvPr id="179" name="ErpDPPfXMAEqnUK.jpg" descr="ErpDPPfXMAEqnUK.jpg"/>
          <p:cNvPicPr>
            <a:picLocks noChangeAspect="1"/>
          </p:cNvPicPr>
          <p:nvPr/>
        </p:nvPicPr>
        <p:blipFill>
          <a:blip r:embed="rId3">
            <a:extLst/>
          </a:blip>
          <a:stretch>
            <a:fillRect/>
          </a:stretch>
        </p:blipFill>
        <p:spPr>
          <a:xfrm>
            <a:off x="8220418" y="668083"/>
            <a:ext cx="3085915" cy="1736930"/>
          </a:xfrm>
          <a:prstGeom prst="rect">
            <a:avLst/>
          </a:prstGeom>
          <a:ln w="12700">
            <a:miter lim="400000"/>
          </a:ln>
        </p:spPr>
      </p:pic>
      <p:pic>
        <p:nvPicPr>
          <p:cNvPr id="180" name="Screen Shot 2021-01-20 at 1.30.40 AM.png" descr="Screen Shot 2021-01-20 at 1.30.40 AM.png"/>
          <p:cNvPicPr>
            <a:picLocks noChangeAspect="1"/>
          </p:cNvPicPr>
          <p:nvPr/>
        </p:nvPicPr>
        <p:blipFill>
          <a:blip r:embed="rId4">
            <a:extLst/>
          </a:blip>
          <a:stretch>
            <a:fillRect/>
          </a:stretch>
        </p:blipFill>
        <p:spPr>
          <a:xfrm>
            <a:off x="9212159" y="4787657"/>
            <a:ext cx="2294058" cy="1736929"/>
          </a:xfrm>
          <a:prstGeom prst="rect">
            <a:avLst/>
          </a:prstGeom>
          <a:ln w="12700">
            <a:miter lim="400000"/>
          </a:ln>
        </p:spPr>
      </p:pic>
      <p:sp>
        <p:nvSpPr>
          <p:cNvPr id="181" name="Territorial Swap"/>
          <p:cNvSpPr txBox="1"/>
          <p:nvPr/>
        </p:nvSpPr>
        <p:spPr>
          <a:xfrm>
            <a:off x="4476426" y="6001810"/>
            <a:ext cx="3943388" cy="574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6800">
                <a:solidFill>
                  <a:srgbClr val="73FDFF"/>
                </a:solidFill>
                <a:latin typeface="Lucida Calligraphy Italic"/>
                <a:ea typeface="Lucida Calligraphy Italic"/>
                <a:cs typeface="Lucida Calligraphy Italic"/>
                <a:sym typeface="Lucida Calligraphy Italic"/>
              </a:defRPr>
            </a:lvl1pPr>
          </a:lstStyle>
          <a:p>
            <a:pPr algn="ctr" defTabSz="1219169" hangingPunct="0"/>
            <a:r>
              <a:rPr sz="3400" kern="0"/>
              <a:t>Territorial Swap</a:t>
            </a:r>
          </a:p>
        </p:txBody>
      </p:sp>
    </p:spTree>
    <p:extLst>
      <p:ext uri="{BB962C8B-B14F-4D97-AF65-F5344CB8AC3E}">
        <p14:creationId xmlns:p14="http://schemas.microsoft.com/office/powerpoint/2010/main" val="153741628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nagorno-Karabakh-russian-peacekeeper-Jack-Losh-1a.webp" descr="nagorno-Karabakh-russian-peacekeeper-Jack-Losh-1a.webp"/>
          <p:cNvPicPr>
            <a:picLocks noGrp="1" noChangeAspect="1"/>
          </p:cNvPicPr>
          <p:nvPr>
            <p:ph type="pic" idx="21"/>
          </p:nvPr>
        </p:nvPicPr>
        <p:blipFill>
          <a:blip r:embed="rId2">
            <a:extLst/>
          </a:blip>
          <a:srcRect b="15625"/>
          <a:stretch>
            <a:fillRect/>
          </a:stretch>
        </p:blipFill>
        <p:spPr>
          <a:xfrm>
            <a:off x="0" y="0"/>
            <a:ext cx="12192000" cy="6858000"/>
          </a:xfrm>
          <a:prstGeom prst="rect">
            <a:avLst/>
          </a:prstGeom>
        </p:spPr>
      </p:pic>
    </p:spTree>
    <p:extLst>
      <p:ext uri="{BB962C8B-B14F-4D97-AF65-F5344CB8AC3E}">
        <p14:creationId xmlns:p14="http://schemas.microsoft.com/office/powerpoint/2010/main" val="3201248064"/>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 y="68371"/>
            <a:ext cx="11847785" cy="1040206"/>
          </a:xfrm>
          <a:ln>
            <a:solidFill>
              <a:schemeClr val="tx2"/>
            </a:solidFill>
          </a:ln>
        </p:spPr>
        <p:txBody>
          <a:bodyPr>
            <a:noAutofit/>
          </a:bodyPr>
          <a:lstStyle/>
          <a:p>
            <a:r>
              <a:rPr lang="en-US" sz="1800" dirty="0"/>
              <a:t> </a:t>
            </a:r>
            <a:r>
              <a:rPr lang="en-US" sz="1800" dirty="0" smtClean="0"/>
              <a:t>                            “</a:t>
            </a:r>
            <a:r>
              <a:rPr lang="en-US" sz="2000" i="1" dirty="0" smtClean="0">
                <a:solidFill>
                  <a:srgbClr val="C00000"/>
                </a:solidFill>
              </a:rPr>
              <a:t>Geopolitics and Great Power Competition </a:t>
            </a:r>
            <a:br>
              <a:rPr lang="en-US" sz="2000" i="1" dirty="0" smtClean="0">
                <a:solidFill>
                  <a:srgbClr val="C00000"/>
                </a:solidFill>
              </a:rPr>
            </a:br>
            <a:r>
              <a:rPr lang="en-US" sz="2000" i="1" dirty="0">
                <a:solidFill>
                  <a:srgbClr val="C00000"/>
                </a:solidFill>
              </a:rPr>
              <a:t> </a:t>
            </a:r>
            <a:r>
              <a:rPr lang="en-US" sz="2000" i="1" dirty="0" smtClean="0">
                <a:solidFill>
                  <a:srgbClr val="C00000"/>
                </a:solidFill>
              </a:rPr>
              <a:t>                                          in the </a:t>
            </a:r>
            <a:r>
              <a:rPr lang="en-US" sz="2000" i="1" dirty="0">
                <a:solidFill>
                  <a:srgbClr val="C00000"/>
                </a:solidFill>
              </a:rPr>
              <a:t>South </a:t>
            </a:r>
            <a:r>
              <a:rPr lang="en-US" sz="2000" i="1" dirty="0" smtClean="0">
                <a:solidFill>
                  <a:srgbClr val="C00000"/>
                </a:solidFill>
              </a:rPr>
              <a:t>Caucasus”</a:t>
            </a:r>
            <a:endParaRPr lang="en-US" sz="2000" i="1" dirty="0">
              <a:solidFill>
                <a:srgbClr val="C00000"/>
              </a:solidFill>
            </a:endParaRPr>
          </a:p>
        </p:txBody>
      </p:sp>
      <p:sp>
        <p:nvSpPr>
          <p:cNvPr id="3" name="Content Placeholder 2"/>
          <p:cNvSpPr>
            <a:spLocks noGrp="1"/>
          </p:cNvSpPr>
          <p:nvPr>
            <p:ph idx="1"/>
          </p:nvPr>
        </p:nvSpPr>
        <p:spPr>
          <a:xfrm>
            <a:off x="135801" y="1295400"/>
            <a:ext cx="11782930" cy="5486400"/>
          </a:xfrm>
        </p:spPr>
        <p:txBody>
          <a:bodyPr>
            <a:normAutofit/>
          </a:bodyPr>
          <a:lstStyle/>
          <a:p>
            <a:r>
              <a:rPr lang="en-US" dirty="0" smtClean="0"/>
              <a:t>                       </a:t>
            </a:r>
            <a:r>
              <a:rPr lang="en-US" dirty="0" smtClean="0">
                <a:solidFill>
                  <a:srgbClr val="C00000"/>
                </a:solidFill>
              </a:rPr>
              <a:t>                                 </a:t>
            </a:r>
            <a:r>
              <a:rPr lang="en-US" dirty="0">
                <a:solidFill>
                  <a:srgbClr val="C00000"/>
                </a:solidFill>
              </a:rPr>
              <a:t>	</a:t>
            </a:r>
            <a:endParaRPr lang="en-US" dirty="0" smtClean="0">
              <a:solidFill>
                <a:srgbClr val="C00000"/>
              </a:solidFill>
            </a:endParaRPr>
          </a:p>
          <a:p>
            <a:r>
              <a:rPr lang="en-US" dirty="0">
                <a:solidFill>
                  <a:srgbClr val="C00000"/>
                </a:solidFill>
              </a:rPr>
              <a:t> </a:t>
            </a:r>
            <a:r>
              <a:rPr lang="en-US" dirty="0" smtClean="0">
                <a:solidFill>
                  <a:srgbClr val="C00000"/>
                </a:solidFill>
              </a:rPr>
              <a:t>                                                              Mr</a:t>
            </a:r>
            <a:r>
              <a:rPr lang="en-US" dirty="0">
                <a:solidFill>
                  <a:srgbClr val="C00000"/>
                </a:solidFill>
              </a:rPr>
              <a:t>. Paul Goble </a:t>
            </a:r>
            <a:endParaRPr lang="en-US" dirty="0" smtClean="0">
              <a:solidFill>
                <a:srgbClr val="C00000"/>
              </a:solidFill>
            </a:endParaRPr>
          </a:p>
          <a:p>
            <a:r>
              <a:rPr lang="en-US" dirty="0" smtClean="0">
                <a:solidFill>
                  <a:srgbClr val="C00000"/>
                </a:solidFill>
              </a:rPr>
              <a:t>                                  Former </a:t>
            </a:r>
            <a:r>
              <a:rPr lang="en-US" dirty="0">
                <a:solidFill>
                  <a:srgbClr val="C00000"/>
                </a:solidFill>
              </a:rPr>
              <a:t>Special Advisor to the Secretary of </a:t>
            </a:r>
            <a:r>
              <a:rPr lang="en-US" dirty="0" smtClean="0">
                <a:solidFill>
                  <a:srgbClr val="C00000"/>
                </a:solidFill>
              </a:rPr>
              <a:t>State</a:t>
            </a:r>
          </a:p>
          <a:p>
            <a:r>
              <a:rPr lang="en-US" dirty="0" smtClean="0">
                <a:solidFill>
                  <a:srgbClr val="C00000"/>
                </a:solidFill>
              </a:rPr>
              <a:t>                                 Voice </a:t>
            </a:r>
            <a:r>
              <a:rPr lang="en-US" dirty="0">
                <a:solidFill>
                  <a:srgbClr val="C00000"/>
                </a:solidFill>
              </a:rPr>
              <a:t>of </a:t>
            </a:r>
            <a:r>
              <a:rPr lang="en-US" dirty="0" smtClean="0">
                <a:solidFill>
                  <a:srgbClr val="C00000"/>
                </a:solidFill>
              </a:rPr>
              <a:t> America and Central Intelligence Agency </a:t>
            </a:r>
          </a:p>
          <a:p>
            <a:r>
              <a:rPr lang="en-US" dirty="0">
                <a:solidFill>
                  <a:srgbClr val="C00000"/>
                </a:solidFill>
              </a:rPr>
              <a:t> </a:t>
            </a:r>
            <a:r>
              <a:rPr lang="en-US" dirty="0" smtClean="0">
                <a:solidFill>
                  <a:srgbClr val="C00000"/>
                </a:solidFill>
              </a:rPr>
              <a:t>                                                                Professor</a:t>
            </a:r>
            <a:endParaRPr lang="en-US" dirty="0">
              <a:solidFill>
                <a:srgbClr val="C00000"/>
              </a:solidFill>
            </a:endParaRPr>
          </a:p>
          <a:p>
            <a:r>
              <a:rPr lang="en-US" dirty="0" smtClean="0">
                <a:solidFill>
                  <a:srgbClr val="C00000"/>
                </a:solidFill>
              </a:rPr>
              <a:t>                                  The </a:t>
            </a:r>
            <a:r>
              <a:rPr lang="en-US" dirty="0">
                <a:solidFill>
                  <a:srgbClr val="C00000"/>
                </a:solidFill>
              </a:rPr>
              <a:t>Institute of World Politics/Boston </a:t>
            </a:r>
            <a:r>
              <a:rPr lang="en-US" dirty="0" smtClean="0">
                <a:solidFill>
                  <a:srgbClr val="C00000"/>
                </a:solidFill>
              </a:rPr>
              <a:t>University</a:t>
            </a:r>
          </a:p>
          <a:p>
            <a:pPr lvl="0" algn="ctr">
              <a:spcBef>
                <a:spcPts val="0"/>
              </a:spcBef>
              <a:spcAft>
                <a:spcPts val="0"/>
              </a:spcAft>
              <a:defRPr/>
            </a:pPr>
            <a:endParaRPr lang="en-US" altLang="en-US" dirty="0" smtClean="0"/>
          </a:p>
          <a:p>
            <a:pPr lvl="0" algn="ctr">
              <a:spcBef>
                <a:spcPts val="0"/>
              </a:spcBef>
              <a:spcAft>
                <a:spcPts val="0"/>
              </a:spcAft>
              <a:defRPr/>
            </a:pPr>
            <a:endParaRPr lang="en-US" altLang="en-US" sz="2400" kern="0" dirty="0">
              <a:solidFill>
                <a:srgbClr val="C00000"/>
              </a:solidFill>
              <a:latin typeface="Calibri" panose="020F0502020204030204"/>
              <a:cs typeface="Arial" panose="020B0604020202020204" pitchFamily="34" charset="0"/>
            </a:endParaRPr>
          </a:p>
          <a:p>
            <a:pPr lvl="0" algn="ctr">
              <a:spcBef>
                <a:spcPts val="0"/>
              </a:spcBef>
              <a:spcAft>
                <a:spcPts val="0"/>
              </a:spcAft>
              <a:defRPr/>
            </a:pPr>
            <a:endParaRPr lang="en-US" altLang="en-US" sz="2400" kern="0" dirty="0">
              <a:solidFill>
                <a:srgbClr val="C00000"/>
              </a:solidFill>
              <a:latin typeface="Calibri" panose="020F0502020204030204"/>
              <a:cs typeface="Arial" panose="020B0604020202020204" pitchFamily="34" charset="0"/>
            </a:endParaRPr>
          </a:p>
          <a:p>
            <a:pPr lvl="0" algn="ctr">
              <a:spcBef>
                <a:spcPts val="0"/>
              </a:spcBef>
              <a:spcAft>
                <a:spcPts val="0"/>
              </a:spcAft>
              <a:defRPr/>
            </a:pPr>
            <a:r>
              <a:rPr lang="en-US" altLang="en-US" sz="1800" kern="0" dirty="0" smtClean="0">
                <a:solidFill>
                  <a:srgbClr val="C00000"/>
                </a:solidFill>
                <a:cs typeface="Arial" panose="020B0604020202020204" pitchFamily="34" charset="0"/>
              </a:rPr>
              <a:t>Presentation </a:t>
            </a:r>
            <a:r>
              <a:rPr lang="en-US" altLang="en-US" sz="1800" kern="0" dirty="0">
                <a:solidFill>
                  <a:srgbClr val="C00000"/>
                </a:solidFill>
                <a:cs typeface="Arial" panose="020B0604020202020204" pitchFamily="34" charset="0"/>
              </a:rPr>
              <a:t>for the</a:t>
            </a:r>
          </a:p>
          <a:p>
            <a:pPr lvl="0" algn="ctr">
              <a:spcBef>
                <a:spcPts val="0"/>
              </a:spcBef>
              <a:spcAft>
                <a:spcPts val="0"/>
              </a:spcAft>
              <a:defRPr/>
            </a:pPr>
            <a:r>
              <a:rPr lang="en-US" altLang="en-US" sz="1800" kern="0" dirty="0">
                <a:solidFill>
                  <a:srgbClr val="C00000"/>
                </a:solidFill>
                <a:cs typeface="Arial" panose="020B0604020202020204" pitchFamily="34" charset="0"/>
              </a:rPr>
              <a:t>Cultural and Area Studies Office </a:t>
            </a:r>
          </a:p>
          <a:p>
            <a:pPr lvl="0" algn="ctr">
              <a:spcBef>
                <a:spcPts val="0"/>
              </a:spcBef>
              <a:spcAft>
                <a:spcPts val="0"/>
              </a:spcAft>
              <a:defRPr/>
            </a:pPr>
            <a:r>
              <a:rPr lang="en-US" altLang="en-US" sz="1800" kern="0" dirty="0">
                <a:solidFill>
                  <a:srgbClr val="C00000"/>
                </a:solidFill>
                <a:cs typeface="Arial" panose="020B0604020202020204" pitchFamily="34" charset="0"/>
              </a:rPr>
              <a:t>U.S. Army Command and General Staff College</a:t>
            </a:r>
          </a:p>
          <a:p>
            <a:endParaRPr lang="en-US" dirty="0"/>
          </a:p>
          <a:p>
            <a:endParaRPr lang="en-US" b="0" dirty="0"/>
          </a:p>
        </p:txBody>
      </p:sp>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801" y="172015"/>
            <a:ext cx="869133" cy="83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819400" y="6044974"/>
            <a:ext cx="6096000" cy="553998"/>
          </a:xfrm>
          <a:prstGeom prst="rect">
            <a:avLst/>
          </a:prstGeom>
        </p:spPr>
        <p:txBody>
          <a:bodyPr>
            <a:spAutoFit/>
          </a:bodyPr>
          <a:lstStyle/>
          <a:p>
            <a:pPr algn="ctr" fontAlgn="base">
              <a:spcBef>
                <a:spcPct val="0"/>
              </a:spcBef>
              <a:spcAft>
                <a:spcPct val="0"/>
              </a:spcAft>
              <a:defRPr/>
            </a:pPr>
            <a:r>
              <a:rPr lang="en-US" altLang="en-US" sz="1600" b="1" i="1" dirty="0">
                <a:solidFill>
                  <a:srgbClr val="C00000"/>
                </a:solidFill>
                <a:latin typeface=" Arial"/>
                <a:cs typeface="Arial" panose="020B0604020202020204" pitchFamily="34" charset="0"/>
              </a:rPr>
              <a:t>2 February 2021</a:t>
            </a:r>
          </a:p>
          <a:p>
            <a:pPr algn="ctr" fontAlgn="base">
              <a:spcBef>
                <a:spcPct val="0"/>
              </a:spcBef>
              <a:spcAft>
                <a:spcPct val="0"/>
              </a:spcAft>
              <a:defRPr/>
            </a:pPr>
            <a:r>
              <a:rPr lang="en-US" altLang="en-US" sz="1400" b="1" i="1" dirty="0">
                <a:solidFill>
                  <a:srgbClr val="00B050"/>
                </a:solidFill>
                <a:latin typeface=" Arial"/>
                <a:cs typeface="Arial" panose="020B0604020202020204" pitchFamily="34" charset="0"/>
              </a:rPr>
              <a:t>unclassified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2441" y="172015"/>
            <a:ext cx="994049" cy="832920"/>
          </a:xfrm>
          <a:prstGeom prst="rect">
            <a:avLst/>
          </a:prstGeom>
        </p:spPr>
      </p:pic>
    </p:spTree>
    <p:extLst>
      <p:ext uri="{BB962C8B-B14F-4D97-AF65-F5344CB8AC3E}">
        <p14:creationId xmlns:p14="http://schemas.microsoft.com/office/powerpoint/2010/main" val="1311683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01" y="90535"/>
            <a:ext cx="11847785" cy="887239"/>
          </a:xfrm>
          <a:ln>
            <a:solidFill>
              <a:schemeClr val="tx2"/>
            </a:solidFill>
          </a:ln>
        </p:spPr>
        <p:txBody>
          <a:bodyPr>
            <a:noAutofit/>
          </a:bodyPr>
          <a:lstStyle/>
          <a:p>
            <a:r>
              <a:rPr lang="en-US" sz="1800" dirty="0" smtClean="0"/>
              <a:t>          </a:t>
            </a:r>
            <a:r>
              <a:rPr lang="en-US" sz="1800" dirty="0" smtClean="0">
                <a:solidFill>
                  <a:srgbClr val="C00000"/>
                </a:solidFill>
              </a:rPr>
              <a:t>                          </a:t>
            </a:r>
            <a:r>
              <a:rPr lang="en-US" sz="2000" b="1" i="1" dirty="0" smtClean="0">
                <a:solidFill>
                  <a:srgbClr val="C00000"/>
                </a:solidFill>
              </a:rPr>
              <a:t>Examining </a:t>
            </a:r>
            <a:r>
              <a:rPr lang="en-US" sz="2000" b="1" i="1" dirty="0">
                <a:solidFill>
                  <a:srgbClr val="C00000"/>
                </a:solidFill>
              </a:rPr>
              <a:t>the </a:t>
            </a:r>
            <a:r>
              <a:rPr lang="en-US" sz="2000" b="1" i="1" dirty="0" smtClean="0">
                <a:solidFill>
                  <a:srgbClr val="C00000"/>
                </a:solidFill>
              </a:rPr>
              <a:t>Nagorno-Karabakh </a:t>
            </a:r>
            <a:r>
              <a:rPr lang="en-US" sz="2000" b="1" i="1" dirty="0">
                <a:solidFill>
                  <a:srgbClr val="C00000"/>
                </a:solidFill>
              </a:rPr>
              <a:t>War </a:t>
            </a:r>
            <a:endParaRPr lang="en-US" sz="2000" i="1" dirty="0">
              <a:solidFill>
                <a:srgbClr val="C00000"/>
              </a:solidFill>
            </a:endParaRPr>
          </a:p>
        </p:txBody>
      </p:sp>
      <p:sp>
        <p:nvSpPr>
          <p:cNvPr id="3" name="Content Placeholder 2"/>
          <p:cNvSpPr>
            <a:spLocks noGrp="1"/>
          </p:cNvSpPr>
          <p:nvPr>
            <p:ph idx="1"/>
          </p:nvPr>
        </p:nvSpPr>
        <p:spPr>
          <a:xfrm>
            <a:off x="135801" y="1295400"/>
            <a:ext cx="11782930" cy="5486400"/>
          </a:xfrm>
        </p:spPr>
        <p:txBody>
          <a:bodyPr>
            <a:normAutofit/>
          </a:bodyPr>
          <a:lstStyle/>
          <a:p>
            <a:r>
              <a:rPr lang="en-US" dirty="0" smtClean="0"/>
              <a:t>                       </a:t>
            </a:r>
            <a:r>
              <a:rPr lang="en-US" dirty="0" smtClean="0">
                <a:solidFill>
                  <a:srgbClr val="C00000"/>
                </a:solidFill>
              </a:rPr>
              <a:t>                                 </a:t>
            </a:r>
            <a:endParaRPr lang="en-US" dirty="0">
              <a:solidFill>
                <a:srgbClr val="C00000"/>
              </a:solidFill>
            </a:endParaRPr>
          </a:p>
          <a:p>
            <a:r>
              <a:rPr lang="en-US" dirty="0" smtClean="0">
                <a:solidFill>
                  <a:srgbClr val="C00000"/>
                </a:solidFill>
              </a:rPr>
              <a:t>                                                                  Mr. Matthew </a:t>
            </a:r>
            <a:r>
              <a:rPr lang="en-US" dirty="0">
                <a:solidFill>
                  <a:srgbClr val="C00000"/>
                </a:solidFill>
              </a:rPr>
              <a:t>Stein</a:t>
            </a:r>
          </a:p>
          <a:p>
            <a:r>
              <a:rPr lang="en-US" dirty="0" smtClean="0">
                <a:solidFill>
                  <a:srgbClr val="C00000"/>
                </a:solidFill>
              </a:rPr>
              <a:t>                                                        Foreign </a:t>
            </a:r>
            <a:r>
              <a:rPr lang="en-US" dirty="0">
                <a:solidFill>
                  <a:srgbClr val="C00000"/>
                </a:solidFill>
              </a:rPr>
              <a:t>Military Studies Office</a:t>
            </a:r>
          </a:p>
          <a:p>
            <a:r>
              <a:rPr lang="en-US" dirty="0" smtClean="0">
                <a:solidFill>
                  <a:srgbClr val="C00000"/>
                </a:solidFill>
              </a:rPr>
              <a:t>                                                             Fort </a:t>
            </a:r>
            <a:r>
              <a:rPr lang="en-US" dirty="0">
                <a:solidFill>
                  <a:srgbClr val="C00000"/>
                </a:solidFill>
              </a:rPr>
              <a:t>Leavenworth, Kansas</a:t>
            </a:r>
          </a:p>
          <a:p>
            <a:pPr lvl="0" algn="ctr">
              <a:spcBef>
                <a:spcPts val="0"/>
              </a:spcBef>
              <a:spcAft>
                <a:spcPts val="0"/>
              </a:spcAft>
              <a:defRPr/>
            </a:pPr>
            <a:endParaRPr lang="en-US" altLang="en-US" dirty="0" smtClean="0"/>
          </a:p>
          <a:p>
            <a:pPr lvl="0" algn="ctr">
              <a:spcBef>
                <a:spcPts val="0"/>
              </a:spcBef>
              <a:spcAft>
                <a:spcPts val="0"/>
              </a:spcAft>
              <a:defRPr/>
            </a:pPr>
            <a:endParaRPr lang="en-US" altLang="en-US" sz="2400" kern="0" dirty="0">
              <a:solidFill>
                <a:srgbClr val="C00000"/>
              </a:solidFill>
              <a:latin typeface="Calibri" panose="020F0502020204030204"/>
              <a:cs typeface="Arial" panose="020B0604020202020204" pitchFamily="34" charset="0"/>
            </a:endParaRPr>
          </a:p>
          <a:p>
            <a:pPr lvl="0" algn="ctr">
              <a:spcBef>
                <a:spcPts val="0"/>
              </a:spcBef>
              <a:spcAft>
                <a:spcPts val="0"/>
              </a:spcAft>
              <a:defRPr/>
            </a:pPr>
            <a:endParaRPr lang="en-US" altLang="en-US" sz="2400" kern="0" dirty="0">
              <a:solidFill>
                <a:srgbClr val="C00000"/>
              </a:solidFill>
              <a:latin typeface="Calibri" panose="020F0502020204030204"/>
              <a:cs typeface="Arial" panose="020B0604020202020204" pitchFamily="34" charset="0"/>
            </a:endParaRPr>
          </a:p>
          <a:p>
            <a:pPr lvl="0" algn="ctr">
              <a:spcBef>
                <a:spcPts val="0"/>
              </a:spcBef>
              <a:spcAft>
                <a:spcPts val="0"/>
              </a:spcAft>
              <a:defRPr/>
            </a:pPr>
            <a:endParaRPr lang="en-US" altLang="en-US" sz="2400" kern="0" dirty="0" smtClean="0">
              <a:solidFill>
                <a:srgbClr val="C00000"/>
              </a:solidFill>
              <a:latin typeface="Calibri" panose="020F0502020204030204"/>
              <a:cs typeface="Arial" panose="020B0604020202020204" pitchFamily="34" charset="0"/>
            </a:endParaRPr>
          </a:p>
          <a:p>
            <a:pPr lvl="0" algn="ctr">
              <a:spcBef>
                <a:spcPts val="0"/>
              </a:spcBef>
              <a:spcAft>
                <a:spcPts val="0"/>
              </a:spcAft>
              <a:defRPr/>
            </a:pPr>
            <a:r>
              <a:rPr lang="en-US" altLang="en-US" sz="1800" kern="0" dirty="0" smtClean="0">
                <a:solidFill>
                  <a:srgbClr val="C00000"/>
                </a:solidFill>
                <a:cs typeface="Calibri" panose="020F0502020204030204" pitchFamily="34" charset="0"/>
              </a:rPr>
              <a:t>Presentation </a:t>
            </a:r>
            <a:r>
              <a:rPr lang="en-US" altLang="en-US" sz="1800" kern="0" dirty="0">
                <a:solidFill>
                  <a:srgbClr val="C00000"/>
                </a:solidFill>
                <a:cs typeface="Calibri" panose="020F0502020204030204" pitchFamily="34" charset="0"/>
              </a:rPr>
              <a:t>for the</a:t>
            </a:r>
          </a:p>
          <a:p>
            <a:pPr lvl="0" algn="ctr">
              <a:spcBef>
                <a:spcPts val="0"/>
              </a:spcBef>
              <a:spcAft>
                <a:spcPts val="0"/>
              </a:spcAft>
              <a:defRPr/>
            </a:pPr>
            <a:r>
              <a:rPr lang="en-US" altLang="en-US" sz="1800" kern="0" dirty="0">
                <a:solidFill>
                  <a:srgbClr val="C00000"/>
                </a:solidFill>
                <a:cs typeface="Calibri" panose="020F0502020204030204" pitchFamily="34" charset="0"/>
              </a:rPr>
              <a:t>Cultural and Area Studies Office </a:t>
            </a:r>
          </a:p>
          <a:p>
            <a:pPr lvl="0" algn="ctr">
              <a:spcBef>
                <a:spcPts val="0"/>
              </a:spcBef>
              <a:spcAft>
                <a:spcPts val="0"/>
              </a:spcAft>
              <a:defRPr/>
            </a:pPr>
            <a:r>
              <a:rPr lang="en-US" altLang="en-US" sz="1800" kern="0" dirty="0">
                <a:solidFill>
                  <a:srgbClr val="C00000"/>
                </a:solidFill>
                <a:cs typeface="Calibri" panose="020F0502020204030204" pitchFamily="34" charset="0"/>
              </a:rPr>
              <a:t>U.S. Army Command and General Staff College</a:t>
            </a:r>
          </a:p>
          <a:p>
            <a:endParaRPr lang="en-US" dirty="0"/>
          </a:p>
          <a:p>
            <a:endParaRPr lang="en-US" b="0"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801" y="172015"/>
            <a:ext cx="834017"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819400" y="6044974"/>
            <a:ext cx="6096000" cy="553998"/>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1" u="none" strike="noStrike" kern="1200" cap="none" spc="0" normalizeH="0" baseline="0" noProof="0" dirty="0">
                <a:ln>
                  <a:noFill/>
                </a:ln>
                <a:solidFill>
                  <a:srgbClr val="C00000"/>
                </a:solidFill>
                <a:effectLst/>
                <a:uLnTx/>
                <a:uFillTx/>
                <a:latin typeface=" Arial"/>
                <a:ea typeface="+mn-ea"/>
                <a:cs typeface="Arial" panose="020B0604020202020204" pitchFamily="34" charset="0"/>
              </a:rPr>
              <a:t>2 February 2021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1" u="none" strike="noStrike" kern="1200" cap="none" spc="0" normalizeH="0" baseline="0" noProof="0" dirty="0">
                <a:ln>
                  <a:noFill/>
                </a:ln>
                <a:solidFill>
                  <a:srgbClr val="00B050"/>
                </a:solidFill>
                <a:effectLst/>
                <a:uLnTx/>
                <a:uFillTx/>
                <a:latin typeface=" Arial"/>
                <a:ea typeface="+mn-ea"/>
                <a:cs typeface="Arial" panose="020B0604020202020204" pitchFamily="34" charset="0"/>
              </a:rPr>
              <a:t>unclassified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1345" y="172015"/>
            <a:ext cx="807386" cy="762000"/>
          </a:xfrm>
          <a:prstGeom prst="rect">
            <a:avLst/>
          </a:prstGeom>
        </p:spPr>
      </p:pic>
    </p:spTree>
    <p:extLst>
      <p:ext uri="{BB962C8B-B14F-4D97-AF65-F5344CB8AC3E}">
        <p14:creationId xmlns:p14="http://schemas.microsoft.com/office/powerpoint/2010/main" val="27778461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08" y="181069"/>
            <a:ext cx="12173892" cy="6563763"/>
          </a:xfrm>
        </p:spPr>
      </p:pic>
    </p:spTree>
    <p:extLst>
      <p:ext uri="{BB962C8B-B14F-4D97-AF65-F5344CB8AC3E}">
        <p14:creationId xmlns:p14="http://schemas.microsoft.com/office/powerpoint/2010/main" val="23731877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2800" y="262447"/>
            <a:ext cx="5486400" cy="5985954"/>
          </a:xfrm>
        </p:spPr>
      </p:pic>
      <p:sp>
        <p:nvSpPr>
          <p:cNvPr id="3" name="TextBox 2"/>
          <p:cNvSpPr txBox="1"/>
          <p:nvPr/>
        </p:nvSpPr>
        <p:spPr>
          <a:xfrm>
            <a:off x="4800600" y="2133601"/>
            <a:ext cx="1524000" cy="769441"/>
          </a:xfrm>
          <a:prstGeom prst="rect">
            <a:avLst/>
          </a:prstGeom>
          <a:noFill/>
        </p:spPr>
        <p:txBody>
          <a:bodyPr wrap="square" rtlCol="0">
            <a:spAutoFit/>
          </a:bodyPr>
          <a:lstStyle/>
          <a:p>
            <a:r>
              <a:rPr lang="en-US" sz="2200" b="1" dirty="0">
                <a:solidFill>
                  <a:prstClr val="black"/>
                </a:solidFill>
                <a:latin typeface="Calibri"/>
              </a:rPr>
              <a:t>Nagorno Karabakh</a:t>
            </a:r>
          </a:p>
        </p:txBody>
      </p:sp>
      <p:sp>
        <p:nvSpPr>
          <p:cNvPr id="5" name="TextBox 4"/>
          <p:cNvSpPr txBox="1"/>
          <p:nvPr/>
        </p:nvSpPr>
        <p:spPr>
          <a:xfrm>
            <a:off x="5943600" y="381001"/>
            <a:ext cx="2438400" cy="430887"/>
          </a:xfrm>
          <a:prstGeom prst="rect">
            <a:avLst/>
          </a:prstGeom>
          <a:noFill/>
        </p:spPr>
        <p:txBody>
          <a:bodyPr wrap="square" rtlCol="0">
            <a:spAutoFit/>
          </a:bodyPr>
          <a:lstStyle/>
          <a:p>
            <a:r>
              <a:rPr lang="en-US" sz="2200" b="1" dirty="0">
                <a:solidFill>
                  <a:prstClr val="black"/>
                </a:solidFill>
                <a:latin typeface="Calibri"/>
              </a:rPr>
              <a:t>Azerbaijan</a:t>
            </a:r>
          </a:p>
        </p:txBody>
      </p:sp>
      <p:sp>
        <p:nvSpPr>
          <p:cNvPr id="6" name="TextBox 5"/>
          <p:cNvSpPr txBox="1"/>
          <p:nvPr/>
        </p:nvSpPr>
        <p:spPr>
          <a:xfrm>
            <a:off x="3733800" y="3231137"/>
            <a:ext cx="1237488" cy="430887"/>
          </a:xfrm>
          <a:prstGeom prst="rect">
            <a:avLst/>
          </a:prstGeom>
          <a:noFill/>
        </p:spPr>
        <p:txBody>
          <a:bodyPr wrap="square" rtlCol="0">
            <a:spAutoFit/>
          </a:bodyPr>
          <a:lstStyle/>
          <a:p>
            <a:r>
              <a:rPr lang="en-US" sz="2200" b="1" dirty="0">
                <a:solidFill>
                  <a:prstClr val="black"/>
                </a:solidFill>
                <a:latin typeface="Calibri"/>
              </a:rPr>
              <a:t>Armenia</a:t>
            </a:r>
          </a:p>
        </p:txBody>
      </p:sp>
      <p:sp>
        <p:nvSpPr>
          <p:cNvPr id="7" name="TextBox 6"/>
          <p:cNvSpPr txBox="1"/>
          <p:nvPr/>
        </p:nvSpPr>
        <p:spPr>
          <a:xfrm>
            <a:off x="7696200" y="5181601"/>
            <a:ext cx="914400" cy="430887"/>
          </a:xfrm>
          <a:prstGeom prst="rect">
            <a:avLst/>
          </a:prstGeom>
          <a:noFill/>
        </p:spPr>
        <p:txBody>
          <a:bodyPr wrap="square" rtlCol="0">
            <a:spAutoFit/>
          </a:bodyPr>
          <a:lstStyle/>
          <a:p>
            <a:r>
              <a:rPr lang="en-US" sz="2200" b="1" dirty="0">
                <a:solidFill>
                  <a:prstClr val="black"/>
                </a:solidFill>
                <a:latin typeface="Calibri"/>
              </a:rPr>
              <a:t>Iran</a:t>
            </a:r>
          </a:p>
        </p:txBody>
      </p:sp>
      <p:sp>
        <p:nvSpPr>
          <p:cNvPr id="9" name="TextBox 8"/>
          <p:cNvSpPr txBox="1"/>
          <p:nvPr/>
        </p:nvSpPr>
        <p:spPr>
          <a:xfrm>
            <a:off x="2590800" y="6282431"/>
            <a:ext cx="7038214" cy="369332"/>
          </a:xfrm>
          <a:prstGeom prst="rect">
            <a:avLst/>
          </a:prstGeom>
          <a:noFill/>
        </p:spPr>
        <p:txBody>
          <a:bodyPr wrap="square" rtlCol="0">
            <a:spAutoFit/>
          </a:bodyPr>
          <a:lstStyle/>
          <a:p>
            <a:pPr algn="ctr"/>
            <a:r>
              <a:rPr lang="en-US" b="1" dirty="0" smtClean="0">
                <a:solidFill>
                  <a:prstClr val="black"/>
                </a:solidFill>
                <a:latin typeface="Calibri"/>
              </a:rPr>
              <a:t>Territorial Changes After April 2016 Clashes</a:t>
            </a:r>
            <a:endParaRPr lang="en-US" b="1" dirty="0">
              <a:solidFill>
                <a:prstClr val="black"/>
              </a:solidFill>
              <a:latin typeface="Calibri"/>
            </a:endParaRPr>
          </a:p>
        </p:txBody>
      </p:sp>
      <p:pic>
        <p:nvPicPr>
          <p:cNvPr id="1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269" y="262447"/>
            <a:ext cx="696549" cy="54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1345" y="172015"/>
            <a:ext cx="807386" cy="762000"/>
          </a:xfrm>
          <a:prstGeom prst="rect">
            <a:avLst/>
          </a:prstGeom>
        </p:spPr>
      </p:pic>
    </p:spTree>
    <p:extLst>
      <p:ext uri="{BB962C8B-B14F-4D97-AF65-F5344CB8AC3E}">
        <p14:creationId xmlns:p14="http://schemas.microsoft.com/office/powerpoint/2010/main" val="736081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801" y="172015"/>
            <a:ext cx="834017"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1345" y="172015"/>
            <a:ext cx="807386" cy="762000"/>
          </a:xfrm>
          <a:prstGeom prst="rect">
            <a:avLst/>
          </a:prstGeom>
        </p:spPr>
      </p:pic>
    </p:spTree>
    <p:extLst>
      <p:ext uri="{BB962C8B-B14F-4D97-AF65-F5344CB8AC3E}">
        <p14:creationId xmlns:p14="http://schemas.microsoft.com/office/powerpoint/2010/main" val="25730614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4939" y="3076575"/>
            <a:ext cx="6759575" cy="553998"/>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smtClean="0">
                <a:ln>
                  <a:noFill/>
                </a:ln>
                <a:solidFill>
                  <a:srgbClr val="FFFFFF"/>
                </a:solidFill>
                <a:effectLst/>
                <a:uLnTx/>
                <a:uFillTx/>
                <a:latin typeface="Arial Black" panose="020B0A04020102020204" pitchFamily="34" charset="0"/>
                <a:ea typeface="+mn-ea"/>
                <a:cs typeface="Arial" panose="020B0604020202020204" pitchFamily="34" charset="0"/>
              </a:rPr>
              <a:t>Summary</a:t>
            </a:r>
            <a:endParaRPr kumimoji="0" lang="en-US" sz="3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endParaRPr>
          </a:p>
        </p:txBody>
      </p:sp>
      <p:pic>
        <p:nvPicPr>
          <p:cNvPr id="13926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7391" y="267810"/>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0950" y="159798"/>
            <a:ext cx="838200" cy="9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77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938"/>
            <a:ext cx="12128838" cy="1719871"/>
          </a:xfrm>
          <a:ln>
            <a:solidFill>
              <a:schemeClr val="tx2"/>
            </a:solidFill>
          </a:ln>
        </p:spPr>
        <p:txBody>
          <a:bodyPr>
            <a:noAutofit/>
          </a:bodyPr>
          <a:lstStyle/>
          <a:p>
            <a:pPr lvl="0">
              <a:spcBef>
                <a:spcPct val="20000"/>
              </a:spcBef>
              <a:spcAft>
                <a:spcPts val="600"/>
              </a:spcAft>
            </a:pPr>
            <a:r>
              <a:rPr lang="en-US" sz="2000" dirty="0">
                <a:solidFill>
                  <a:srgbClr val="C00000"/>
                </a:solidFill>
              </a:rPr>
              <a:t> </a:t>
            </a:r>
            <a:r>
              <a:rPr lang="en-US" sz="2000" dirty="0" smtClean="0">
                <a:solidFill>
                  <a:srgbClr val="C00000"/>
                </a:solidFill>
              </a:rPr>
              <a:t>                                     </a:t>
            </a:r>
            <a:r>
              <a:rPr lang="en-US" sz="1800" i="1" dirty="0" smtClean="0">
                <a:solidFill>
                  <a:srgbClr val="C00000"/>
                </a:solidFill>
              </a:rPr>
              <a:t>Geopolitical and Military </a:t>
            </a:r>
            <a:r>
              <a:rPr lang="en-US" sz="1800" i="1" dirty="0" smtClean="0">
                <a:solidFill>
                  <a:srgbClr val="C00000"/>
                </a:solidFill>
              </a:rPr>
              <a:t>Lessons </a:t>
            </a:r>
            <a:r>
              <a:rPr lang="en-US" sz="1800" i="1" dirty="0" smtClean="0">
                <a:solidFill>
                  <a:srgbClr val="C00000"/>
                </a:solidFill>
              </a:rPr>
              <a:t>Learned</a:t>
            </a:r>
            <a:r>
              <a:rPr lang="en-US" sz="1800" dirty="0"/>
              <a:t/>
            </a:r>
            <a:br>
              <a:rPr lang="en-US" sz="1800" dirty="0"/>
            </a:br>
            <a:endParaRPr lang="en-US" sz="1400" i="1" dirty="0"/>
          </a:p>
        </p:txBody>
      </p:sp>
      <p:sp>
        <p:nvSpPr>
          <p:cNvPr id="3" name="Content Placeholder 2"/>
          <p:cNvSpPr>
            <a:spLocks noGrp="1"/>
          </p:cNvSpPr>
          <p:nvPr>
            <p:ph idx="1"/>
          </p:nvPr>
        </p:nvSpPr>
        <p:spPr>
          <a:xfrm>
            <a:off x="65276" y="1004933"/>
            <a:ext cx="11782930" cy="5340495"/>
          </a:xfrm>
        </p:spPr>
        <p:txBody>
          <a:bodyPr>
            <a:noAutofit/>
          </a:bodyPr>
          <a:lstStyle/>
          <a:p>
            <a:pPr marL="342900" indent="-342900">
              <a:buFont typeface="Arial" panose="020B0604020202020204" pitchFamily="34" charset="0"/>
              <a:buChar char="•"/>
            </a:pPr>
            <a:r>
              <a:rPr lang="en-US" sz="1800" dirty="0" smtClean="0"/>
              <a:t>10 Nov 2020 trilateral </a:t>
            </a:r>
            <a:r>
              <a:rPr lang="en-US" sz="1800" dirty="0"/>
              <a:t>peace deal is not a full-fledged legal agreement, rather a statement of intent </a:t>
            </a:r>
            <a:r>
              <a:rPr lang="en-US" sz="1800" dirty="0" smtClean="0"/>
              <a:t>from </a:t>
            </a:r>
            <a:r>
              <a:rPr lang="en-US" sz="1800" dirty="0"/>
              <a:t>legal authority and mandate perspective. </a:t>
            </a:r>
            <a:endParaRPr lang="en-US" sz="1800" dirty="0" smtClean="0"/>
          </a:p>
          <a:p>
            <a:pPr marL="342900" indent="-342900">
              <a:buFont typeface="Arial" panose="020B0604020202020204" pitchFamily="34" charset="0"/>
              <a:buChar char="•"/>
            </a:pPr>
            <a:r>
              <a:rPr lang="en-US" sz="1800" dirty="0" smtClean="0"/>
              <a:t>US </a:t>
            </a:r>
            <a:r>
              <a:rPr lang="en-US" sz="1800" dirty="0" smtClean="0"/>
              <a:t>and the West </a:t>
            </a:r>
            <a:r>
              <a:rPr lang="en-US" sz="1800" dirty="0"/>
              <a:t>should convey a clear message to </a:t>
            </a:r>
            <a:r>
              <a:rPr lang="en-US" sz="1800" dirty="0" smtClean="0"/>
              <a:t>Russia and Iran, </a:t>
            </a:r>
            <a:r>
              <a:rPr lang="en-US" sz="1800" dirty="0"/>
              <a:t>that </a:t>
            </a:r>
            <a:r>
              <a:rPr lang="en-US" sz="1800" dirty="0" smtClean="0"/>
              <a:t>they do </a:t>
            </a:r>
            <a:r>
              <a:rPr lang="en-US" sz="1800" dirty="0"/>
              <a:t>not have a unilateral mandate </a:t>
            </a:r>
            <a:r>
              <a:rPr lang="en-US" sz="1800" dirty="0" smtClean="0"/>
              <a:t>for settlement of the Nagorno-Karabakh problem in </a:t>
            </a:r>
            <a:r>
              <a:rPr lang="en-US" sz="1800" dirty="0"/>
              <a:t>violation of the international law.</a:t>
            </a:r>
            <a:r>
              <a:rPr lang="en-US" sz="1800" dirty="0" smtClean="0"/>
              <a:t> </a:t>
            </a:r>
          </a:p>
          <a:p>
            <a:pPr marL="342900" indent="-342900">
              <a:buFont typeface="Arial" panose="020B0604020202020204" pitchFamily="34" charset="0"/>
              <a:buChar char="•"/>
            </a:pPr>
            <a:r>
              <a:rPr lang="en-US" sz="1800" dirty="0" smtClean="0"/>
              <a:t>US </a:t>
            </a:r>
            <a:r>
              <a:rPr lang="en-US" sz="1800" dirty="0"/>
              <a:t>jointly with </a:t>
            </a:r>
            <a:r>
              <a:rPr lang="en-US" sz="1800" dirty="0" smtClean="0"/>
              <a:t>its European and regional allies </a:t>
            </a:r>
            <a:r>
              <a:rPr lang="en-US" sz="1800" dirty="0"/>
              <a:t>need </a:t>
            </a:r>
            <a:r>
              <a:rPr lang="en-US" sz="1800" dirty="0" smtClean="0"/>
              <a:t>to act </a:t>
            </a:r>
            <a:r>
              <a:rPr lang="en-US" sz="1800" dirty="0"/>
              <a:t>with one voice </a:t>
            </a:r>
            <a:r>
              <a:rPr lang="en-US" sz="1800" dirty="0" smtClean="0"/>
              <a:t>in </a:t>
            </a:r>
            <a:r>
              <a:rPr lang="en-US" sz="1800" dirty="0"/>
              <a:t>the South </a:t>
            </a:r>
            <a:r>
              <a:rPr lang="en-US" sz="1800" dirty="0" smtClean="0"/>
              <a:t>Caucasus.</a:t>
            </a:r>
          </a:p>
          <a:p>
            <a:pPr marL="342900" indent="-342900">
              <a:buFont typeface="Arial" panose="020B0604020202020204" pitchFamily="34" charset="0"/>
              <a:buChar char="•"/>
            </a:pPr>
            <a:r>
              <a:rPr lang="en-US" sz="1800" dirty="0" smtClean="0"/>
              <a:t>Iranian role in new emerging geopolitical landscape and U.S</a:t>
            </a:r>
            <a:r>
              <a:rPr lang="en-US" sz="1800" dirty="0"/>
              <a:t>. </a:t>
            </a:r>
            <a:r>
              <a:rPr lang="en-US" sz="1800" dirty="0" smtClean="0"/>
              <a:t>national </a:t>
            </a:r>
            <a:r>
              <a:rPr lang="en-US" sz="1800" dirty="0"/>
              <a:t>security </a:t>
            </a:r>
            <a:r>
              <a:rPr lang="en-US" sz="1800" dirty="0" smtClean="0"/>
              <a:t>interests in the region. </a:t>
            </a:r>
            <a:r>
              <a:rPr lang="en-US" sz="1800" dirty="0"/>
              <a:t> </a:t>
            </a:r>
            <a:endParaRPr lang="en-US" sz="1800" dirty="0" smtClean="0"/>
          </a:p>
          <a:p>
            <a:pPr marL="685800" lvl="0" indent="-685800">
              <a:buFont typeface="Arial" pitchFamily="34" charset="0"/>
              <a:buChar char="•"/>
            </a:pPr>
            <a:r>
              <a:rPr lang="en-US" sz="1800" dirty="0">
                <a:solidFill>
                  <a:srgbClr val="000000"/>
                </a:solidFill>
              </a:rPr>
              <a:t>US Army Chief of Staff Gen. James </a:t>
            </a:r>
            <a:r>
              <a:rPr lang="en-US" sz="1800" dirty="0" err="1">
                <a:solidFill>
                  <a:srgbClr val="000000"/>
                </a:solidFill>
              </a:rPr>
              <a:t>McConville</a:t>
            </a:r>
            <a:r>
              <a:rPr lang="en-US" sz="1800" dirty="0">
                <a:solidFill>
                  <a:srgbClr val="000000"/>
                </a:solidFill>
              </a:rPr>
              <a:t>: “…the conflict does highlight a priority in developing air defense systems to defeat drones,… When we take a look at future warfare, we believe that we will be contested in every single domain. … We’re certainly going to be challenged on the </a:t>
            </a:r>
            <a:r>
              <a:rPr lang="en-US" sz="1800" dirty="0" smtClean="0">
                <a:solidFill>
                  <a:srgbClr val="000000"/>
                </a:solidFill>
              </a:rPr>
              <a:t>land.”</a:t>
            </a:r>
            <a:r>
              <a:rPr lang="en-US" sz="800" i="1" dirty="0" smtClean="0">
                <a:solidFill>
                  <a:srgbClr val="000000"/>
                </a:solidFill>
              </a:rPr>
              <a:t>1.</a:t>
            </a:r>
          </a:p>
          <a:p>
            <a:pPr marL="685800" lvl="0" indent="-685800">
              <a:buFont typeface="Arial" pitchFamily="34" charset="0"/>
              <a:buChar char="•"/>
            </a:pPr>
            <a:r>
              <a:rPr lang="en-US" sz="1800" dirty="0" smtClean="0">
                <a:solidFill>
                  <a:srgbClr val="000000"/>
                </a:solidFill>
              </a:rPr>
              <a:t>Unlike </a:t>
            </a:r>
            <a:r>
              <a:rPr lang="en-US" sz="1800" dirty="0">
                <a:solidFill>
                  <a:srgbClr val="000000"/>
                </a:solidFill>
              </a:rPr>
              <a:t>in prior conflicts, aerial capabilities can be employed effectively by any military regardless of size or funding. </a:t>
            </a:r>
          </a:p>
          <a:p>
            <a:pPr marL="685800" lvl="0" indent="-685800">
              <a:buFont typeface="Arial" pitchFamily="34" charset="0"/>
              <a:buChar char="•"/>
            </a:pPr>
            <a:r>
              <a:rPr lang="en-US" sz="1800" dirty="0">
                <a:solidFill>
                  <a:srgbClr val="000000"/>
                </a:solidFill>
              </a:rPr>
              <a:t>Baku was provided with Israeli loitering missile munitions (LM) IAI </a:t>
            </a:r>
            <a:r>
              <a:rPr lang="en-US" sz="1800" dirty="0" err="1">
                <a:solidFill>
                  <a:srgbClr val="000000"/>
                </a:solidFill>
              </a:rPr>
              <a:t>Harop</a:t>
            </a:r>
            <a:r>
              <a:rPr lang="en-US" sz="1800" dirty="0">
                <a:solidFill>
                  <a:srgbClr val="000000"/>
                </a:solidFill>
              </a:rPr>
              <a:t> (also known as “suicide” or “kamikaze” drones) and Turkish </a:t>
            </a:r>
            <a:r>
              <a:rPr lang="en-US" sz="1800" dirty="0" err="1">
                <a:solidFill>
                  <a:srgbClr val="000000"/>
                </a:solidFill>
              </a:rPr>
              <a:t>Bayraktar</a:t>
            </a:r>
            <a:r>
              <a:rPr lang="en-US" sz="1800" dirty="0">
                <a:solidFill>
                  <a:srgbClr val="000000"/>
                </a:solidFill>
              </a:rPr>
              <a:t> TB2 reconnaissance drones. </a:t>
            </a:r>
          </a:p>
          <a:p>
            <a:pPr marL="685800" lvl="0" indent="-685800">
              <a:buFont typeface="Arial" pitchFamily="34" charset="0"/>
              <a:buChar char="•"/>
            </a:pPr>
            <a:r>
              <a:rPr lang="en-US" sz="1800" dirty="0">
                <a:solidFill>
                  <a:srgbClr val="000000"/>
                </a:solidFill>
              </a:rPr>
              <a:t>The new generation warfare is likely to be more relegated to standoff engagements, rather than troop-on-troop kinetic fights. </a:t>
            </a:r>
            <a:endParaRPr lang="en-US" sz="1800" i="1" u="sng" dirty="0">
              <a:solidFill>
                <a:srgbClr val="000000"/>
              </a:solidFill>
            </a:endParaRPr>
          </a:p>
          <a:p>
            <a:pPr marL="342900" indent="-342900">
              <a:buFont typeface="Arial" panose="020B0604020202020204" pitchFamily="34" charset="0"/>
              <a:buChar char="•"/>
            </a:pPr>
            <a:r>
              <a:rPr lang="en-US" sz="900" i="1" dirty="0" smtClean="0">
                <a:solidFill>
                  <a:srgbClr val="000000"/>
                </a:solidFill>
              </a:rPr>
              <a:t>1. </a:t>
            </a:r>
            <a:r>
              <a:rPr lang="en-US" sz="1000" i="1" u="sng" dirty="0" smtClean="0">
                <a:solidFill>
                  <a:srgbClr val="0070C0"/>
                </a:solidFill>
              </a:rPr>
              <a:t>(https</a:t>
            </a:r>
            <a:r>
              <a:rPr lang="en-US" sz="1000" i="1" u="sng" dirty="0">
                <a:solidFill>
                  <a:srgbClr val="0070C0"/>
                </a:solidFill>
              </a:rPr>
              <a:t>://www.armytimes.com/news/your-army/2020/10/11/conflict-in-the-caucasus-recent-exercise-reinforce-modernization-needs-army-chief-says/, </a:t>
            </a:r>
            <a:r>
              <a:rPr lang="en-US" sz="1000" dirty="0"/>
              <a:t>accessed 21 January, 2021)</a:t>
            </a:r>
          </a:p>
          <a:p>
            <a:pPr marL="342900" indent="-342900">
              <a:buFont typeface="Arial" panose="020B0604020202020204" pitchFamily="34" charset="0"/>
              <a:buChar char="•"/>
            </a:pPr>
            <a:endParaRPr lang="en-US" sz="1800" dirty="0"/>
          </a:p>
        </p:txBody>
      </p:sp>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137" y="172014"/>
            <a:ext cx="869133" cy="83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cgsc_crest_jpeg">
            <a:hlinkClick r:id="" action="ppaction://noaction"/>
          </p:cNvPr>
          <p:cNvPicPr>
            <a:picLocks noChangeAspect="1" noChangeArrowheads="1"/>
          </p:cNvPicPr>
          <p:nvPr/>
        </p:nvPicPr>
        <p:blipFill>
          <a:blip r:embed="rId4" cstate="print"/>
          <a:srcRect/>
          <a:stretch>
            <a:fillRect/>
          </a:stretch>
        </p:blipFill>
        <p:spPr bwMode="auto">
          <a:xfrm>
            <a:off x="11069608" y="172014"/>
            <a:ext cx="778598" cy="832920"/>
          </a:xfrm>
          <a:prstGeom prst="rect">
            <a:avLst/>
          </a:prstGeom>
          <a:noFill/>
          <a:ln w="9525">
            <a:noFill/>
            <a:miter lim="800000"/>
            <a:headEnd/>
            <a:tailEnd/>
          </a:ln>
        </p:spPr>
      </p:pic>
    </p:spTree>
    <p:extLst>
      <p:ext uri="{BB962C8B-B14F-4D97-AF65-F5344CB8AC3E}">
        <p14:creationId xmlns:p14="http://schemas.microsoft.com/office/powerpoint/2010/main" val="25370291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5179"/>
            <a:ext cx="12192000" cy="6747642"/>
          </a:xfrm>
        </p:spPr>
      </p:pic>
    </p:spTree>
    <p:extLst>
      <p:ext uri="{BB962C8B-B14F-4D97-AF65-F5344CB8AC3E}">
        <p14:creationId xmlns:p14="http://schemas.microsoft.com/office/powerpoint/2010/main" val="5343403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03768" cy="6350169"/>
          </a:xfrm>
        </p:spPr>
      </p:pic>
      <p:sp>
        <p:nvSpPr>
          <p:cNvPr id="6" name="Rectangle 5"/>
          <p:cNvSpPr/>
          <p:nvPr/>
        </p:nvSpPr>
        <p:spPr>
          <a:xfrm>
            <a:off x="0" y="6350169"/>
            <a:ext cx="12103767" cy="507831"/>
          </a:xfrm>
          <a:prstGeom prst="rect">
            <a:avLst/>
          </a:prstGeom>
        </p:spPr>
        <p:txBody>
          <a:bodyPr wrap="square">
            <a:spAutoFit/>
          </a:bodyPr>
          <a:lstStyle/>
          <a:p>
            <a:r>
              <a:rPr lang="en-US" sz="900" b="1" i="1" u="sng" dirty="0">
                <a:solidFill>
                  <a:srgbClr val="0070C0"/>
                </a:solidFill>
              </a:rPr>
              <a:t>https://</a:t>
            </a:r>
            <a:r>
              <a:rPr lang="en-US" sz="900" b="1" i="1" u="sng" dirty="0" smtClean="0">
                <a:solidFill>
                  <a:srgbClr val="0070C0"/>
                </a:solidFill>
              </a:rPr>
              <a:t>www.bing.com/images/search?view=detailV2&amp;ccid=zMeJko4A&amp;id=799854110A70599CF1D363CE207A938462ED2CEC&amp;thid=OIP.zMeJko4AAuEXoR-fprcubgHaEh&amp;mediaurl=https%3a%2f%2fcdni0.trtworld.com%2fw960%2fq75%2f34598_TransAnatolianNaturalGasPipelineTANAP_1528201290301.jpg&amp;exph=587&amp;expw=960&amp;q=Tanap+Pipeline+Map&amp;simid=608032658085842086&amp;ck=BFA7EA5C94A77698BAC9650A3461E030&amp;selectedIndex=18&amp;FORM=IRPRST&amp;ajaxhist=0 </a:t>
            </a:r>
            <a:r>
              <a:rPr lang="en-US" sz="900" b="1" dirty="0" smtClean="0"/>
              <a:t>(accessed 27 January 2021.)</a:t>
            </a:r>
            <a:endParaRPr lang="en-US" sz="900" b="1" dirty="0"/>
          </a:p>
        </p:txBody>
      </p:sp>
    </p:spTree>
    <p:extLst>
      <p:ext uri="{BB962C8B-B14F-4D97-AF65-F5344CB8AC3E}">
        <p14:creationId xmlns:p14="http://schemas.microsoft.com/office/powerpoint/2010/main" val="21669170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718"/>
            <a:ext cx="8331200" cy="1147465"/>
          </a:xfrm>
        </p:spPr>
        <p:txBody>
          <a:bodyPr>
            <a:normAutofit/>
          </a:bodyPr>
          <a:lstStyle/>
          <a:p>
            <a:r>
              <a:rPr lang="en-US" sz="2400" b="1" cap="none" spc="0" dirty="0" smtClean="0">
                <a:solidFill>
                  <a:srgbClr val="000000"/>
                </a:solidFill>
                <a:latin typeface="+mn-lt"/>
                <a:ea typeface="+mn-ea"/>
                <a:cs typeface="+mn-cs"/>
              </a:rPr>
              <a:t>            </a:t>
            </a:r>
            <a:r>
              <a:rPr lang="en-US" sz="2400" b="1" cap="none" spc="0" dirty="0" smtClean="0">
                <a:solidFill>
                  <a:srgbClr val="000000"/>
                </a:solidFill>
                <a:latin typeface="+mn-lt"/>
                <a:ea typeface="+mn-ea"/>
                <a:cs typeface="+mn-cs"/>
              </a:rPr>
              <a:t/>
            </a:r>
            <a:br>
              <a:rPr lang="en-US" sz="2400" b="1" cap="none" spc="0" dirty="0" smtClean="0">
                <a:solidFill>
                  <a:srgbClr val="000000"/>
                </a:solidFill>
                <a:latin typeface="+mn-lt"/>
                <a:ea typeface="+mn-ea"/>
                <a:cs typeface="+mn-cs"/>
              </a:rPr>
            </a:br>
            <a:r>
              <a:rPr lang="en-US" sz="2400" b="1" cap="none" spc="0" dirty="0">
                <a:solidFill>
                  <a:srgbClr val="000000"/>
                </a:solidFill>
                <a:latin typeface="+mn-lt"/>
                <a:ea typeface="+mn-ea"/>
                <a:cs typeface="+mn-cs"/>
              </a:rPr>
              <a:t> </a:t>
            </a:r>
            <a:r>
              <a:rPr lang="en-US" sz="2400" b="1" cap="none" spc="0" dirty="0" smtClean="0">
                <a:solidFill>
                  <a:srgbClr val="000000"/>
                </a:solidFill>
                <a:latin typeface="+mn-lt"/>
                <a:ea typeface="+mn-ea"/>
                <a:cs typeface="+mn-cs"/>
              </a:rPr>
              <a:t>               </a:t>
            </a:r>
            <a:r>
              <a:rPr lang="en-US" sz="2000" b="1" i="1" u="sng" cap="none" spc="0" dirty="0" smtClean="0">
                <a:solidFill>
                  <a:srgbClr val="C00000"/>
                </a:solidFill>
                <a:latin typeface="+mn-lt"/>
                <a:ea typeface="+mn-ea"/>
                <a:cs typeface="+mn-cs"/>
              </a:rPr>
              <a:t>Israeli </a:t>
            </a:r>
            <a:r>
              <a:rPr lang="en-US" sz="2000" b="1" i="1" u="sng" cap="none" spc="0" dirty="0">
                <a:solidFill>
                  <a:srgbClr val="C00000"/>
                </a:solidFill>
                <a:latin typeface="+mn-lt"/>
                <a:ea typeface="+mn-ea"/>
                <a:cs typeface="+mn-cs"/>
              </a:rPr>
              <a:t>(LM) IAI </a:t>
            </a:r>
            <a:r>
              <a:rPr lang="en-US" sz="2000" b="1" i="1" u="sng" cap="none" spc="0" dirty="0" err="1">
                <a:solidFill>
                  <a:srgbClr val="C00000"/>
                </a:solidFill>
                <a:latin typeface="+mn-lt"/>
                <a:ea typeface="+mn-ea"/>
                <a:cs typeface="+mn-cs"/>
              </a:rPr>
              <a:t>Harop</a:t>
            </a:r>
            <a:endParaRPr lang="en-US" sz="2000" i="1" u="sng" dirty="0">
              <a:solidFill>
                <a:srgbClr val="C00000"/>
              </a:solidFill>
              <a:latin typeface="+mn-lt"/>
            </a:endParaRPr>
          </a:p>
        </p:txBody>
      </p:sp>
      <p:pic>
        <p:nvPicPr>
          <p:cNvPr id="4" name="Content Placeholder 3"/>
          <p:cNvPicPr>
            <a:picLocks noGrp="1" noChangeAspect="1"/>
          </p:cNvPicPr>
          <p:nvPr>
            <p:ph idx="1"/>
          </p:nvPr>
        </p:nvPicPr>
        <p:blipFill>
          <a:blip r:embed="rId2"/>
          <a:stretch>
            <a:fillRect/>
          </a:stretch>
        </p:blipFill>
        <p:spPr>
          <a:xfrm>
            <a:off x="5613094" y="1616365"/>
            <a:ext cx="6237161" cy="4442330"/>
          </a:xfrm>
          <a:prstGeom prst="rect">
            <a:avLst/>
          </a:prstGeom>
        </p:spPr>
      </p:pic>
      <p:sp>
        <p:nvSpPr>
          <p:cNvPr id="5" name="Rectangle 4"/>
          <p:cNvSpPr/>
          <p:nvPr/>
        </p:nvSpPr>
        <p:spPr>
          <a:xfrm>
            <a:off x="6000664" y="873603"/>
            <a:ext cx="5138458" cy="461665"/>
          </a:xfrm>
          <a:prstGeom prst="rect">
            <a:avLst/>
          </a:prstGeom>
        </p:spPr>
        <p:txBody>
          <a:bodyPr wrap="none">
            <a:spAutoFit/>
          </a:bodyPr>
          <a:lstStyle/>
          <a:p>
            <a:r>
              <a:rPr lang="en-US" sz="2400" b="1" dirty="0" smtClean="0"/>
              <a:t>   </a:t>
            </a:r>
            <a:r>
              <a:rPr lang="en-US" sz="2000" b="1" i="1" u="sng" dirty="0" smtClean="0">
                <a:solidFill>
                  <a:srgbClr val="C00000"/>
                </a:solidFill>
              </a:rPr>
              <a:t>Turkish </a:t>
            </a:r>
            <a:r>
              <a:rPr lang="en-US" sz="2000" b="1" i="1" u="sng" dirty="0">
                <a:solidFill>
                  <a:srgbClr val="C00000"/>
                </a:solidFill>
              </a:rPr>
              <a:t>Air Force </a:t>
            </a:r>
            <a:r>
              <a:rPr lang="en-US" sz="2000" b="1" i="1" u="sng" dirty="0" err="1">
                <a:solidFill>
                  <a:srgbClr val="C00000"/>
                </a:solidFill>
              </a:rPr>
              <a:t>Bayraktar</a:t>
            </a:r>
            <a:r>
              <a:rPr lang="en-US" sz="2000" b="1" i="1" u="sng" dirty="0">
                <a:solidFill>
                  <a:srgbClr val="C00000"/>
                </a:solidFill>
              </a:rPr>
              <a:t> TB2 UCAV</a:t>
            </a:r>
          </a:p>
        </p:txBody>
      </p:sp>
      <p:sp>
        <p:nvSpPr>
          <p:cNvPr id="6" name="Rectangle 5"/>
          <p:cNvSpPr/>
          <p:nvPr/>
        </p:nvSpPr>
        <p:spPr>
          <a:xfrm>
            <a:off x="6938211" y="6190211"/>
            <a:ext cx="3593431" cy="369332"/>
          </a:xfrm>
          <a:prstGeom prst="rect">
            <a:avLst/>
          </a:prstGeom>
        </p:spPr>
        <p:txBody>
          <a:bodyPr wrap="square">
            <a:spAutoFit/>
          </a:bodyPr>
          <a:lstStyle/>
          <a:p>
            <a:r>
              <a:rPr lang="en-US" b="1" dirty="0" smtClean="0">
                <a:solidFill>
                  <a:srgbClr val="92D050"/>
                </a:solidFill>
                <a:latin typeface="Arial,Helvetica,sans-serif"/>
              </a:rPr>
              <a:t> </a:t>
            </a:r>
            <a:r>
              <a:rPr lang="en-US" sz="1000" b="1" i="1" dirty="0" smtClean="0">
                <a:solidFill>
                  <a:srgbClr val="0070C0"/>
                </a:solidFill>
              </a:rPr>
              <a:t>www.MilitaryFactory.com, </a:t>
            </a:r>
            <a:r>
              <a:rPr lang="en-US" sz="1000" b="1" i="1" dirty="0" smtClean="0"/>
              <a:t>(</a:t>
            </a:r>
            <a:r>
              <a:rPr lang="en-US" sz="1000" b="1" i="1" dirty="0" smtClean="0"/>
              <a:t>accessed 19 Jan., </a:t>
            </a:r>
            <a:r>
              <a:rPr lang="en-US" sz="1000" b="1" i="1" dirty="0" smtClean="0"/>
              <a:t>2021.) </a:t>
            </a:r>
            <a:endParaRPr lang="en-US" sz="1000" b="1" i="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256" y="1616365"/>
            <a:ext cx="5446838" cy="4442330"/>
          </a:xfrm>
          <a:prstGeom prst="rect">
            <a:avLst/>
          </a:prstGeom>
        </p:spPr>
      </p:pic>
      <p:sp>
        <p:nvSpPr>
          <p:cNvPr id="8" name="Rectangle 7"/>
          <p:cNvSpPr/>
          <p:nvPr/>
        </p:nvSpPr>
        <p:spPr>
          <a:xfrm>
            <a:off x="0" y="6251200"/>
            <a:ext cx="5920511" cy="400110"/>
          </a:xfrm>
          <a:prstGeom prst="rect">
            <a:avLst/>
          </a:prstGeom>
        </p:spPr>
        <p:txBody>
          <a:bodyPr wrap="square">
            <a:spAutoFit/>
          </a:bodyPr>
          <a:lstStyle/>
          <a:p>
            <a:r>
              <a:rPr lang="en-US" sz="1000" b="1" i="1" dirty="0"/>
              <a:t>“Azerbaijan praises 'very effective' Israeli drones in fighting with Armenia". Times of Israel. 2 October </a:t>
            </a:r>
            <a:r>
              <a:rPr lang="en-US" sz="1000" b="1" i="1" dirty="0" smtClean="0"/>
              <a:t>2020, (accessed 19 Jan., 2021.)</a:t>
            </a:r>
            <a:endParaRPr lang="en-US" sz="1000" b="1" i="1" dirty="0"/>
          </a:p>
        </p:txBody>
      </p:sp>
      <p:pic>
        <p:nvPicPr>
          <p:cNvPr id="3" name="Picture 2"/>
          <p:cNvPicPr>
            <a:picLocks noChangeAspect="1"/>
          </p:cNvPicPr>
          <p:nvPr/>
        </p:nvPicPr>
        <p:blipFill>
          <a:blip r:embed="rId4"/>
          <a:stretch>
            <a:fillRect/>
          </a:stretch>
        </p:blipFill>
        <p:spPr>
          <a:xfrm>
            <a:off x="69424" y="117633"/>
            <a:ext cx="732681" cy="755970"/>
          </a:xfrm>
          <a:prstGeom prst="rect">
            <a:avLst/>
          </a:prstGeom>
        </p:spPr>
      </p:pic>
      <p:pic>
        <p:nvPicPr>
          <p:cNvPr id="9" name="Picture 8"/>
          <p:cNvPicPr>
            <a:picLocks noChangeAspect="1"/>
          </p:cNvPicPr>
          <p:nvPr/>
        </p:nvPicPr>
        <p:blipFill>
          <a:blip r:embed="rId5"/>
          <a:stretch>
            <a:fillRect/>
          </a:stretch>
        </p:blipFill>
        <p:spPr>
          <a:xfrm>
            <a:off x="11139122" y="117633"/>
            <a:ext cx="774259" cy="755970"/>
          </a:xfrm>
          <a:prstGeom prst="rect">
            <a:avLst/>
          </a:prstGeom>
        </p:spPr>
      </p:pic>
    </p:spTree>
    <p:extLst>
      <p:ext uri="{BB962C8B-B14F-4D97-AF65-F5344CB8AC3E}">
        <p14:creationId xmlns:p14="http://schemas.microsoft.com/office/powerpoint/2010/main" val="5233923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4939" y="3076575"/>
            <a:ext cx="6759575" cy="554038"/>
          </a:xfrm>
          <a:prstGeom prst="rect">
            <a:avLst/>
          </a:prstGeom>
        </p:spPr>
        <p:txBody>
          <a:bodyPr>
            <a:spAutoFit/>
          </a:bodyPr>
          <a:lstStyle/>
          <a:p>
            <a:pPr algn="ctr">
              <a:defRPr/>
            </a:pPr>
            <a:r>
              <a:rPr lang="en-US" sz="3000" dirty="0">
                <a:solidFill>
                  <a:srgbClr val="FFFFFF"/>
                </a:solidFill>
                <a:latin typeface="Arial Black" panose="020B0A04020102020204" pitchFamily="34" charset="0"/>
                <a:cs typeface="Arial" panose="020B0604020202020204" pitchFamily="34" charset="0"/>
              </a:rPr>
              <a:t>Questions/Answers/Comments</a:t>
            </a:r>
          </a:p>
        </p:txBody>
      </p:sp>
      <p:pic>
        <p:nvPicPr>
          <p:cNvPr id="13926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7391" y="267810"/>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950" y="159798"/>
            <a:ext cx="838200" cy="9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4850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V="1">
            <a:off x="2667000" y="5365751"/>
            <a:ext cx="6858000" cy="1216025"/>
          </a:xfrm>
        </p:spPr>
        <p:txBody>
          <a:bodyPr>
            <a:normAutofit fontScale="25000" lnSpcReduction="20000"/>
          </a:bodyPr>
          <a:lstStyle/>
          <a:p>
            <a:pPr defTabSz="914400" eaLnBrk="1" hangingPunct="1">
              <a:lnSpc>
                <a:spcPct val="80000"/>
              </a:lnSpc>
              <a:spcBef>
                <a:spcPct val="0"/>
              </a:spcBef>
              <a:defRPr/>
            </a:pPr>
            <a:r>
              <a:rPr lang="en-US" sz="400" u="sng">
                <a:solidFill>
                  <a:srgbClr val="FFFFFF"/>
                </a:solidFill>
                <a:latin typeface="Arial" pitchFamily="34" charset="0"/>
                <a:cs typeface="Arial" pitchFamily="34" charset="0"/>
              </a:rPr>
              <a:t>Contact:</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Dr. Mahir Ibrahimov, Director, CREL Management Office (CRELMO) </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Fort Leavenworth, KS 66027-2300</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Phone: (913) 684-3345</a:t>
            </a:r>
          </a:p>
          <a:p>
            <a:pPr defTabSz="914400" eaLnBrk="1" hangingPunct="1">
              <a:lnSpc>
                <a:spcPct val="70000"/>
              </a:lnSpc>
              <a:defRPr/>
            </a:pPr>
            <a:r>
              <a:rPr lang="en-US" sz="500" b="1">
                <a:solidFill>
                  <a:srgbClr val="FFFFFF"/>
                </a:solidFill>
                <a:latin typeface="Arial" pitchFamily="34" charset="0"/>
                <a:cs typeface="Arial" pitchFamily="34" charset="0"/>
              </a:rPr>
              <a:t>DSN: 552-3345</a:t>
            </a:r>
            <a:r>
              <a:rPr lang="en-US" sz="400" u="sng">
                <a:solidFill>
                  <a:srgbClr val="FFFFFF"/>
                </a:solidFill>
                <a:latin typeface="Arial" pitchFamily="34" charset="0"/>
                <a:cs typeface="Arial" pitchFamily="34" charset="0"/>
              </a:rPr>
              <a:t>Contact:</a:t>
            </a:r>
          </a:p>
          <a:p>
            <a:pPr defTabSz="914400" eaLnBrk="1" hangingPunct="1">
              <a:lnSpc>
                <a:spcPct val="70000"/>
              </a:lnSpc>
              <a:defRPr/>
            </a:pPr>
            <a:r>
              <a:rPr lang="en-US" sz="500" b="1">
                <a:solidFill>
                  <a:srgbClr val="FFFFFF"/>
                </a:solidFill>
                <a:latin typeface="Arial" pitchFamily="34" charset="0"/>
                <a:cs typeface="Arial" pitchFamily="34" charset="0"/>
              </a:rPr>
              <a:t>Dr. Mahir Ibrahimov, Director, CREL Management Office (CRELMO) </a:t>
            </a:r>
          </a:p>
          <a:p>
            <a:pPr defTabSz="914400" eaLnBrk="1" hangingPunct="1">
              <a:lnSpc>
                <a:spcPct val="70000"/>
              </a:lnSpc>
              <a:defRPr/>
            </a:pPr>
            <a:r>
              <a:rPr lang="en-US" sz="500" b="1">
                <a:solidFill>
                  <a:srgbClr val="FFFFFF"/>
                </a:solidFill>
                <a:latin typeface="Arial" pitchFamily="34" charset="0"/>
                <a:cs typeface="Arial" pitchFamily="34" charset="0"/>
              </a:rPr>
              <a:t>Fort Leavenworth, KS 66027-2300</a:t>
            </a:r>
          </a:p>
          <a:p>
            <a:pPr defTabSz="914400" eaLnBrk="1" hangingPunct="1">
              <a:lnSpc>
                <a:spcPct val="70000"/>
              </a:lnSpc>
              <a:defRPr/>
            </a:pPr>
            <a:r>
              <a:rPr lang="en-US" sz="500" b="1">
                <a:solidFill>
                  <a:srgbClr val="FFFFFF"/>
                </a:solidFill>
                <a:latin typeface="Arial" pitchFamily="34" charset="0"/>
                <a:cs typeface="Arial" pitchFamily="34" charset="0"/>
              </a:rPr>
              <a:t>Phone: (913) 684-3345</a:t>
            </a:r>
          </a:p>
          <a:p>
            <a:pPr defTabSz="914400" eaLnBrk="1" hangingPunct="1">
              <a:lnSpc>
                <a:spcPct val="70000"/>
              </a:lnSpc>
              <a:defRPr/>
            </a:pPr>
            <a:r>
              <a:rPr lang="en-US" sz="500" b="1">
                <a:solidFill>
                  <a:srgbClr val="FFFFFF"/>
                </a:solidFill>
                <a:latin typeface="Arial" pitchFamily="34" charset="0"/>
                <a:cs typeface="Arial" pitchFamily="34" charset="0"/>
              </a:rPr>
              <a:t>DSN: 552-3345</a:t>
            </a:r>
          </a:p>
          <a:p>
            <a:pPr defTabSz="914400" eaLnBrk="1" hangingPunct="1">
              <a:lnSpc>
                <a:spcPct val="70000"/>
              </a:lnSpc>
              <a:defRPr/>
            </a:pPr>
            <a:r>
              <a:rPr lang="en-US" sz="500" b="1">
                <a:solidFill>
                  <a:srgbClr val="FFFFFF"/>
                </a:solidFill>
                <a:latin typeface="Arial" pitchFamily="34" charset="0"/>
                <a:cs typeface="Arial" pitchFamily="34" charset="0"/>
              </a:rPr>
              <a:t>CRELMO website: </a:t>
            </a:r>
            <a:r>
              <a:rPr lang="en-US" sz="500">
                <a:solidFill>
                  <a:srgbClr val="FFFFFF"/>
                </a:solidFill>
                <a:latin typeface="Arial" pitchFamily="34" charset="0"/>
                <a:cs typeface="Arial" pitchFamily="34" charset="0"/>
              </a:rPr>
              <a:t>http://usacac.army.mil/organizations/cace/lrec</a:t>
            </a:r>
          </a:p>
          <a:p>
            <a:pPr defTabSz="914400" eaLnBrk="1" hangingPunct="1">
              <a:lnSpc>
                <a:spcPct val="70000"/>
              </a:lnSpc>
              <a:defRPr/>
            </a:pPr>
            <a:r>
              <a:rPr lang="en-US" sz="500" b="1">
                <a:solidFill>
                  <a:srgbClr val="FFFFFF"/>
                </a:solidFill>
                <a:latin typeface="Arial" pitchFamily="34" charset="0"/>
                <a:cs typeface="Arial" pitchFamily="34" charset="0"/>
              </a:rPr>
              <a:t>ATN: </a:t>
            </a:r>
            <a:r>
              <a:rPr lang="en-US" sz="500">
                <a:solidFill>
                  <a:srgbClr val="FFFFFF"/>
                </a:solidFill>
                <a:latin typeface="Arial" pitchFamily="34" charset="0"/>
                <a:cs typeface="Arial" pitchFamily="34" charset="0"/>
              </a:rPr>
              <a:t>https://atn.army.mil/dsp_template.aspx?dpID=102</a:t>
            </a:r>
          </a:p>
          <a:p>
            <a:pPr defTabSz="914400" eaLnBrk="1" hangingPunct="1">
              <a:lnSpc>
                <a:spcPct val="70000"/>
              </a:lnSpc>
              <a:defRPr/>
            </a:pPr>
            <a:r>
              <a:rPr lang="en-US" sz="500" b="1" i="1">
                <a:solidFill>
                  <a:srgbClr val="FFFFFF"/>
                </a:solidFill>
                <a:latin typeface="Arial" pitchFamily="34" charset="0"/>
                <a:cs typeface="Arial" pitchFamily="34" charset="0"/>
              </a:rPr>
              <a:t>https://atn.army.mil</a:t>
            </a:r>
          </a:p>
          <a:p>
            <a:pPr defTabSz="914400" eaLnBrk="1" hangingPunct="1">
              <a:lnSpc>
                <a:spcPct val="70000"/>
              </a:lnSpc>
              <a:defRPr/>
            </a:pPr>
            <a:r>
              <a:rPr lang="en-US" sz="500" b="1">
                <a:solidFill>
                  <a:srgbClr val="FFFFFF"/>
                </a:solidFill>
                <a:latin typeface="Arial" pitchFamily="34" charset="0"/>
                <a:cs typeface="Arial" pitchFamily="34" charset="0"/>
              </a:rPr>
              <a:t>YouTube link: </a:t>
            </a:r>
            <a:r>
              <a:rPr lang="en-US" sz="500">
                <a:solidFill>
                  <a:srgbClr val="FFFFFF"/>
                </a:solidFill>
                <a:latin typeface="Arial" pitchFamily="34" charset="0"/>
                <a:cs typeface="Arial" pitchFamily="34" charset="0"/>
              </a:rPr>
              <a:t>https://www.youtube.com/playlist?list=PLkGvnfy3IadNRMPT-sNHpAsz8a3npWBH8</a:t>
            </a:r>
            <a:endParaRPr lang="en-US" sz="500">
              <a:solidFill>
                <a:srgbClr val="FFFFFF"/>
              </a:solidFill>
            </a:endParaRPr>
          </a:p>
          <a:p>
            <a:pPr defTabSz="914400" eaLnBrk="1" hangingPunct="1">
              <a:lnSpc>
                <a:spcPct val="80000"/>
              </a:lnSpc>
              <a:spcBef>
                <a:spcPct val="0"/>
              </a:spcBef>
              <a:defRPr/>
            </a:pPr>
            <a:endParaRPr lang="en-US" sz="500" b="1">
              <a:solidFill>
                <a:srgbClr val="FFFFFF"/>
              </a:solidFill>
              <a:latin typeface="Arial" pitchFamily="34" charset="0"/>
              <a:cs typeface="Arial" pitchFamily="34" charset="0"/>
            </a:endParaRP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CRELMO website: </a:t>
            </a:r>
            <a:r>
              <a:rPr lang="en-US" sz="500">
                <a:solidFill>
                  <a:srgbClr val="FFFFFF"/>
                </a:solidFill>
                <a:latin typeface="Arial" pitchFamily="34" charset="0"/>
                <a:cs typeface="Arial" pitchFamily="34" charset="0"/>
              </a:rPr>
              <a:t>http://usacac.army.mil/organizations/cace/lrec</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ATN: </a:t>
            </a:r>
            <a:r>
              <a:rPr lang="en-US" sz="500">
                <a:solidFill>
                  <a:srgbClr val="FFFFFF"/>
                </a:solidFill>
                <a:latin typeface="Arial" pitchFamily="34" charset="0"/>
                <a:cs typeface="Arial" pitchFamily="34" charset="0"/>
              </a:rPr>
              <a:t>https://atn.army.mil/dsp_template.aspx?dpID=102</a:t>
            </a:r>
          </a:p>
          <a:p>
            <a:pPr defTabSz="914400" eaLnBrk="1" hangingPunct="1">
              <a:lnSpc>
                <a:spcPct val="80000"/>
              </a:lnSpc>
              <a:spcBef>
                <a:spcPct val="0"/>
              </a:spcBef>
              <a:defRPr/>
            </a:pPr>
            <a:r>
              <a:rPr lang="en-US" sz="500" b="1" i="1">
                <a:solidFill>
                  <a:srgbClr val="FFFFFF"/>
                </a:solidFill>
                <a:latin typeface="Arial" pitchFamily="34" charset="0"/>
                <a:cs typeface="Arial" pitchFamily="34" charset="0"/>
              </a:rPr>
              <a:t>https://atn.army.mil</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YouTube link: </a:t>
            </a:r>
            <a:r>
              <a:rPr lang="en-US" sz="500">
                <a:solidFill>
                  <a:srgbClr val="FFFFFF"/>
                </a:solidFill>
                <a:latin typeface="Arial" pitchFamily="34" charset="0"/>
                <a:cs typeface="Arial" pitchFamily="34" charset="0"/>
              </a:rPr>
              <a:t>https://www.youtube.com/playlist?list=PLkGvnfy3IadNRMPT-sNHpAsz8a3npWBH8</a:t>
            </a:r>
            <a:endParaRPr lang="en-US" sz="500">
              <a:solidFill>
                <a:srgbClr val="FFFFFF"/>
              </a:solidFill>
            </a:endParaRPr>
          </a:p>
          <a:p>
            <a:pPr defTabSz="914400" eaLnBrk="1" hangingPunct="1">
              <a:lnSpc>
                <a:spcPct val="70000"/>
              </a:lnSpc>
              <a:defRPr/>
            </a:pPr>
            <a:endParaRPr lang="en-US" sz="500"/>
          </a:p>
        </p:txBody>
      </p:sp>
      <p:sp>
        <p:nvSpPr>
          <p:cNvPr id="142339" name="Rectangle 4"/>
          <p:cNvSpPr>
            <a:spLocks noChangeArrowheads="1"/>
          </p:cNvSpPr>
          <p:nvPr/>
        </p:nvSpPr>
        <p:spPr bwMode="auto">
          <a:xfrm>
            <a:off x="-102475" y="4103874"/>
            <a:ext cx="12191999"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hlink"/>
                </a:solidFill>
                <a:latin typeface="Garamond" panose="02020404030301010803" pitchFamily="18" charset="0"/>
                <a:cs typeface="Arial" panose="020B0604020202020204" pitchFamily="34" charset="0"/>
              </a:defRPr>
            </a:lvl1pPr>
            <a:lvl2pPr marL="742950" indent="-285750">
              <a:defRPr sz="4400" b="1">
                <a:solidFill>
                  <a:schemeClr val="hlink"/>
                </a:solidFill>
                <a:latin typeface="Garamond" panose="02020404030301010803" pitchFamily="18" charset="0"/>
                <a:cs typeface="Arial" panose="020B0604020202020204" pitchFamily="34" charset="0"/>
              </a:defRPr>
            </a:lvl2pPr>
            <a:lvl3pPr marL="1143000" indent="-228600">
              <a:defRPr sz="4400" b="1">
                <a:solidFill>
                  <a:schemeClr val="hlink"/>
                </a:solidFill>
                <a:latin typeface="Garamond" panose="02020404030301010803" pitchFamily="18" charset="0"/>
                <a:cs typeface="Arial" panose="020B0604020202020204" pitchFamily="34" charset="0"/>
              </a:defRPr>
            </a:lvl3pPr>
            <a:lvl4pPr marL="1600200" indent="-228600">
              <a:defRPr sz="4400" b="1">
                <a:solidFill>
                  <a:schemeClr val="hlink"/>
                </a:solidFill>
                <a:latin typeface="Garamond" panose="02020404030301010803" pitchFamily="18" charset="0"/>
                <a:cs typeface="Arial" panose="020B0604020202020204" pitchFamily="34" charset="0"/>
              </a:defRPr>
            </a:lvl4pPr>
            <a:lvl5pPr marL="2057400" indent="-228600">
              <a:defRPr sz="4400" b="1">
                <a:solidFill>
                  <a:schemeClr val="hlink"/>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9pPr>
          </a:lstStyle>
          <a:p>
            <a:pPr algn="ctr" eaLnBrk="0" fontAlgn="base" hangingPunct="0">
              <a:spcBef>
                <a:spcPct val="0"/>
              </a:spcBef>
              <a:spcAft>
                <a:spcPct val="0"/>
              </a:spcAft>
            </a:pPr>
            <a:r>
              <a:rPr lang="en-US" altLang="en-US" sz="2000" u="sng" dirty="0">
                <a:solidFill>
                  <a:prstClr val="black"/>
                </a:solidFill>
                <a:latin typeface="Calibri" panose="020F0502020204030204" pitchFamily="34" charset="0"/>
              </a:rPr>
              <a:t>Contact:</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Dr. Mahir </a:t>
            </a:r>
            <a:r>
              <a:rPr lang="en-US" altLang="en-US" sz="2000" dirty="0" smtClean="0">
                <a:solidFill>
                  <a:prstClr val="black"/>
                </a:solidFill>
                <a:latin typeface="Calibri" panose="020F0502020204030204" pitchFamily="34" charset="0"/>
              </a:rPr>
              <a:t>Ibrahimov </a:t>
            </a:r>
          </a:p>
          <a:p>
            <a:pPr algn="ctr" eaLnBrk="0" fontAlgn="base" hangingPunct="0">
              <a:spcBef>
                <a:spcPct val="0"/>
              </a:spcBef>
              <a:spcAft>
                <a:spcPct val="0"/>
              </a:spcAft>
            </a:pPr>
            <a:r>
              <a:rPr lang="en-US" altLang="en-US" sz="2000" dirty="0" smtClean="0">
                <a:solidFill>
                  <a:prstClr val="black"/>
                </a:solidFill>
                <a:latin typeface="Calibri" panose="020F0502020204030204" pitchFamily="34" charset="0"/>
              </a:rPr>
              <a:t>Director</a:t>
            </a:r>
            <a:r>
              <a:rPr lang="en-US" altLang="en-US" sz="2000" dirty="0">
                <a:solidFill>
                  <a:prstClr val="black"/>
                </a:solidFill>
                <a:latin typeface="Calibri" panose="020F0502020204030204" pitchFamily="34" charset="0"/>
              </a:rPr>
              <a:t>, Cultural &amp; Area Studies Office (CASO)</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U.S. Army Command and General Staff College (CGSC) </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Fort Leavenworth, KS 66027-2300</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Phone: (913) 684-3345</a:t>
            </a:r>
          </a:p>
          <a:p>
            <a:pPr algn="ctr" eaLnBrk="0" fontAlgn="base" hangingPunct="0">
              <a:spcBef>
                <a:spcPct val="0"/>
              </a:spcBef>
              <a:spcAft>
                <a:spcPct val="0"/>
              </a:spcAft>
            </a:pPr>
            <a:r>
              <a:rPr lang="en-US" altLang="en-US" sz="1800" dirty="0" smtClean="0">
                <a:solidFill>
                  <a:prstClr val="black"/>
                </a:solidFill>
                <a:latin typeface="Calibri" panose="020F0502020204030204" pitchFamily="34" charset="0"/>
              </a:rPr>
              <a:t>CASO </a:t>
            </a:r>
            <a:r>
              <a:rPr lang="en-US" altLang="en-US" sz="1800" dirty="0">
                <a:solidFill>
                  <a:prstClr val="black"/>
                </a:solidFill>
                <a:latin typeface="Calibri" panose="020F0502020204030204" pitchFamily="34" charset="0"/>
              </a:rPr>
              <a:t>website: </a:t>
            </a:r>
            <a:r>
              <a:rPr lang="en-US" altLang="en-US" sz="1800" i="1" dirty="0">
                <a:solidFill>
                  <a:srgbClr val="5B9BD5"/>
                </a:solidFill>
                <a:latin typeface="Calibri" panose="020F0502020204030204" pitchFamily="34" charset="0"/>
                <a:hlinkClick r:id="rId3"/>
              </a:rPr>
              <a:t>http://usacac.army.mil/organizations/cace/lrec</a:t>
            </a:r>
            <a:endParaRPr lang="en-US" altLang="en-US" sz="1800" i="1" dirty="0">
              <a:solidFill>
                <a:srgbClr val="5B9BD5"/>
              </a:solidFill>
              <a:latin typeface="Calibri" panose="020F0502020204030204" pitchFamily="34" charset="0"/>
            </a:endParaRPr>
          </a:p>
          <a:p>
            <a:pPr algn="ctr" eaLnBrk="0" fontAlgn="base" hangingPunct="0">
              <a:spcBef>
                <a:spcPct val="0"/>
              </a:spcBef>
              <a:spcAft>
                <a:spcPct val="0"/>
              </a:spcAft>
            </a:pPr>
            <a:r>
              <a:rPr lang="en-US" altLang="en-US" sz="1800" dirty="0">
                <a:solidFill>
                  <a:prstClr val="black"/>
                </a:solidFill>
                <a:latin typeface="Calibri" panose="020F0502020204030204" pitchFamily="34" charset="0"/>
              </a:rPr>
              <a:t>YouTube link:</a:t>
            </a:r>
            <a:r>
              <a:rPr lang="en-US" altLang="en-US" sz="1800" dirty="0">
                <a:solidFill>
                  <a:srgbClr val="5B9BD5"/>
                </a:solidFill>
                <a:latin typeface="Calibri" panose="020F0502020204030204" pitchFamily="34" charset="0"/>
              </a:rPr>
              <a:t> </a:t>
            </a:r>
            <a:r>
              <a:rPr lang="en-US" altLang="en-US" sz="1800" i="1" dirty="0">
                <a:solidFill>
                  <a:srgbClr val="5B9BD5"/>
                </a:solidFill>
                <a:latin typeface="Calibri" panose="020F0502020204030204" pitchFamily="34" charset="0"/>
                <a:hlinkClick r:id="rId4"/>
              </a:rPr>
              <a:t>https://</a:t>
            </a:r>
            <a:r>
              <a:rPr lang="en-US" altLang="en-US" sz="1800" i="1" dirty="0" smtClean="0">
                <a:solidFill>
                  <a:srgbClr val="5B9BD5"/>
                </a:solidFill>
                <a:latin typeface="Calibri" panose="020F0502020204030204" pitchFamily="34" charset="0"/>
                <a:hlinkClick r:id="rId4"/>
              </a:rPr>
              <a:t>www.youtube.com/playlist?list=PLkGvnfy3IadNRMPT-sNHpAsz8a3npWBH8</a:t>
            </a:r>
            <a:endParaRPr lang="en-US" altLang="en-US" sz="1800" i="1" dirty="0">
              <a:solidFill>
                <a:srgbClr val="5B9BD5"/>
              </a:solidFill>
              <a:latin typeface="Calibri" panose="020F0502020204030204" pitchFamily="34" charset="0"/>
            </a:endParaRPr>
          </a:p>
          <a:p>
            <a:pPr algn="ctr" eaLnBrk="0" fontAlgn="base" hangingPunct="0">
              <a:spcBef>
                <a:spcPct val="0"/>
              </a:spcBef>
              <a:spcAft>
                <a:spcPct val="0"/>
              </a:spcAft>
            </a:pPr>
            <a:r>
              <a:rPr lang="en-US" altLang="en-US" sz="1800" dirty="0" smtClean="0">
                <a:solidFill>
                  <a:schemeClr val="tx1"/>
                </a:solidFill>
                <a:latin typeface="Calibri" panose="020F0502020204030204" pitchFamily="34" charset="0"/>
              </a:rPr>
              <a:t>CGSC Facebook: </a:t>
            </a:r>
            <a:r>
              <a:rPr lang="en-US" altLang="en-US" sz="1800" i="1" u="sng" dirty="0" smtClean="0">
                <a:solidFill>
                  <a:schemeClr val="accent5"/>
                </a:solidFill>
                <a:latin typeface="Calibri" panose="020F0502020204030204" pitchFamily="34" charset="0"/>
              </a:rPr>
              <a:t>https://www.facebook.com/USACGSC</a:t>
            </a:r>
          </a:p>
          <a:p>
            <a:pPr algn="ctr" eaLnBrk="0" fontAlgn="base" hangingPunct="0">
              <a:spcBef>
                <a:spcPct val="0"/>
              </a:spcBef>
              <a:spcAft>
                <a:spcPct val="0"/>
              </a:spcAft>
            </a:pPr>
            <a:endParaRPr lang="en-US" altLang="en-US" sz="1800" dirty="0">
              <a:solidFill>
                <a:srgbClr val="5B9BD5"/>
              </a:solidFill>
              <a:latin typeface="Calibri" panose="020F0502020204030204" pitchFamily="34" charset="0"/>
            </a:endParaRPr>
          </a:p>
          <a:p>
            <a:pPr algn="ctr" eaLnBrk="0" fontAlgn="base" hangingPunct="0">
              <a:spcBef>
                <a:spcPct val="0"/>
              </a:spcBef>
              <a:spcAft>
                <a:spcPct val="0"/>
              </a:spcAft>
            </a:pPr>
            <a:endParaRPr lang="en-US" altLang="en-US" sz="1600" dirty="0">
              <a:solidFill>
                <a:srgbClr val="5B9BD5"/>
              </a:solidFill>
              <a:latin typeface="Calibri" panose="020F0502020204030204" pitchFamily="34" charset="0"/>
            </a:endParaRPr>
          </a:p>
          <a:p>
            <a:pPr algn="ctr" fontAlgn="base">
              <a:spcBef>
                <a:spcPct val="0"/>
              </a:spcBef>
              <a:spcAft>
                <a:spcPct val="0"/>
              </a:spcAft>
            </a:pPr>
            <a:endParaRPr lang="en-US" altLang="en-US" sz="1300" b="0" i="1" dirty="0">
              <a:solidFill>
                <a:srgbClr val="000000"/>
              </a:solidFill>
              <a:latin typeface="Calibri" panose="020F0502020204030204" pitchFamily="34" charset="0"/>
            </a:endParaRPr>
          </a:p>
        </p:txBody>
      </p:sp>
      <p:sp>
        <p:nvSpPr>
          <p:cNvPr id="2" name="Rectangle 1"/>
          <p:cNvSpPr/>
          <p:nvPr/>
        </p:nvSpPr>
        <p:spPr>
          <a:xfrm>
            <a:off x="0" y="-134007"/>
            <a:ext cx="12192000" cy="4235461"/>
          </a:xfrm>
          <a:prstGeom prst="rect">
            <a:avLst/>
          </a:prstGeom>
          <a:solidFill>
            <a:srgbClr val="0D102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4400" b="1">
              <a:solidFill>
                <a:srgbClr val="FFFFFF"/>
              </a:solidFill>
              <a:cs typeface="Arial" pitchFamily="34" charset="0"/>
            </a:endParaRPr>
          </a:p>
        </p:txBody>
      </p:sp>
      <p:pic>
        <p:nvPicPr>
          <p:cNvPr id="14234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875" y="0"/>
            <a:ext cx="4286250" cy="419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562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4939" y="3076575"/>
            <a:ext cx="6759575" cy="554038"/>
          </a:xfrm>
          <a:prstGeom prst="rect">
            <a:avLst/>
          </a:prstGeom>
        </p:spPr>
        <p:txBody>
          <a:bodyPr>
            <a:spAutoFit/>
          </a:bodyPr>
          <a:lstStyle/>
          <a:p>
            <a:pPr algn="ctr">
              <a:defRPr/>
            </a:pPr>
            <a:r>
              <a:rPr lang="en-US" sz="3000" dirty="0" smtClean="0">
                <a:solidFill>
                  <a:srgbClr val="FFFFFF"/>
                </a:solidFill>
                <a:latin typeface="Arial Black" panose="020B0A04020102020204" pitchFamily="34" charset="0"/>
                <a:cs typeface="Arial" panose="020B0604020202020204" pitchFamily="34" charset="0"/>
              </a:rPr>
              <a:t>Backup</a:t>
            </a:r>
            <a:endParaRPr lang="en-US" sz="3000" dirty="0">
              <a:solidFill>
                <a:srgbClr val="FFFFFF"/>
              </a:solidFill>
              <a:latin typeface="Arial Black" panose="020B0A04020102020204" pitchFamily="34" charset="0"/>
              <a:cs typeface="Arial" panose="020B0604020202020204" pitchFamily="34" charset="0"/>
            </a:endParaRPr>
          </a:p>
        </p:txBody>
      </p:sp>
      <p:pic>
        <p:nvPicPr>
          <p:cNvPr id="13926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7391" y="267810"/>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950" y="159798"/>
            <a:ext cx="838200" cy="9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9098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3455" y="72428"/>
            <a:ext cx="10082048" cy="6785572"/>
          </a:xfrm>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49843"/>
            <a:ext cx="669000" cy="75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11093670" y="149843"/>
            <a:ext cx="774259" cy="758846"/>
          </a:xfrm>
          <a:prstGeom prst="rect">
            <a:avLst/>
          </a:prstGeom>
        </p:spPr>
      </p:pic>
    </p:spTree>
    <p:extLst>
      <p:ext uri="{BB962C8B-B14F-4D97-AF65-F5344CB8AC3E}">
        <p14:creationId xmlns:p14="http://schemas.microsoft.com/office/powerpoint/2010/main" val="3871554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47" y="172014"/>
            <a:ext cx="11862584" cy="832919"/>
          </a:xfrm>
          <a:ln>
            <a:solidFill>
              <a:schemeClr val="tx2"/>
            </a:solidFill>
          </a:ln>
        </p:spPr>
        <p:txBody>
          <a:bodyPr>
            <a:noAutofit/>
          </a:bodyPr>
          <a:lstStyle/>
          <a:p>
            <a:r>
              <a:rPr lang="en-US" sz="1800" dirty="0" smtClean="0"/>
              <a:t>          </a:t>
            </a:r>
            <a:r>
              <a:rPr lang="en-US" sz="1800" dirty="0" smtClean="0">
                <a:solidFill>
                  <a:srgbClr val="C00000"/>
                </a:solidFill>
              </a:rPr>
              <a:t>                        </a:t>
            </a:r>
            <a:r>
              <a:rPr lang="en-US" sz="2000" i="1" dirty="0" smtClean="0">
                <a:solidFill>
                  <a:srgbClr val="C00000"/>
                </a:solidFill>
              </a:rPr>
              <a:t>Peace </a:t>
            </a:r>
            <a:r>
              <a:rPr lang="en-US" sz="2000" i="1" dirty="0">
                <a:solidFill>
                  <a:srgbClr val="C00000"/>
                </a:solidFill>
              </a:rPr>
              <a:t>Between Azerbaijan and </a:t>
            </a:r>
            <a:r>
              <a:rPr lang="en-US" sz="2000" i="1" dirty="0" smtClean="0">
                <a:solidFill>
                  <a:srgbClr val="C00000"/>
                </a:solidFill>
              </a:rPr>
              <a:t>Armenia</a:t>
            </a:r>
            <a:r>
              <a:rPr lang="en-US" sz="1800" dirty="0">
                <a:solidFill>
                  <a:srgbClr val="C00000"/>
                </a:solidFill>
              </a:rPr>
              <a:t/>
            </a:r>
            <a:br>
              <a:rPr lang="en-US" sz="1800" dirty="0">
                <a:solidFill>
                  <a:srgbClr val="C00000"/>
                </a:solidFill>
              </a:rPr>
            </a:br>
            <a:r>
              <a:rPr lang="en-US" sz="1800" dirty="0" smtClean="0">
                <a:solidFill>
                  <a:srgbClr val="C00000"/>
                </a:solidFill>
              </a:rPr>
              <a:t>                           (Lessons </a:t>
            </a:r>
            <a:r>
              <a:rPr lang="en-US" sz="1800" dirty="0">
                <a:solidFill>
                  <a:srgbClr val="C00000"/>
                </a:solidFill>
              </a:rPr>
              <a:t>from the Balkans for the South </a:t>
            </a:r>
            <a:r>
              <a:rPr lang="en-US" sz="1800" dirty="0" smtClean="0">
                <a:solidFill>
                  <a:srgbClr val="C00000"/>
                </a:solidFill>
              </a:rPr>
              <a:t>Caucasus)</a:t>
            </a:r>
            <a:endParaRPr lang="en-US" sz="1800" i="1" dirty="0">
              <a:solidFill>
                <a:srgbClr val="C00000"/>
              </a:solidFill>
            </a:endParaRPr>
          </a:p>
        </p:txBody>
      </p:sp>
      <p:sp>
        <p:nvSpPr>
          <p:cNvPr id="3" name="Content Placeholder 2"/>
          <p:cNvSpPr>
            <a:spLocks noGrp="1"/>
          </p:cNvSpPr>
          <p:nvPr>
            <p:ph idx="1"/>
          </p:nvPr>
        </p:nvSpPr>
        <p:spPr>
          <a:xfrm>
            <a:off x="135801" y="1295400"/>
            <a:ext cx="11782930" cy="5486400"/>
          </a:xfrm>
        </p:spPr>
        <p:txBody>
          <a:bodyPr>
            <a:normAutofit/>
          </a:bodyPr>
          <a:lstStyle/>
          <a:p>
            <a:r>
              <a:rPr lang="en-US" dirty="0" smtClean="0"/>
              <a:t>                       </a:t>
            </a:r>
            <a:r>
              <a:rPr lang="en-US" dirty="0" smtClean="0">
                <a:solidFill>
                  <a:srgbClr val="C00000"/>
                </a:solidFill>
              </a:rPr>
              <a:t>                                 Ambassador </a:t>
            </a:r>
            <a:r>
              <a:rPr lang="en-US" dirty="0">
                <a:solidFill>
                  <a:srgbClr val="C00000"/>
                </a:solidFill>
              </a:rPr>
              <a:t>Richard </a:t>
            </a:r>
            <a:r>
              <a:rPr lang="en-US" dirty="0" err="1">
                <a:solidFill>
                  <a:srgbClr val="C00000"/>
                </a:solidFill>
              </a:rPr>
              <a:t>Kauzlarich</a:t>
            </a:r>
            <a:endParaRPr lang="en-US" dirty="0">
              <a:solidFill>
                <a:srgbClr val="C00000"/>
              </a:solidFill>
            </a:endParaRPr>
          </a:p>
          <a:p>
            <a:r>
              <a:rPr lang="en-US" dirty="0" smtClean="0">
                <a:solidFill>
                  <a:srgbClr val="C00000"/>
                </a:solidFill>
              </a:rPr>
              <a:t>                                Former </a:t>
            </a:r>
            <a:r>
              <a:rPr lang="en-US" dirty="0">
                <a:solidFill>
                  <a:srgbClr val="C00000"/>
                </a:solidFill>
              </a:rPr>
              <a:t>US Ambassador to </a:t>
            </a:r>
            <a:r>
              <a:rPr lang="en-US" dirty="0" smtClean="0">
                <a:solidFill>
                  <a:srgbClr val="C00000"/>
                </a:solidFill>
              </a:rPr>
              <a:t>Azerbaijan, </a:t>
            </a:r>
            <a:r>
              <a:rPr lang="en-US" dirty="0">
                <a:solidFill>
                  <a:srgbClr val="C00000"/>
                </a:solidFill>
              </a:rPr>
              <a:t>Bosnia and Herzegovina</a:t>
            </a:r>
          </a:p>
          <a:p>
            <a:r>
              <a:rPr lang="en-US" dirty="0" smtClean="0">
                <a:solidFill>
                  <a:srgbClr val="C00000"/>
                </a:solidFill>
              </a:rPr>
              <a:t>                                                        Distinguished </a:t>
            </a:r>
            <a:r>
              <a:rPr lang="en-US" dirty="0">
                <a:solidFill>
                  <a:srgbClr val="C00000"/>
                </a:solidFill>
              </a:rPr>
              <a:t>Visiting Professor</a:t>
            </a:r>
          </a:p>
          <a:p>
            <a:r>
              <a:rPr lang="en-US" dirty="0" smtClean="0">
                <a:solidFill>
                  <a:srgbClr val="C00000"/>
                </a:solidFill>
              </a:rPr>
              <a:t>                                               </a:t>
            </a:r>
            <a:r>
              <a:rPr lang="en-US" dirty="0" err="1" smtClean="0">
                <a:solidFill>
                  <a:srgbClr val="C00000"/>
                </a:solidFill>
              </a:rPr>
              <a:t>Schar</a:t>
            </a:r>
            <a:r>
              <a:rPr lang="en-US" dirty="0" smtClean="0">
                <a:solidFill>
                  <a:srgbClr val="C00000"/>
                </a:solidFill>
              </a:rPr>
              <a:t> </a:t>
            </a:r>
            <a:r>
              <a:rPr lang="en-US" dirty="0">
                <a:solidFill>
                  <a:srgbClr val="C00000"/>
                </a:solidFill>
              </a:rPr>
              <a:t>School of Policy and Government</a:t>
            </a:r>
          </a:p>
          <a:p>
            <a:r>
              <a:rPr lang="en-US" dirty="0" smtClean="0">
                <a:solidFill>
                  <a:srgbClr val="C00000"/>
                </a:solidFill>
              </a:rPr>
              <a:t>                                                           George </a:t>
            </a:r>
            <a:r>
              <a:rPr lang="en-US" dirty="0">
                <a:solidFill>
                  <a:srgbClr val="C00000"/>
                </a:solidFill>
              </a:rPr>
              <a:t>Mason </a:t>
            </a:r>
            <a:r>
              <a:rPr lang="en-US" dirty="0" smtClean="0">
                <a:solidFill>
                  <a:srgbClr val="C00000"/>
                </a:solidFill>
              </a:rPr>
              <a:t>University</a:t>
            </a:r>
          </a:p>
          <a:p>
            <a:pPr lvl="0" algn="ctr">
              <a:spcBef>
                <a:spcPts val="0"/>
              </a:spcBef>
              <a:spcAft>
                <a:spcPts val="0"/>
              </a:spcAft>
              <a:defRPr/>
            </a:pPr>
            <a:endParaRPr lang="en-US" altLang="en-US" dirty="0" smtClean="0"/>
          </a:p>
          <a:p>
            <a:pPr lvl="0" algn="ctr">
              <a:spcBef>
                <a:spcPts val="0"/>
              </a:spcBef>
              <a:spcAft>
                <a:spcPts val="0"/>
              </a:spcAft>
              <a:defRPr/>
            </a:pPr>
            <a:endParaRPr lang="en-US" altLang="en-US" sz="2400" kern="0" dirty="0">
              <a:solidFill>
                <a:srgbClr val="C00000"/>
              </a:solidFill>
              <a:latin typeface="Calibri" panose="020F0502020204030204"/>
              <a:cs typeface="Arial" panose="020B0604020202020204" pitchFamily="34" charset="0"/>
            </a:endParaRPr>
          </a:p>
          <a:p>
            <a:pPr lvl="0" algn="ctr">
              <a:spcBef>
                <a:spcPts val="0"/>
              </a:spcBef>
              <a:spcAft>
                <a:spcPts val="0"/>
              </a:spcAft>
              <a:defRPr/>
            </a:pPr>
            <a:endParaRPr lang="en-US" altLang="en-US" sz="2400" kern="0" dirty="0" smtClean="0">
              <a:solidFill>
                <a:srgbClr val="C00000"/>
              </a:solidFill>
              <a:latin typeface="Calibri" panose="020F0502020204030204"/>
              <a:cs typeface="Arial" panose="020B0604020202020204" pitchFamily="34" charset="0"/>
            </a:endParaRPr>
          </a:p>
          <a:p>
            <a:pPr lvl="0" algn="ctr">
              <a:spcBef>
                <a:spcPts val="0"/>
              </a:spcBef>
              <a:spcAft>
                <a:spcPts val="0"/>
              </a:spcAft>
              <a:defRPr/>
            </a:pPr>
            <a:r>
              <a:rPr lang="en-US" altLang="en-US" sz="1800" kern="0" dirty="0" smtClean="0">
                <a:solidFill>
                  <a:srgbClr val="C00000"/>
                </a:solidFill>
                <a:cs typeface="Arial" panose="020B0604020202020204" pitchFamily="34" charset="0"/>
              </a:rPr>
              <a:t>Presentation </a:t>
            </a:r>
            <a:r>
              <a:rPr lang="en-US" altLang="en-US" sz="1800" kern="0" dirty="0">
                <a:solidFill>
                  <a:srgbClr val="C00000"/>
                </a:solidFill>
                <a:cs typeface="Arial" panose="020B0604020202020204" pitchFamily="34" charset="0"/>
              </a:rPr>
              <a:t>for the</a:t>
            </a:r>
          </a:p>
          <a:p>
            <a:pPr lvl="0" algn="ctr">
              <a:spcBef>
                <a:spcPts val="0"/>
              </a:spcBef>
              <a:spcAft>
                <a:spcPts val="0"/>
              </a:spcAft>
              <a:defRPr/>
            </a:pPr>
            <a:r>
              <a:rPr lang="en-US" altLang="en-US" sz="1800" kern="0" dirty="0">
                <a:solidFill>
                  <a:srgbClr val="C00000"/>
                </a:solidFill>
                <a:cs typeface="Arial" panose="020B0604020202020204" pitchFamily="34" charset="0"/>
              </a:rPr>
              <a:t>Cultural and Area Studies Office </a:t>
            </a:r>
          </a:p>
          <a:p>
            <a:pPr lvl="0" algn="ctr">
              <a:spcBef>
                <a:spcPts val="0"/>
              </a:spcBef>
              <a:spcAft>
                <a:spcPts val="0"/>
              </a:spcAft>
              <a:defRPr/>
            </a:pPr>
            <a:r>
              <a:rPr lang="en-US" altLang="en-US" sz="1800" kern="0" dirty="0">
                <a:solidFill>
                  <a:srgbClr val="C00000"/>
                </a:solidFill>
                <a:cs typeface="Arial" panose="020B0604020202020204" pitchFamily="34" charset="0"/>
              </a:rPr>
              <a:t>U.S. Army Command and General Staff College</a:t>
            </a:r>
          </a:p>
          <a:p>
            <a:endParaRPr lang="en-US" dirty="0"/>
          </a:p>
          <a:p>
            <a:endParaRPr lang="en-US" b="0"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802" y="172015"/>
            <a:ext cx="833778" cy="83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819400" y="6044974"/>
            <a:ext cx="6096000" cy="553998"/>
          </a:xfrm>
          <a:prstGeom prst="rect">
            <a:avLst/>
          </a:prstGeom>
        </p:spPr>
        <p:txBody>
          <a:bodyPr>
            <a:spAutoFit/>
          </a:bodyPr>
          <a:lstStyle/>
          <a:p>
            <a:pPr lvl="0" algn="ctr" fontAlgn="base">
              <a:spcBef>
                <a:spcPct val="0"/>
              </a:spcBef>
              <a:spcAft>
                <a:spcPct val="0"/>
              </a:spcAft>
              <a:defRPr/>
            </a:pPr>
            <a:r>
              <a:rPr lang="en-US" altLang="en-US" sz="1600" b="1" i="1" dirty="0">
                <a:solidFill>
                  <a:srgbClr val="C00000"/>
                </a:solidFill>
                <a:latin typeface=" Arial"/>
                <a:cs typeface="Arial" panose="020B0604020202020204" pitchFamily="34" charset="0"/>
              </a:rPr>
              <a:t>2 February 2021</a:t>
            </a:r>
          </a:p>
          <a:p>
            <a:pPr lvl="0" algn="ctr" fontAlgn="base">
              <a:spcBef>
                <a:spcPct val="0"/>
              </a:spcBef>
              <a:spcAft>
                <a:spcPct val="0"/>
              </a:spcAft>
              <a:defRPr/>
            </a:pPr>
            <a:r>
              <a:rPr lang="en-US" altLang="en-US" sz="1400" b="1" i="1" dirty="0">
                <a:solidFill>
                  <a:srgbClr val="00B050"/>
                </a:solidFill>
                <a:latin typeface=" Arial"/>
                <a:cs typeface="Arial" panose="020B0604020202020204" pitchFamily="34" charset="0"/>
              </a:rPr>
              <a:t>unclassified</a:t>
            </a:r>
          </a:p>
        </p:txBody>
      </p:sp>
      <p:pic>
        <p:nvPicPr>
          <p:cNvPr id="7" name="Picture 6"/>
          <p:cNvPicPr>
            <a:picLocks noChangeAspect="1"/>
          </p:cNvPicPr>
          <p:nvPr/>
        </p:nvPicPr>
        <p:blipFill>
          <a:blip r:embed="rId3"/>
          <a:stretch>
            <a:fillRect/>
          </a:stretch>
        </p:blipFill>
        <p:spPr>
          <a:xfrm>
            <a:off x="10949152" y="172015"/>
            <a:ext cx="882869" cy="832919"/>
          </a:xfrm>
          <a:prstGeom prst="rect">
            <a:avLst/>
          </a:prstGeom>
        </p:spPr>
      </p:pic>
    </p:spTree>
    <p:extLst>
      <p:ext uri="{BB962C8B-B14F-4D97-AF65-F5344CB8AC3E}">
        <p14:creationId xmlns:p14="http://schemas.microsoft.com/office/powerpoint/2010/main" val="15486744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01" y="72366"/>
            <a:ext cx="11847785" cy="932568"/>
          </a:xfrm>
          <a:ln>
            <a:solidFill>
              <a:schemeClr val="tx2"/>
            </a:solidFill>
          </a:ln>
        </p:spPr>
        <p:txBody>
          <a:bodyPr>
            <a:noAutofit/>
          </a:bodyPr>
          <a:lstStyle/>
          <a:p>
            <a:r>
              <a:rPr lang="en-US" sz="1800" dirty="0"/>
              <a:t> </a:t>
            </a:r>
            <a:r>
              <a:rPr lang="en-US" sz="1800" dirty="0" smtClean="0"/>
              <a:t>                                                     </a:t>
            </a:r>
            <a:r>
              <a:rPr lang="en-US" sz="2800" dirty="0" smtClean="0">
                <a:solidFill>
                  <a:srgbClr val="C00000"/>
                </a:solidFill>
              </a:rPr>
              <a:t>Starting </a:t>
            </a:r>
            <a:r>
              <a:rPr lang="en-US" sz="2800" dirty="0">
                <a:solidFill>
                  <a:srgbClr val="C00000"/>
                </a:solidFill>
              </a:rPr>
              <a:t>Points</a:t>
            </a:r>
            <a:endParaRPr lang="en-US" sz="2800" b="1" i="1" dirty="0">
              <a:solidFill>
                <a:srgbClr val="C00000"/>
              </a:solidFill>
            </a:endParaRPr>
          </a:p>
        </p:txBody>
      </p:sp>
      <p:sp>
        <p:nvSpPr>
          <p:cNvPr id="3" name="Content Placeholder 2"/>
          <p:cNvSpPr>
            <a:spLocks noGrp="1"/>
          </p:cNvSpPr>
          <p:nvPr>
            <p:ph idx="1"/>
          </p:nvPr>
        </p:nvSpPr>
        <p:spPr>
          <a:xfrm>
            <a:off x="135801" y="1295400"/>
            <a:ext cx="11782930" cy="5486400"/>
          </a:xfrm>
        </p:spPr>
        <p:txBody>
          <a:bodyPr>
            <a:normAutofit/>
          </a:bodyPr>
          <a:lstStyle/>
          <a:p>
            <a:endParaRPr lang="en-US" dirty="0"/>
          </a:p>
          <a:p>
            <a:endParaRPr lang="en-US" b="0"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802" y="172015"/>
            <a:ext cx="849544" cy="75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819400" y="6044974"/>
            <a:ext cx="6096000" cy="553998"/>
          </a:xfrm>
          <a:prstGeom prst="rect">
            <a:avLst/>
          </a:prstGeom>
        </p:spPr>
        <p:txBody>
          <a:bodyPr>
            <a:spAutoFit/>
          </a:bodyPr>
          <a:lstStyle/>
          <a:p>
            <a:pPr algn="ctr" fontAlgn="base">
              <a:spcBef>
                <a:spcPct val="0"/>
              </a:spcBef>
              <a:spcAft>
                <a:spcPct val="0"/>
              </a:spcAft>
              <a:defRPr/>
            </a:pPr>
            <a:r>
              <a:rPr lang="en-US" altLang="en-US" sz="1600" b="1" i="1" dirty="0">
                <a:solidFill>
                  <a:srgbClr val="C00000"/>
                </a:solidFill>
                <a:latin typeface=" Arial"/>
                <a:cs typeface="Arial" panose="020B0604020202020204" pitchFamily="34" charset="0"/>
              </a:rPr>
              <a:t>2 February 2021</a:t>
            </a:r>
          </a:p>
          <a:p>
            <a:pPr algn="ctr" fontAlgn="base">
              <a:spcBef>
                <a:spcPct val="0"/>
              </a:spcBef>
              <a:spcAft>
                <a:spcPct val="0"/>
              </a:spcAft>
              <a:defRPr/>
            </a:pPr>
            <a:r>
              <a:rPr lang="en-US" altLang="en-US" sz="1400" b="1" i="1" dirty="0">
                <a:solidFill>
                  <a:srgbClr val="00B050"/>
                </a:solidFill>
                <a:latin typeface=" Arial"/>
                <a:cs typeface="Arial" panose="020B0604020202020204" pitchFamily="34" charset="0"/>
              </a:rPr>
              <a:t>unclassified</a:t>
            </a:r>
          </a:p>
        </p:txBody>
      </p:sp>
      <p:pic>
        <p:nvPicPr>
          <p:cNvPr id="7" name="Picture 6"/>
          <p:cNvPicPr>
            <a:picLocks noChangeAspect="1"/>
          </p:cNvPicPr>
          <p:nvPr/>
        </p:nvPicPr>
        <p:blipFill>
          <a:blip r:embed="rId3"/>
          <a:stretch>
            <a:fillRect/>
          </a:stretch>
        </p:blipFill>
        <p:spPr>
          <a:xfrm>
            <a:off x="10988566" y="172015"/>
            <a:ext cx="930165" cy="758151"/>
          </a:xfrm>
          <a:prstGeom prst="rect">
            <a:avLst/>
          </a:prstGeom>
        </p:spPr>
      </p:pic>
      <p:pic>
        <p:nvPicPr>
          <p:cNvPr id="5" name="Picture 4"/>
          <p:cNvPicPr>
            <a:picLocks noChangeAspect="1"/>
          </p:cNvPicPr>
          <p:nvPr/>
        </p:nvPicPr>
        <p:blipFill>
          <a:blip r:embed="rId4"/>
          <a:stretch>
            <a:fillRect/>
          </a:stretch>
        </p:blipFill>
        <p:spPr>
          <a:xfrm>
            <a:off x="1305494" y="1577164"/>
            <a:ext cx="9443544" cy="3945409"/>
          </a:xfrm>
          <a:prstGeom prst="rect">
            <a:avLst/>
          </a:prstGeom>
        </p:spPr>
      </p:pic>
    </p:spTree>
    <p:extLst>
      <p:ext uri="{BB962C8B-B14F-4D97-AF65-F5344CB8AC3E}">
        <p14:creationId xmlns:p14="http://schemas.microsoft.com/office/powerpoint/2010/main" val="32766332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01" y="159980"/>
            <a:ext cx="11845991" cy="718959"/>
          </a:xfrm>
          <a:ln>
            <a:solidFill>
              <a:schemeClr val="tx2"/>
            </a:solidFill>
          </a:ln>
        </p:spPr>
        <p:txBody>
          <a:bodyPr>
            <a:noAutofit/>
          </a:bodyPr>
          <a:lstStyle/>
          <a:p>
            <a:r>
              <a:rPr lang="en-US" sz="1800" dirty="0"/>
              <a:t> </a:t>
            </a:r>
            <a:r>
              <a:rPr lang="en-US" sz="1800" dirty="0" smtClean="0"/>
              <a:t>                                                               </a:t>
            </a:r>
            <a:r>
              <a:rPr lang="en-US" sz="2000" i="1" dirty="0" smtClean="0">
                <a:solidFill>
                  <a:srgbClr val="C00000"/>
                </a:solidFill>
              </a:rPr>
              <a:t>25 </a:t>
            </a:r>
            <a:r>
              <a:rPr lang="en-US" sz="2000" i="1" dirty="0">
                <a:solidFill>
                  <a:srgbClr val="C00000"/>
                </a:solidFill>
              </a:rPr>
              <a:t>Years After Dayton</a:t>
            </a:r>
            <a:endParaRPr lang="en-US" sz="2000" b="1" i="1" dirty="0">
              <a:solidFill>
                <a:srgbClr val="C00000"/>
              </a:solidFill>
            </a:endParaRPr>
          </a:p>
        </p:txBody>
      </p:sp>
      <p:sp>
        <p:nvSpPr>
          <p:cNvPr id="3" name="Content Placeholder 2"/>
          <p:cNvSpPr>
            <a:spLocks noGrp="1"/>
          </p:cNvSpPr>
          <p:nvPr>
            <p:ph idx="1"/>
          </p:nvPr>
        </p:nvSpPr>
        <p:spPr>
          <a:xfrm>
            <a:off x="135801" y="1295400"/>
            <a:ext cx="11782930" cy="5486400"/>
          </a:xfrm>
        </p:spPr>
        <p:txBody>
          <a:bodyPr>
            <a:normAutofit/>
          </a:bodyPr>
          <a:lstStyle/>
          <a:p>
            <a:endParaRPr lang="en-US" dirty="0"/>
          </a:p>
          <a:p>
            <a:endParaRPr lang="en-US" b="0"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801" y="172015"/>
            <a:ext cx="818013" cy="7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11043745" y="172015"/>
            <a:ext cx="874986" cy="706925"/>
          </a:xfrm>
          <a:prstGeom prst="rect">
            <a:avLst/>
          </a:prstGeom>
        </p:spPr>
      </p:pic>
      <p:sp>
        <p:nvSpPr>
          <p:cNvPr id="8" name="Rectangle 7"/>
          <p:cNvSpPr/>
          <p:nvPr/>
        </p:nvSpPr>
        <p:spPr>
          <a:xfrm>
            <a:off x="228599" y="1004934"/>
            <a:ext cx="11753193" cy="5614422"/>
          </a:xfrm>
          <a:prstGeom prst="rect">
            <a:avLst/>
          </a:prstGeom>
        </p:spPr>
        <p:txBody>
          <a:bodyPr wrap="square">
            <a:spAutoFit/>
          </a:bodyPr>
          <a:lstStyle/>
          <a:p>
            <a:pPr marL="342900" lvl="0" indent="-342900">
              <a:lnSpc>
                <a:spcPct val="107000"/>
              </a:lnSpc>
              <a:buFont typeface="Calibri" panose="020F0502020204030204" pitchFamily="34" charset="0"/>
              <a:buChar char="-"/>
            </a:pP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Need for the International Community. The parties to the war in </a:t>
            </a:r>
            <a:r>
              <a:rPr lang="en-US" sz="14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BiH</a:t>
            </a: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alone could not bring peace. The ethnic hatreds were too deep. Persistent external intervention was required.  No single country could play the role of peacemaker.  There were three aspects of this intervention:</a:t>
            </a:r>
          </a:p>
          <a:p>
            <a:pPr marL="342900" lvl="0" indent="-342900">
              <a:lnSpc>
                <a:spcPct val="107000"/>
              </a:lnSpc>
              <a:buFont typeface="Calibri" panose="020F0502020204030204" pitchFamily="34" charset="0"/>
              <a:buChar char="-"/>
            </a:pPr>
            <a:endPar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Dayton's military aspects required an international (but NATO-led) force of 50,000 troops for an effective PKO. Annex 1-A covered the military elements.</a:t>
            </a:r>
          </a:p>
          <a:p>
            <a:pPr marL="742950" lvl="1" indent="-285750">
              <a:lnSpc>
                <a:spcPct val="107000"/>
              </a:lnSpc>
              <a:buFont typeface="Courier New" panose="02070309020205020404" pitchFamily="49" charset="0"/>
              <a:buChar char="o"/>
            </a:pP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Civilian implementation was covered in Annex 10. A High Representative was designated "consistent with relevant UN Security Council resolutions" to coordinate/facilitate the agreement's civilian aspects. Later this role was amplified with the Peace Implementation Council structure.</a:t>
            </a:r>
          </a:p>
          <a:p>
            <a:pPr marL="742950" lvl="1" indent="-285750">
              <a:lnSpc>
                <a:spcPct val="107000"/>
              </a:lnSpc>
              <a:buFont typeface="Courier New" panose="02070309020205020404" pitchFamily="49" charset="0"/>
              <a:buChar char="o"/>
            </a:pP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Independent of the Dayton process, a Stability Pact was created later to bring together regional powers (except Serbia) and the international community to address Balkans-wide political, economic, and security challenges.</a:t>
            </a:r>
          </a:p>
          <a:p>
            <a:pPr marL="742950" lvl="1" indent="-285750">
              <a:lnSpc>
                <a:spcPct val="107000"/>
              </a:lnSpc>
              <a:buFont typeface="Courier New" panose="02070309020205020404" pitchFamily="49" charset="0"/>
              <a:buChar char="o"/>
            </a:pPr>
            <a:endPar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War crimes and reconciliation. Even before Dayton, the world recognized the extent of war crimes committed during the conflict. The parties alone could not address these issues. The UN Security Council authorized an international war crimes tribunal. Cooperation with that tribunal was one of the four critical elements of the General Framework Agreement. Annex 8 of Dayton created a commission on the preservation of national monuments, including religious structures.</a:t>
            </a:r>
          </a:p>
          <a:p>
            <a:pPr marL="342900" lvl="0" indent="-342900">
              <a:lnSpc>
                <a:spcPct val="107000"/>
              </a:lnSpc>
              <a:buFont typeface="Calibri" panose="020F0502020204030204" pitchFamily="34" charset="0"/>
              <a:buChar char="-"/>
            </a:pPr>
            <a:endPar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Rights of refugees and displaced people.  Annex 7 of the agreement created a Commission for Displaced persons and Refugees to ensure the right to return home and regain lost real property (or just compensation). The PKO was key to enabling the right of return for all who wished to do so.</a:t>
            </a:r>
          </a:p>
          <a:p>
            <a:pPr marL="342900" lvl="0" indent="-342900">
              <a:lnSpc>
                <a:spcPct val="107000"/>
              </a:lnSpc>
              <a:buFont typeface="Calibri" panose="020F0502020204030204" pitchFamily="34" charset="0"/>
              <a:buChar char="-"/>
            </a:pPr>
            <a:endPar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International monitoring. Annex 10 created the Office of the High Representative, later supported by the Peace Implementation Council that oversaw Dayton's civilian implementation. In addition to interested states and the UN, a key actor in this oversight was the OSCE.</a:t>
            </a:r>
          </a:p>
          <a:p>
            <a:pPr marL="342900" lvl="0" indent="-342900">
              <a:lnSpc>
                <a:spcPct val="107000"/>
              </a:lnSpc>
              <a:buFont typeface="Calibri" panose="020F0502020204030204" pitchFamily="34" charset="0"/>
              <a:buChar char="-"/>
            </a:pPr>
            <a:endPar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Interethnic boundaries. A key aspect of Dayton was the inter-ethnic boundary between the warring parties. That wasn't easy. The </a:t>
            </a:r>
            <a:r>
              <a:rPr lang="en-US" sz="14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Brcko</a:t>
            </a: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region's status was unsettled under Dayton, placed under international supervision until determined by arbitration.</a:t>
            </a:r>
          </a:p>
        </p:txBody>
      </p:sp>
    </p:spTree>
    <p:extLst>
      <p:ext uri="{BB962C8B-B14F-4D97-AF65-F5344CB8AC3E}">
        <p14:creationId xmlns:p14="http://schemas.microsoft.com/office/powerpoint/2010/main" val="2973271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63" y="-366717"/>
            <a:ext cx="12128937" cy="1040206"/>
          </a:xfrm>
          <a:ln>
            <a:solidFill>
              <a:schemeClr val="tx2"/>
            </a:solidFill>
          </a:ln>
        </p:spPr>
        <p:txBody>
          <a:bodyPr>
            <a:noAutofit/>
          </a:bodyPr>
          <a:lstStyle/>
          <a:p>
            <a:r>
              <a:rPr lang="en-US" sz="1800" b="1" dirty="0" smtClean="0">
                <a:solidFill>
                  <a:srgbClr val="C00000"/>
                </a:solidFill>
              </a:rPr>
              <a:t>          </a:t>
            </a:r>
            <a:r>
              <a:rPr lang="en-US" sz="1800" b="1" dirty="0">
                <a:solidFill>
                  <a:srgbClr val="C00000"/>
                </a:solidFill>
              </a:rPr>
              <a:t>                     </a:t>
            </a:r>
            <a:r>
              <a:rPr lang="en-US" sz="2400" b="1" dirty="0">
                <a:solidFill>
                  <a:srgbClr val="C00000"/>
                </a:solidFill>
              </a:rPr>
              <a:t>   </a:t>
            </a:r>
            <a:r>
              <a:rPr lang="en-US" sz="2400" b="1" i="1" cap="none" spc="0" dirty="0" smtClean="0">
                <a:solidFill>
                  <a:srgbClr val="C00000"/>
                </a:solidFill>
              </a:rPr>
              <a:t>Dayton-lite </a:t>
            </a:r>
            <a:r>
              <a:rPr lang="en-US" sz="2400" b="1" i="1" cap="none" spc="0" dirty="0">
                <a:solidFill>
                  <a:srgbClr val="C00000"/>
                </a:solidFill>
              </a:rPr>
              <a:t>in the South </a:t>
            </a:r>
            <a:r>
              <a:rPr lang="en-US" sz="2400" b="1" i="1" cap="none" spc="0" dirty="0" smtClean="0">
                <a:solidFill>
                  <a:srgbClr val="C00000"/>
                </a:solidFill>
              </a:rPr>
              <a:t>Caucasus</a:t>
            </a:r>
            <a:endParaRPr lang="en-US" sz="2400" b="1" i="1" dirty="0">
              <a:solidFill>
                <a:srgbClr val="C00000"/>
              </a:solidFill>
            </a:endParaRPr>
          </a:p>
        </p:txBody>
      </p:sp>
      <p:sp>
        <p:nvSpPr>
          <p:cNvPr id="3" name="Content Placeholder 2"/>
          <p:cNvSpPr>
            <a:spLocks noGrp="1"/>
          </p:cNvSpPr>
          <p:nvPr>
            <p:ph idx="1"/>
          </p:nvPr>
        </p:nvSpPr>
        <p:spPr>
          <a:xfrm>
            <a:off x="135801" y="1295400"/>
            <a:ext cx="11782930" cy="5486400"/>
          </a:xfrm>
        </p:spPr>
        <p:txBody>
          <a:bodyPr>
            <a:normAutofit/>
          </a:bodyPr>
          <a:lstStyle/>
          <a:p>
            <a:endParaRPr lang="en-US" dirty="0"/>
          </a:p>
          <a:p>
            <a:endParaRPr lang="en-US" b="0"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63" y="78828"/>
            <a:ext cx="780392" cy="59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11083159" y="78828"/>
            <a:ext cx="835572" cy="594661"/>
          </a:xfrm>
          <a:prstGeom prst="rect">
            <a:avLst/>
          </a:prstGeom>
        </p:spPr>
      </p:pic>
      <p:sp>
        <p:nvSpPr>
          <p:cNvPr id="8" name="Rectangle 7"/>
          <p:cNvSpPr/>
          <p:nvPr/>
        </p:nvSpPr>
        <p:spPr>
          <a:xfrm>
            <a:off x="63063" y="588474"/>
            <a:ext cx="12044853" cy="6938503"/>
          </a:xfrm>
          <a:prstGeom prst="rect">
            <a:avLst/>
          </a:prstGeom>
        </p:spPr>
        <p:txBody>
          <a:bodyPr wrap="square">
            <a:spAutoFit/>
          </a:bodyPr>
          <a:lstStyle/>
          <a:p>
            <a:pPr marL="342900" lvl="0" indent="-342900">
              <a:lnSpc>
                <a:spcPct val="107000"/>
              </a:lnSpc>
              <a:buFont typeface="Calibri" panose="020F0502020204030204" pitchFamily="34" charset="0"/>
              <a:buChar char="-"/>
            </a:pP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Need for the international community. The OSCE Minsk Group should remain the umbrella framework for addressing. It will need enhanced powers to set deadlines for achieving the steps necessary to reach a final agreement that ends the negotiations. There must be an international PKO/monitoring mission to guarantee the ceasefire is maintained, the right of the safe return of all refugees and IDPs, and the safe clearing of all mines and unexploded ordnance. </a:t>
            </a:r>
          </a:p>
          <a:p>
            <a:pPr marL="342900" lvl="0" indent="-342900">
              <a:lnSpc>
                <a:spcPct val="107000"/>
              </a:lnSpc>
              <a:buFont typeface="Calibri" panose="020F0502020204030204" pitchFamily="34" charset="0"/>
              <a:buChar char="-"/>
            </a:pPr>
            <a:endPar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War crimes and reconciliation. Through the existing International Criminal Court or a specific UNSC-established tribunal for the Armenia-Azerbaijan war, investigate, try and punish those committing war crimes before and after the ceasefire. This international process would be independent of whatever national law provides in Azerbaijan or Armenia for legal penalties for those found guilty of war crimes. Besides, there must be an internationally supervised peace and reconciliation process that encourages people to people contacts aimed at erasing the enemy-connotation of the other.</a:t>
            </a:r>
          </a:p>
          <a:p>
            <a:pPr marL="342900" lvl="0" indent="-342900">
              <a:lnSpc>
                <a:spcPct val="107000"/>
              </a:lnSpc>
              <a:buFont typeface="Calibri" panose="020F0502020204030204" pitchFamily="34" charset="0"/>
              <a:buChar char="-"/>
            </a:pPr>
            <a:endPar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Refugee and IDP returns are critical for the establishment of permanent peace. Armenians and Azerbaijanis must have the right to return. Not all eligible will want or be able to return. There must be a mechanism for compensating just claims for compensation for lost land or real property for those choosing not to return. This process may include opportunities for swapping land and real property of equal value. This process should be under the joint supervision of the OSCE and appropriate UN organizations.</a:t>
            </a:r>
          </a:p>
          <a:p>
            <a:pPr marL="342900" lvl="0" indent="-342900">
              <a:lnSpc>
                <a:spcPct val="107000"/>
              </a:lnSpc>
              <a:buFont typeface="Calibri" panose="020F0502020204030204" pitchFamily="34" charset="0"/>
              <a:buChar char="-"/>
            </a:pPr>
            <a:endPar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International monitoring. Finally, there must be a special representative of the international community to coordinate the civilian and military aspects of international engagement, especially refugees' and IDPs' return.</a:t>
            </a:r>
          </a:p>
          <a:p>
            <a:pPr marL="342900" lvl="0" indent="-342900">
              <a:lnSpc>
                <a:spcPct val="107000"/>
              </a:lnSpc>
              <a:buFont typeface="Calibri" panose="020F0502020204030204" pitchFamily="34" charset="0"/>
              <a:buChar char="-"/>
            </a:pPr>
            <a:endPar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Interethnic boundaries. The November 9, 2020 statement of the Presidents of Russia and Azerbaijan and the Prime Minister of Armenia left part of Nagorno-Karabakh not under Azerbaijan's control. Before any final peaceful settlement between Armenia and Azerbaijan, Armenia and Azerbaijan's boundary must be mutually recognized. As with </a:t>
            </a:r>
            <a:r>
              <a:rPr lang="en-US" sz="14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Brcko</a:t>
            </a: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under the Dayton process, addressing the status remainder of Nagorno-Karabakh requires international supervision and intervention. First, a special OSCE representative is needed to supervise this region, especially the right to return. Second, either the OSCE or the UN should establish a special arbitration panel to determine the boundary within a specific period (say one year) if the parties cannot agree on this point through face-to-face negotiations.</a:t>
            </a:r>
          </a:p>
          <a:p>
            <a:pPr marL="342900" lvl="0" indent="-342900">
              <a:lnSpc>
                <a:spcPct val="107000"/>
              </a:lnSpc>
              <a:buFont typeface="Calibri" panose="020F0502020204030204" pitchFamily="34" charset="0"/>
              <a:buChar char="-"/>
            </a:pPr>
            <a:endPar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 Stability Pact for the South Caucasus. A permanent peace settlement between Armenia and Azerbaijan requires a region-wide approach to political and economic stability. Armenia, Georgia, and Azerbaijan must function as an economic union to enjoy the benefits of peace. Outside powers and organizations like the EU, the international financial institutions, and potential bilateral donors could support a process for regional infrastructure integration.</a:t>
            </a:r>
          </a:p>
          <a:p>
            <a:pPr lvl="0">
              <a:lnSpc>
                <a:spcPct val="90000"/>
              </a:lnSpc>
              <a:spcBef>
                <a:spcPts val="1000"/>
              </a:spcBef>
            </a:pPr>
            <a:r>
              <a:rPr lang="en-US" sz="1400" b="1" dirty="0">
                <a:solidFill>
                  <a:prstClr val="black"/>
                </a:solidFill>
                <a:latin typeface="Calibri" panose="020F0502020204030204" pitchFamily="34" charset="0"/>
              </a:rPr>
              <a:t>   </a:t>
            </a:r>
          </a:p>
          <a:p>
            <a:pPr marL="342900" indent="-342900">
              <a:lnSpc>
                <a:spcPct val="107000"/>
              </a:lnSpc>
              <a:buFont typeface="Calibri" panose="020F0502020204030204" pitchFamily="34" charset="0"/>
              <a:buChar char="-"/>
            </a:pPr>
            <a:endParaRPr lang="en-US"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72187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Amb (Ret.) Carey Cavanaugh"/>
          <p:cNvSpPr txBox="1">
            <a:spLocks noGrp="1"/>
          </p:cNvSpPr>
          <p:nvPr>
            <p:ph type="body" idx="21"/>
          </p:nvPr>
        </p:nvSpPr>
        <p:spPr>
          <a:xfrm>
            <a:off x="141889" y="871201"/>
            <a:ext cx="12013324" cy="217520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lang="en-US" sz="2000" dirty="0" smtClean="0">
                <a:latin typeface="Arial" panose="020B0604020202020204" pitchFamily="34" charset="0"/>
                <a:cs typeface="Arial" panose="020B0604020202020204" pitchFamily="34" charset="0"/>
              </a:rPr>
              <a:t>                                                 </a:t>
            </a:r>
            <a:r>
              <a:rPr sz="2000" dirty="0" smtClean="0">
                <a:latin typeface="Arial" panose="020B0604020202020204" pitchFamily="34" charset="0"/>
                <a:cs typeface="Arial" panose="020B0604020202020204" pitchFamily="34" charset="0"/>
              </a:rPr>
              <a:t>Amb</a:t>
            </a:r>
            <a:r>
              <a:rPr lang="en-US" sz="2000" dirty="0" smtClean="0">
                <a:latin typeface="Arial" panose="020B0604020202020204" pitchFamily="34" charset="0"/>
                <a:cs typeface="Arial" panose="020B0604020202020204" pitchFamily="34" charset="0"/>
              </a:rPr>
              <a:t>assador</a:t>
            </a:r>
            <a:r>
              <a:rPr sz="2000" dirty="0" smtClean="0">
                <a:latin typeface="Arial" panose="020B0604020202020204" pitchFamily="34" charset="0"/>
                <a:cs typeface="Arial" panose="020B0604020202020204" pitchFamily="34" charset="0"/>
              </a:rPr>
              <a:t> Carey Cavanaugh</a:t>
            </a:r>
            <a:r>
              <a:rPr lang="en-US" sz="2000" dirty="0">
                <a:latin typeface="Arial" panose="020B0604020202020204" pitchFamily="34" charset="0"/>
                <a:ea typeface="Calibri" panose="020F0502020204030204" pitchFamily="34" charset="0"/>
                <a:cs typeface="Arial" panose="020B0604020202020204" pitchFamily="34" charset="0"/>
              </a:rPr>
              <a:t> </a:t>
            </a:r>
            <a:endParaRPr lang="en-US" sz="2000" dirty="0" smtClean="0">
              <a:latin typeface="Arial" panose="020B0604020202020204" pitchFamily="34" charset="0"/>
              <a:ea typeface="Calibri" panose="020F0502020204030204" pitchFamily="34" charset="0"/>
              <a:cs typeface="Arial" panose="020B0604020202020204" pitchFamily="34" charset="0"/>
            </a:endParaRPr>
          </a:p>
          <a:p>
            <a:r>
              <a:rPr lang="en-US" sz="2000" dirty="0" smtClean="0">
                <a:latin typeface="Arial" panose="020B0604020202020204" pitchFamily="34" charset="0"/>
                <a:ea typeface="Calibri" panose="020F0502020204030204" pitchFamily="34" charset="0"/>
                <a:cs typeface="Arial" panose="020B0604020202020204" pitchFamily="34" charset="0"/>
              </a:rPr>
              <a:t>                                 Former </a:t>
            </a:r>
            <a:r>
              <a:rPr lang="en-US" sz="2000" dirty="0">
                <a:latin typeface="Arial" panose="020B0604020202020204" pitchFamily="34" charset="0"/>
                <a:ea typeface="Calibri" panose="020F0502020204030204" pitchFamily="34" charset="0"/>
                <a:cs typeface="Arial" panose="020B0604020202020204" pitchFamily="34" charset="0"/>
              </a:rPr>
              <a:t>US Special Negotiator for Eurasian Conflicts </a:t>
            </a:r>
            <a:endParaRPr lang="en-US" sz="2000" dirty="0" smtClean="0">
              <a:latin typeface="Arial" panose="020B0604020202020204" pitchFamily="34" charset="0"/>
              <a:ea typeface="Calibri" panose="020F0502020204030204" pitchFamily="34" charset="0"/>
              <a:cs typeface="Arial" panose="020B0604020202020204" pitchFamily="34" charset="0"/>
            </a:endParaRPr>
          </a:p>
          <a:p>
            <a:r>
              <a:rPr lang="en-US" sz="2000" dirty="0" smtClean="0">
                <a:latin typeface="Arial" panose="020B0604020202020204" pitchFamily="34" charset="0"/>
                <a:ea typeface="Calibri" panose="020F0502020204030204" pitchFamily="34" charset="0"/>
                <a:cs typeface="Arial" panose="020B0604020202020204" pitchFamily="34" charset="0"/>
              </a:rPr>
              <a:t>                                  Professor </a:t>
            </a:r>
            <a:r>
              <a:rPr lang="en-US" sz="2000" dirty="0">
                <a:latin typeface="Arial" panose="020B0604020202020204" pitchFamily="34" charset="0"/>
                <a:ea typeface="Calibri" panose="020F0502020204030204" pitchFamily="34" charset="0"/>
                <a:cs typeface="Arial" panose="020B0604020202020204" pitchFamily="34" charset="0"/>
              </a:rPr>
              <a:t>of </a:t>
            </a:r>
            <a:r>
              <a:rPr lang="en-US" sz="2000" dirty="0" smtClean="0">
                <a:latin typeface="Arial" panose="020B0604020202020204" pitchFamily="34" charset="0"/>
                <a:ea typeface="Calibri" panose="020F0502020204030204" pitchFamily="34" charset="0"/>
                <a:cs typeface="Arial" panose="020B0604020202020204" pitchFamily="34" charset="0"/>
              </a:rPr>
              <a:t>diplomacy, the </a:t>
            </a:r>
            <a:r>
              <a:rPr lang="en-US" sz="2000" dirty="0">
                <a:latin typeface="Arial" panose="020B0604020202020204" pitchFamily="34" charset="0"/>
                <a:ea typeface="Calibri" panose="020F0502020204030204" pitchFamily="34" charset="0"/>
                <a:cs typeface="Arial" panose="020B0604020202020204" pitchFamily="34" charset="0"/>
              </a:rPr>
              <a:t>University of Kentucky </a:t>
            </a:r>
            <a:endParaRPr lang="en-US" sz="2000" dirty="0" smtClean="0">
              <a:latin typeface="Arial" panose="020B0604020202020204" pitchFamily="34" charset="0"/>
              <a:ea typeface="Calibri" panose="020F0502020204030204" pitchFamily="34" charset="0"/>
              <a:cs typeface="Arial" panose="020B0604020202020204" pitchFamily="34" charset="0"/>
            </a:endParaRPr>
          </a:p>
          <a:p>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smtClean="0">
                <a:latin typeface="Arial" panose="020B0604020202020204" pitchFamily="34" charset="0"/>
                <a:ea typeface="Calibri" panose="020F0502020204030204" pitchFamily="34" charset="0"/>
                <a:cs typeface="Arial" panose="020B0604020202020204" pitchFamily="34" charset="0"/>
              </a:rPr>
              <a:t>                                       Chairman </a:t>
            </a:r>
            <a:r>
              <a:rPr lang="en-US" sz="2000" dirty="0">
                <a:latin typeface="Arial" panose="020B0604020202020204" pitchFamily="34" charset="0"/>
                <a:ea typeface="Calibri" panose="020F0502020204030204" pitchFamily="34" charset="0"/>
                <a:cs typeface="Arial" panose="020B0604020202020204" pitchFamily="34" charset="0"/>
              </a:rPr>
              <a:t>of International Alert, </a:t>
            </a:r>
            <a:r>
              <a:rPr lang="en-US" sz="2000" dirty="0" smtClean="0">
                <a:latin typeface="Arial" panose="020B0604020202020204" pitchFamily="34" charset="0"/>
                <a:ea typeface="Calibri" panose="020F0502020204030204" pitchFamily="34" charset="0"/>
                <a:cs typeface="Arial" panose="020B0604020202020204" pitchFamily="34" charset="0"/>
              </a:rPr>
              <a:t>(London)</a:t>
            </a:r>
          </a:p>
          <a:p>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endParaRPr sz="2000" dirty="0">
              <a:latin typeface="Arial" panose="020B0604020202020204" pitchFamily="34" charset="0"/>
              <a:cs typeface="Arial" panose="020B0604020202020204" pitchFamily="34" charset="0"/>
            </a:endParaRPr>
          </a:p>
        </p:txBody>
      </p:sp>
      <p:sp>
        <p:nvSpPr>
          <p:cNvPr id="152" name="Nagorno-Karabakh Diplomacy"/>
          <p:cNvSpPr txBox="1">
            <a:spLocks noGrp="1"/>
          </p:cNvSpPr>
          <p:nvPr>
            <p:ph type="ctrTitle"/>
          </p:nvPr>
        </p:nvSpPr>
        <p:spPr>
          <a:xfrm>
            <a:off x="1474075" y="212834"/>
            <a:ext cx="9348953" cy="729311"/>
          </a:xfrm>
          <a:prstGeom prst="rect">
            <a:avLst/>
          </a:prstGeom>
        </p:spPr>
        <p:txBody>
          <a:bodyPr>
            <a:normAutofit fontScale="90000"/>
          </a:bodyPr>
          <a:lstStyle/>
          <a:p>
            <a:r>
              <a:rPr dirty="0" smtClean="0">
                <a:latin typeface="Arial" panose="020B0604020202020204" pitchFamily="34" charset="0"/>
                <a:cs typeface="Arial" panose="020B0604020202020204" pitchFamily="34" charset="0"/>
              </a:rPr>
              <a:t>Nagorno-Karabakh </a:t>
            </a:r>
            <a:r>
              <a:rPr dirty="0">
                <a:latin typeface="Arial" panose="020B0604020202020204" pitchFamily="34" charset="0"/>
                <a:cs typeface="Arial" panose="020B0604020202020204" pitchFamily="34" charset="0"/>
              </a:rPr>
              <a:t>Diplomacy</a:t>
            </a:r>
          </a:p>
        </p:txBody>
      </p:sp>
      <p:pic>
        <p:nvPicPr>
          <p:cNvPr id="153" name="Azerbaijan-Armenia_Horo.webp" descr="Azerbaijan-Armenia_Horo.webp"/>
          <p:cNvPicPr>
            <a:picLocks noChangeAspect="1"/>
          </p:cNvPicPr>
          <p:nvPr/>
        </p:nvPicPr>
        <p:blipFill>
          <a:blip r:embed="rId2">
            <a:extLst/>
          </a:blip>
          <a:stretch>
            <a:fillRect/>
          </a:stretch>
        </p:blipFill>
        <p:spPr>
          <a:xfrm>
            <a:off x="595131" y="2179386"/>
            <a:ext cx="4989821" cy="3321350"/>
          </a:xfrm>
          <a:prstGeom prst="rect">
            <a:avLst/>
          </a:prstGeom>
          <a:ln w="12700">
            <a:miter lim="400000"/>
          </a:ln>
        </p:spPr>
      </p:pic>
      <p:pic>
        <p:nvPicPr>
          <p:cNvPr id="154" name="5f84650dd372b.png" descr="5f84650dd372b.png"/>
          <p:cNvPicPr>
            <a:picLocks noChangeAspect="1"/>
          </p:cNvPicPr>
          <p:nvPr/>
        </p:nvPicPr>
        <p:blipFill>
          <a:blip r:embed="rId3">
            <a:extLst/>
          </a:blip>
          <a:stretch>
            <a:fillRect/>
          </a:stretch>
        </p:blipFill>
        <p:spPr>
          <a:xfrm>
            <a:off x="6148551" y="2179386"/>
            <a:ext cx="5535583" cy="3321350"/>
          </a:xfrm>
          <a:prstGeom prst="rect">
            <a:avLst/>
          </a:prstGeom>
          <a:ln w="12700">
            <a:miter lim="400000"/>
          </a:ln>
        </p:spPr>
      </p:pic>
      <p:pic>
        <p:nvPicPr>
          <p:cNvPr id="2" name="Picture 1"/>
          <p:cNvPicPr>
            <a:picLocks noChangeAspect="1"/>
          </p:cNvPicPr>
          <p:nvPr/>
        </p:nvPicPr>
        <p:blipFill>
          <a:blip r:embed="rId4"/>
          <a:stretch>
            <a:fillRect/>
          </a:stretch>
        </p:blipFill>
        <p:spPr>
          <a:xfrm>
            <a:off x="102476" y="78828"/>
            <a:ext cx="914399" cy="969579"/>
          </a:xfrm>
          <a:prstGeom prst="rect">
            <a:avLst/>
          </a:prstGeom>
        </p:spPr>
      </p:pic>
      <p:pic>
        <p:nvPicPr>
          <p:cNvPr id="3" name="Picture 2"/>
          <p:cNvPicPr>
            <a:picLocks noChangeAspect="1"/>
          </p:cNvPicPr>
          <p:nvPr/>
        </p:nvPicPr>
        <p:blipFill>
          <a:blip r:embed="rId5"/>
          <a:stretch>
            <a:fillRect/>
          </a:stretch>
        </p:blipFill>
        <p:spPr>
          <a:xfrm>
            <a:off x="3583066" y="5500736"/>
            <a:ext cx="4474852" cy="774259"/>
          </a:xfrm>
          <a:prstGeom prst="rect">
            <a:avLst/>
          </a:prstGeom>
        </p:spPr>
      </p:pic>
      <p:sp>
        <p:nvSpPr>
          <p:cNvPr id="6" name="Rectangle 5"/>
          <p:cNvSpPr/>
          <p:nvPr/>
        </p:nvSpPr>
        <p:spPr>
          <a:xfrm>
            <a:off x="2536952" y="6193368"/>
            <a:ext cx="6096000" cy="523220"/>
          </a:xfrm>
          <a:prstGeom prst="rect">
            <a:avLst/>
          </a:prstGeom>
        </p:spPr>
        <p:txBody>
          <a:bodyPr>
            <a:spAutoFit/>
          </a:bodyPr>
          <a:lstStyle/>
          <a:p>
            <a:pPr lvl="0" algn="ctr" fontAlgn="base">
              <a:spcBef>
                <a:spcPct val="0"/>
              </a:spcBef>
              <a:spcAft>
                <a:spcPct val="0"/>
              </a:spcAft>
              <a:defRPr/>
            </a:pPr>
            <a:r>
              <a:rPr lang="en-US" altLang="en-US" sz="1200" b="1" i="1" dirty="0">
                <a:solidFill>
                  <a:schemeClr val="tx1">
                    <a:lumMod val="20000"/>
                    <a:lumOff val="80000"/>
                  </a:schemeClr>
                </a:solidFill>
                <a:latin typeface=" Arial"/>
                <a:cs typeface="Arial" panose="020B0604020202020204" pitchFamily="34" charset="0"/>
              </a:rPr>
              <a:t>2 February 2021</a:t>
            </a:r>
          </a:p>
          <a:p>
            <a:pPr lvl="0" algn="ctr" fontAlgn="base">
              <a:spcBef>
                <a:spcPct val="0"/>
              </a:spcBef>
              <a:spcAft>
                <a:spcPct val="0"/>
              </a:spcAft>
              <a:defRPr/>
            </a:pPr>
            <a:r>
              <a:rPr lang="en-US" altLang="en-US" sz="1600" b="1" i="1" dirty="0">
                <a:solidFill>
                  <a:srgbClr val="00B050"/>
                </a:solidFill>
                <a:latin typeface=" Arial"/>
                <a:cs typeface="Arial" panose="020B0604020202020204" pitchFamily="34" charset="0"/>
              </a:rPr>
              <a:t>unclassified</a:t>
            </a:r>
          </a:p>
        </p:txBody>
      </p:sp>
      <p:pic>
        <p:nvPicPr>
          <p:cNvPr id="7" name="Picture 6"/>
          <p:cNvPicPr>
            <a:picLocks noChangeAspect="1"/>
          </p:cNvPicPr>
          <p:nvPr/>
        </p:nvPicPr>
        <p:blipFill>
          <a:blip r:embed="rId6"/>
          <a:stretch>
            <a:fillRect/>
          </a:stretch>
        </p:blipFill>
        <p:spPr>
          <a:xfrm>
            <a:off x="11091041" y="78829"/>
            <a:ext cx="961698" cy="863316"/>
          </a:xfrm>
          <a:prstGeom prst="rect">
            <a:avLst/>
          </a:prstGeom>
        </p:spPr>
      </p:pic>
    </p:spTree>
    <p:extLst>
      <p:ext uri="{BB962C8B-B14F-4D97-AF65-F5344CB8AC3E}">
        <p14:creationId xmlns:p14="http://schemas.microsoft.com/office/powerpoint/2010/main" val="792106038"/>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 descr="Image"/>
          <p:cNvPicPr>
            <a:picLocks noGrp="1" noChangeAspect="1"/>
          </p:cNvPicPr>
          <p:nvPr>
            <p:ph type="pic" idx="21"/>
          </p:nvPr>
        </p:nvPicPr>
        <p:blipFill>
          <a:blip r:embed="rId2">
            <a:extLst/>
          </a:blip>
          <a:srcRect t="13043" b="13043"/>
          <a:stretch>
            <a:fillRect/>
          </a:stretch>
        </p:blipFill>
        <p:spPr>
          <a:xfrm>
            <a:off x="0" y="0"/>
            <a:ext cx="12192000" cy="6858000"/>
          </a:xfrm>
          <a:prstGeom prst="rect">
            <a:avLst/>
          </a:prstGeom>
        </p:spPr>
      </p:pic>
    </p:spTree>
    <p:extLst>
      <p:ext uri="{BB962C8B-B14F-4D97-AF65-F5344CB8AC3E}">
        <p14:creationId xmlns:p14="http://schemas.microsoft.com/office/powerpoint/2010/main" val="416064571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2335F"/>
        </a:solidFill>
        <a:effectLst/>
      </p:bgPr>
    </p:bg>
    <p:spTree>
      <p:nvGrpSpPr>
        <p:cNvPr id="1" name=""/>
        <p:cNvGrpSpPr/>
        <p:nvPr/>
      </p:nvGrpSpPr>
      <p:grpSpPr>
        <a:xfrm>
          <a:off x="0" y="0"/>
          <a:ext cx="0" cy="0"/>
          <a:chOff x="0" y="0"/>
          <a:chExt cx="0" cy="0"/>
        </a:xfrm>
      </p:grpSpPr>
      <p:sp>
        <p:nvSpPr>
          <p:cNvPr id="158" name="1992 Mission: Peace —Stability"/>
          <p:cNvSpPr txBox="1">
            <a:spLocks noGrp="1"/>
          </p:cNvSpPr>
          <p:nvPr>
            <p:ph type="body" idx="21"/>
          </p:nvPr>
        </p:nvSpPr>
        <p:spPr>
          <a:xfrm>
            <a:off x="448980" y="2161359"/>
            <a:ext cx="4889501" cy="46739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47500" lnSpcReduction="20000"/>
          </a:bodyPr>
          <a:lstStyle>
            <a:lvl1pPr defTabSz="767715">
              <a:defRPr sz="5115">
                <a:solidFill>
                  <a:srgbClr val="FFFFFF"/>
                </a:solidFill>
              </a:defRPr>
            </a:lvl1pPr>
          </a:lstStyle>
          <a:p>
            <a:r>
              <a:rPr dirty="0"/>
              <a:t>1992 Mission: Peace —Stability</a:t>
            </a:r>
          </a:p>
        </p:txBody>
      </p:sp>
      <p:sp>
        <p:nvSpPr>
          <p:cNvPr id="159" name="USSR cannot resolve internally…"/>
          <p:cNvSpPr txBox="1">
            <a:spLocks noGrp="1"/>
          </p:cNvSpPr>
          <p:nvPr>
            <p:ph type="body" sz="half" idx="1"/>
          </p:nvPr>
        </p:nvSpPr>
        <p:spPr>
          <a:xfrm>
            <a:off x="448980" y="2534156"/>
            <a:ext cx="4889500" cy="4128315"/>
          </a:xfrm>
          <a:prstGeom prst="rect">
            <a:avLst/>
          </a:prstGeom>
        </p:spPr>
        <p:txBody>
          <a:bodyPr/>
          <a:lstStyle/>
          <a:p>
            <a:pPr>
              <a:defRPr>
                <a:solidFill>
                  <a:srgbClr val="FF2600"/>
                </a:solidFill>
              </a:defRPr>
            </a:pPr>
            <a:r>
              <a:rPr dirty="0"/>
              <a:t>USSR cannot resolve internally</a:t>
            </a:r>
          </a:p>
          <a:p>
            <a:pPr>
              <a:defRPr>
                <a:solidFill>
                  <a:srgbClr val="FF2600"/>
                </a:solidFill>
              </a:defRPr>
            </a:pPr>
            <a:r>
              <a:rPr dirty="0"/>
              <a:t>Russia alone cannot resolve</a:t>
            </a:r>
          </a:p>
          <a:p>
            <a:pPr>
              <a:defRPr>
                <a:solidFill>
                  <a:srgbClr val="FF2600"/>
                </a:solidFill>
              </a:defRPr>
            </a:pPr>
            <a:r>
              <a:rPr dirty="0"/>
              <a:t>UN doesn’t want it</a:t>
            </a:r>
          </a:p>
          <a:p>
            <a:pPr>
              <a:defRPr>
                <a:solidFill>
                  <a:srgbClr val="FF2600"/>
                </a:solidFill>
              </a:defRPr>
            </a:pPr>
            <a:r>
              <a:rPr dirty="0"/>
              <a:t>Can’t use NATO here</a:t>
            </a:r>
          </a:p>
          <a:p>
            <a:pPr>
              <a:defRPr>
                <a:solidFill>
                  <a:srgbClr val="FFFFFF"/>
                </a:solidFill>
              </a:defRPr>
            </a:pPr>
            <a:r>
              <a:rPr dirty="0"/>
              <a:t>OSCE takes responsibility</a:t>
            </a:r>
          </a:p>
          <a:p>
            <a:pPr>
              <a:defRPr>
                <a:solidFill>
                  <a:srgbClr val="FFFFFF"/>
                </a:solidFill>
              </a:defRPr>
            </a:pPr>
            <a:r>
              <a:rPr dirty="0"/>
              <a:t>Creates Minsk Group process </a:t>
            </a:r>
          </a:p>
        </p:txBody>
      </p:sp>
      <p:pic>
        <p:nvPicPr>
          <p:cNvPr id="160" name="11899.jpg" descr="11899.jpg"/>
          <p:cNvPicPr>
            <a:picLocks noGrp="1" noChangeAspect="1"/>
          </p:cNvPicPr>
          <p:nvPr>
            <p:ph type="pic" idx="22"/>
          </p:nvPr>
        </p:nvPicPr>
        <p:blipFill>
          <a:blip r:embed="rId3">
            <a:extLst/>
          </a:blip>
          <a:srcRect l="16308" r="30959"/>
          <a:stretch>
            <a:fillRect/>
          </a:stretch>
        </p:blipFill>
        <p:spPr>
          <a:xfrm>
            <a:off x="6190787" y="631924"/>
            <a:ext cx="5458437" cy="5594103"/>
          </a:xfrm>
          <a:prstGeom prst="rect">
            <a:avLst/>
          </a:prstGeom>
        </p:spPr>
      </p:pic>
      <p:sp>
        <p:nvSpPr>
          <p:cNvPr id="161" name="OSCE’s 1st Mediation"/>
          <p:cNvSpPr txBox="1">
            <a:spLocks noGrp="1"/>
          </p:cNvSpPr>
          <p:nvPr>
            <p:ph type="title"/>
          </p:nvPr>
        </p:nvSpPr>
        <p:spPr>
          <a:xfrm>
            <a:off x="330737" y="476114"/>
            <a:ext cx="4889501" cy="717551"/>
          </a:xfrm>
          <a:prstGeom prst="rect">
            <a:avLst/>
          </a:prstGeom>
        </p:spPr>
        <p:txBody>
          <a:bodyPr>
            <a:normAutofit fontScale="90000"/>
          </a:bodyPr>
          <a:lstStyle>
            <a:lvl1pPr defTabSz="2340805">
              <a:defRPr sz="7679" spc="-153">
                <a:solidFill>
                  <a:srgbClr val="FFFFFF"/>
                </a:solidFill>
              </a:defRPr>
            </a:lvl1pPr>
          </a:lstStyle>
          <a:p>
            <a:r>
              <a:rPr dirty="0"/>
              <a:t>OSCE’s 1st </a:t>
            </a:r>
            <a:r>
              <a:rPr lang="en-US" dirty="0" smtClean="0"/>
              <a:t/>
            </a:r>
            <a:br>
              <a:rPr lang="en-US" dirty="0" smtClean="0"/>
            </a:br>
            <a:r>
              <a:rPr dirty="0" smtClean="0"/>
              <a:t>Mediation</a:t>
            </a:r>
            <a:r>
              <a:rPr lang="en-US" dirty="0" smtClean="0"/>
              <a:t/>
            </a:r>
            <a:br>
              <a:rPr lang="en-US" dirty="0" smtClean="0"/>
            </a:br>
            <a:endParaRPr dirty="0"/>
          </a:p>
        </p:txBody>
      </p:sp>
      <p:sp>
        <p:nvSpPr>
          <p:cNvPr id="162" name="Text"/>
          <p:cNvSpPr txBox="1"/>
          <p:nvPr/>
        </p:nvSpPr>
        <p:spPr>
          <a:xfrm>
            <a:off x="9575271" y="3311020"/>
            <a:ext cx="51361" cy="235962"/>
          </a:xfrm>
          <a:prstGeom prst="rect">
            <a:avLst/>
          </a:prstGeom>
          <a:ln w="12700">
            <a:miter lim="400000"/>
          </a:ln>
        </p:spPr>
        <p:txBody>
          <a:bodyPr wrap="none" lIns="25400" tIns="25400" rIns="25400" bIns="25400" anchor="ctr">
            <a:spAutoFit/>
          </a:bodyPr>
          <a:lstStyle/>
          <a:p>
            <a:pPr algn="ctr" defTabSz="1219169" hangingPunct="0"/>
            <a:endParaRPr sz="1200" kern="0">
              <a:solidFill>
                <a:srgbClr val="5E5E5E"/>
              </a:solidFill>
              <a:sym typeface="Helvetica Neue"/>
            </a:endParaRPr>
          </a:p>
        </p:txBody>
      </p:sp>
    </p:spTree>
    <p:extLst>
      <p:ext uri="{BB962C8B-B14F-4D97-AF65-F5344CB8AC3E}">
        <p14:creationId xmlns:p14="http://schemas.microsoft.com/office/powerpoint/2010/main" val="1354510329"/>
      </p:ext>
    </p:extLst>
  </p:cSld>
  <p:clrMapOvr>
    <a:masterClrMapping/>
  </p:clrMapOvr>
  <p:transition spd="med"/>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1309</TotalTime>
  <Words>1463</Words>
  <Application>Microsoft Office PowerPoint</Application>
  <PresentationFormat>Widescreen</PresentationFormat>
  <Paragraphs>165</Paragraphs>
  <Slides>25</Slides>
  <Notes>8</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25</vt:i4>
      </vt:variant>
    </vt:vector>
  </HeadingPairs>
  <TitlesOfParts>
    <vt:vector size="48" baseType="lpstr">
      <vt:lpstr> Arial</vt:lpstr>
      <vt:lpstr>American Typewriter</vt:lpstr>
      <vt:lpstr>Arial</vt:lpstr>
      <vt:lpstr>Arial Black</vt:lpstr>
      <vt:lpstr>Arial,Helvetica,sans-serif</vt:lpstr>
      <vt:lpstr>Brush Script MT Italic</vt:lpstr>
      <vt:lpstr>Calibri</vt:lpstr>
      <vt:lpstr>Calibri Light</vt:lpstr>
      <vt:lpstr>Courier New</vt:lpstr>
      <vt:lpstr>Garamond</vt:lpstr>
      <vt:lpstr>Helvetica Neue</vt:lpstr>
      <vt:lpstr>Helvetica Neue Medium</vt:lpstr>
      <vt:lpstr>Lucida Bright</vt:lpstr>
      <vt:lpstr>Lucida Calligraphy Italic</vt:lpstr>
      <vt:lpstr>Phosphate Inline</vt:lpstr>
      <vt:lpstr>Princetown LET</vt:lpstr>
      <vt:lpstr>Times New Roman</vt:lpstr>
      <vt:lpstr>3_Office Theme</vt:lpstr>
      <vt:lpstr>Default Design</vt:lpstr>
      <vt:lpstr>1_Office Theme</vt:lpstr>
      <vt:lpstr>Essential</vt:lpstr>
      <vt:lpstr>2_Office Theme</vt:lpstr>
      <vt:lpstr>30_BasicColor</vt:lpstr>
      <vt:lpstr>PowerPoint Presentation</vt:lpstr>
      <vt:lpstr>PowerPoint Presentation</vt:lpstr>
      <vt:lpstr>                                  Peace Between Azerbaijan and Armenia                            (Lessons from the Balkans for the South Caucasus)</vt:lpstr>
      <vt:lpstr>                                                      Starting Points</vt:lpstr>
      <vt:lpstr>                                                                25 Years After Dayton</vt:lpstr>
      <vt:lpstr>                                  Dayton-lite in the South Caucasus</vt:lpstr>
      <vt:lpstr>Nagorno-Karabakh Diplomacy</vt:lpstr>
      <vt:lpstr>PowerPoint Presentation</vt:lpstr>
      <vt:lpstr>OSCE’s 1st  Mediation </vt:lpstr>
      <vt:lpstr>OSCE structures for NK  </vt:lpstr>
      <vt:lpstr>SOLUTIONS</vt:lpstr>
      <vt:lpstr>PowerPoint Presentation</vt:lpstr>
      <vt:lpstr>                             “Geopolitics and Great Power Competition                                             in the South Caucasus”</vt:lpstr>
      <vt:lpstr>                                    Examining the Nagorno-Karabakh War </vt:lpstr>
      <vt:lpstr>PowerPoint Presentation</vt:lpstr>
      <vt:lpstr>PowerPoint Presentation</vt:lpstr>
      <vt:lpstr>PowerPoint Presentation</vt:lpstr>
      <vt:lpstr>PowerPoint Presentation</vt:lpstr>
      <vt:lpstr>                                      Geopolitical and Military Lessons Learned </vt:lpstr>
      <vt:lpstr>PowerPoint Presentation</vt:lpstr>
      <vt:lpstr>                             Israeli (LM) IAI Harop</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Garven, Robert Mr CIV USA TRADOC</dc:creator>
  <cp:lastModifiedBy>laylatairova</cp:lastModifiedBy>
  <cp:revision>107</cp:revision>
  <dcterms:created xsi:type="dcterms:W3CDTF">2020-07-16T14:06:25Z</dcterms:created>
  <dcterms:modified xsi:type="dcterms:W3CDTF">2021-01-30T23:15:41Z</dcterms:modified>
</cp:coreProperties>
</file>