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 id="2147483720" r:id="rId5"/>
    <p:sldMasterId id="2147483732" r:id="rId6"/>
    <p:sldMasterId id="2147483744" r:id="rId7"/>
    <p:sldMasterId id="2147483756" r:id="rId8"/>
  </p:sldMasterIdLst>
  <p:notesMasterIdLst>
    <p:notesMasterId r:id="rId55"/>
  </p:notesMasterIdLst>
  <p:sldIdLst>
    <p:sldId id="317" r:id="rId9"/>
    <p:sldId id="318" r:id="rId10"/>
    <p:sldId id="319" r:id="rId11"/>
    <p:sldId id="320" r:id="rId12"/>
    <p:sldId id="321" r:id="rId13"/>
    <p:sldId id="322" r:id="rId14"/>
    <p:sldId id="323" r:id="rId15"/>
    <p:sldId id="324" r:id="rId16"/>
    <p:sldId id="325" r:id="rId17"/>
    <p:sldId id="326" r:id="rId18"/>
    <p:sldId id="257" r:id="rId19"/>
    <p:sldId id="258" r:id="rId20"/>
    <p:sldId id="259" r:id="rId21"/>
    <p:sldId id="260" r:id="rId22"/>
    <p:sldId id="289" r:id="rId23"/>
    <p:sldId id="272" r:id="rId24"/>
    <p:sldId id="286" r:id="rId25"/>
    <p:sldId id="311" r:id="rId26"/>
    <p:sldId id="310" r:id="rId27"/>
    <p:sldId id="273" r:id="rId28"/>
    <p:sldId id="274" r:id="rId29"/>
    <p:sldId id="302" r:id="rId30"/>
    <p:sldId id="275" r:id="rId31"/>
    <p:sldId id="276" r:id="rId32"/>
    <p:sldId id="315" r:id="rId33"/>
    <p:sldId id="316" r:id="rId34"/>
    <p:sldId id="314" r:id="rId35"/>
    <p:sldId id="301" r:id="rId36"/>
    <p:sldId id="290" r:id="rId37"/>
    <p:sldId id="291" r:id="rId38"/>
    <p:sldId id="292" r:id="rId39"/>
    <p:sldId id="293" r:id="rId40"/>
    <p:sldId id="294" r:id="rId41"/>
    <p:sldId id="295" r:id="rId42"/>
    <p:sldId id="296" r:id="rId43"/>
    <p:sldId id="297" r:id="rId44"/>
    <p:sldId id="298" r:id="rId45"/>
    <p:sldId id="299" r:id="rId46"/>
    <p:sldId id="300" r:id="rId47"/>
    <p:sldId id="303" r:id="rId48"/>
    <p:sldId id="304" r:id="rId49"/>
    <p:sldId id="305" r:id="rId50"/>
    <p:sldId id="306" r:id="rId51"/>
    <p:sldId id="308" r:id="rId52"/>
    <p:sldId id="307" r:id="rId53"/>
    <p:sldId id="28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108" d="100"/>
          <a:sy n="108" d="100"/>
        </p:scale>
        <p:origin x="702" y="96"/>
      </p:cViewPr>
      <p:guideLst/>
    </p:cSldViewPr>
  </p:slideViewPr>
  <p:notesTextViewPr>
    <p:cViewPr>
      <p:scale>
        <a:sx n="3" d="2"/>
        <a:sy n="3" d="2"/>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E0EB8C-6B99-4663-9EE4-78D71AC35E14}" type="datetimeFigureOut">
              <a:rPr lang="en-US" smtClean="0"/>
              <a:t>7/21/2020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123946-59F2-4AC1-BE57-5BA3B0BFD8CE}" type="slidenum">
              <a:rPr lang="en-US" smtClean="0"/>
              <a:t>‹#›</a:t>
            </a:fld>
            <a:endParaRPr lang="en-US"/>
          </a:p>
        </p:txBody>
      </p:sp>
    </p:spTree>
    <p:extLst>
      <p:ext uri="{BB962C8B-B14F-4D97-AF65-F5344CB8AC3E}">
        <p14:creationId xmlns:p14="http://schemas.microsoft.com/office/powerpoint/2010/main" val="4177810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hlink"/>
                </a:solidFill>
                <a:latin typeface="Garamond" panose="02020404030301010803" pitchFamily="18" charset="0"/>
                <a:cs typeface="Arial" panose="020B0604020202020204" pitchFamily="34" charset="0"/>
              </a:defRPr>
            </a:lvl1pPr>
            <a:lvl2pPr marL="742950" indent="-285750">
              <a:defRPr sz="4400" b="1">
                <a:solidFill>
                  <a:schemeClr val="hlink"/>
                </a:solidFill>
                <a:latin typeface="Garamond" panose="02020404030301010803" pitchFamily="18" charset="0"/>
                <a:cs typeface="Arial" panose="020B0604020202020204" pitchFamily="34" charset="0"/>
              </a:defRPr>
            </a:lvl2pPr>
            <a:lvl3pPr marL="1143000" indent="-228600">
              <a:defRPr sz="4400" b="1">
                <a:solidFill>
                  <a:schemeClr val="hlink"/>
                </a:solidFill>
                <a:latin typeface="Garamond" panose="02020404030301010803" pitchFamily="18" charset="0"/>
                <a:cs typeface="Arial" panose="020B0604020202020204" pitchFamily="34" charset="0"/>
              </a:defRPr>
            </a:lvl3pPr>
            <a:lvl4pPr marL="1600200" indent="-228600">
              <a:defRPr sz="4400" b="1">
                <a:solidFill>
                  <a:schemeClr val="hlink"/>
                </a:solidFill>
                <a:latin typeface="Garamond" panose="02020404030301010803" pitchFamily="18" charset="0"/>
                <a:cs typeface="Arial" panose="020B0604020202020204" pitchFamily="34" charset="0"/>
              </a:defRPr>
            </a:lvl4pPr>
            <a:lvl5pPr marL="2057400" indent="-228600">
              <a:defRPr sz="4400" b="1">
                <a:solidFill>
                  <a:schemeClr val="hlink"/>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pPr defTabSz="914400" eaLnBrk="1" fontAlgn="auto" hangingPunct="1">
              <a:spcBef>
                <a:spcPts val="0"/>
              </a:spcBef>
              <a:spcAft>
                <a:spcPts val="0"/>
              </a:spcAft>
              <a:defRPr/>
            </a:pPr>
            <a:fld id="{A9D81D56-7650-43AA-9DFF-941C9726F8F2}" type="slidenum">
              <a:rPr lang="en-US" altLang="en-US" sz="1200" smtClean="0">
                <a:solidFill>
                  <a:srgbClr val="000000"/>
                </a:solidFill>
              </a:rPr>
              <a:pPr defTabSz="914400" eaLnBrk="1" fontAlgn="auto" hangingPunct="1">
                <a:spcBef>
                  <a:spcPts val="0"/>
                </a:spcBef>
                <a:spcAft>
                  <a:spcPts val="0"/>
                </a:spcAft>
                <a:defRPr/>
              </a:pPr>
              <a:t>1</a:t>
            </a:fld>
            <a:endParaRPr lang="en-US" altLang="en-US" sz="1200">
              <a:solidFill>
                <a:srgbClr val="000000"/>
              </a:solidFill>
            </a:endParaRPr>
          </a:p>
        </p:txBody>
      </p:sp>
    </p:spTree>
    <p:extLst>
      <p:ext uri="{BB962C8B-B14F-4D97-AF65-F5344CB8AC3E}">
        <p14:creationId xmlns:p14="http://schemas.microsoft.com/office/powerpoint/2010/main" val="757335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0E2514-979C-43D6-BF48-54DDD15DB14B}" type="slidenum">
              <a:rPr lang="en-US" smtClean="0"/>
              <a:pPr/>
              <a:t>16</a:t>
            </a:fld>
            <a:endParaRPr lang="en-US"/>
          </a:p>
        </p:txBody>
      </p:sp>
    </p:spTree>
    <p:extLst>
      <p:ext uri="{BB962C8B-B14F-4D97-AF65-F5344CB8AC3E}">
        <p14:creationId xmlns:p14="http://schemas.microsoft.com/office/powerpoint/2010/main" val="893264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38392927-4FB4-404A-8202-D7280738C064}" type="slidenum">
              <a:rPr lang="en-US"/>
              <a:pPr/>
              <a:t>17</a:t>
            </a:fld>
            <a:endParaRPr lang="en-US"/>
          </a:p>
        </p:txBody>
      </p:sp>
      <p:sp>
        <p:nvSpPr>
          <p:cNvPr id="68611" name="Rectangle 2"/>
          <p:cNvSpPr>
            <a:spLocks noGrp="1" noRot="1" noChangeAspect="1" noChangeArrowheads="1" noTextEdit="1"/>
          </p:cNvSpPr>
          <p:nvPr>
            <p:ph type="sldImg"/>
          </p:nvPr>
        </p:nvSpPr>
        <p:spPr>
          <a:xfrm>
            <a:off x="406400" y="696913"/>
            <a:ext cx="6199188" cy="3486150"/>
          </a:xfrm>
          <a:ln/>
        </p:spPr>
      </p:sp>
      <p:sp>
        <p:nvSpPr>
          <p:cNvPr id="68612" name="Rectangle 3"/>
          <p:cNvSpPr>
            <a:spLocks noGrp="1" noChangeArrowheads="1"/>
          </p:cNvSpPr>
          <p:nvPr>
            <p:ph type="body" idx="1"/>
          </p:nvPr>
        </p:nvSpPr>
        <p:spPr>
          <a:noFill/>
          <a:ln/>
        </p:spPr>
        <p:txBody>
          <a:bodyPr/>
          <a:lstStyle/>
          <a:p>
            <a:pPr eaLnBrk="1" hangingPunct="1"/>
            <a:r>
              <a:rPr lang="en-US" sz="1100" dirty="0" smtClean="0">
                <a:latin typeface="Arial" pitchFamily="34" charset="0"/>
              </a:rPr>
              <a:t>This is from ADRP 3-0, Jun 2013, Table 4-1</a:t>
            </a:r>
          </a:p>
          <a:p>
            <a:pPr eaLnBrk="1" hangingPunct="1"/>
            <a:endParaRPr lang="en-US" sz="1100" dirty="0" smtClean="0">
              <a:latin typeface="Arial" pitchFamily="34" charset="0"/>
            </a:endParaRPr>
          </a:p>
          <a:p>
            <a:pPr eaLnBrk="1" hangingPunct="1"/>
            <a:r>
              <a:rPr lang="en-US" sz="1100" dirty="0" smtClean="0">
                <a:latin typeface="Arial" pitchFamily="34" charset="0"/>
              </a:rPr>
              <a:t>Remind students</a:t>
            </a:r>
            <a:r>
              <a:rPr lang="en-US" sz="1100" baseline="0" dirty="0" smtClean="0">
                <a:latin typeface="Arial" pitchFamily="34" charset="0"/>
              </a:rPr>
              <a:t> that DSCA is a decisive action task.</a:t>
            </a:r>
          </a:p>
          <a:p>
            <a:pPr eaLnBrk="1" hangingPunct="1"/>
            <a:endParaRPr lang="en-US" sz="1100" baseline="0" dirty="0" smtClean="0">
              <a:latin typeface="Arial" pitchFamily="34" charset="0"/>
            </a:endParaRPr>
          </a:p>
          <a:p>
            <a:pPr eaLnBrk="1" hangingPunct="1"/>
            <a:r>
              <a:rPr lang="en-US" sz="1100" baseline="0" dirty="0" smtClean="0">
                <a:latin typeface="Arial" pitchFamily="34" charset="0"/>
              </a:rPr>
              <a:t>Discuss similarity of DSCA tasks to  stability tasks.</a:t>
            </a:r>
          </a:p>
          <a:p>
            <a:pPr eaLnBrk="1" hangingPunct="1"/>
            <a:endParaRPr lang="en-US" sz="1100" baseline="0" dirty="0" smtClean="0">
              <a:latin typeface="Arial" pitchFamily="34" charset="0"/>
            </a:endParaRPr>
          </a:p>
          <a:p>
            <a:pPr eaLnBrk="1" hangingPunct="1"/>
            <a:r>
              <a:rPr lang="en-US" sz="1100" baseline="0" dirty="0" smtClean="0">
                <a:latin typeface="Arial" pitchFamily="34" charset="0"/>
              </a:rPr>
              <a:t>Discuss differences between stability tasks and DSCA tasks.</a:t>
            </a:r>
          </a:p>
          <a:p>
            <a:pPr eaLnBrk="1" hangingPunct="1"/>
            <a:endParaRPr lang="en-US" sz="1100" baseline="0" dirty="0" smtClean="0">
              <a:latin typeface="Arial" pitchFamily="34" charset="0"/>
            </a:endParaRPr>
          </a:p>
          <a:p>
            <a:pPr eaLnBrk="1" hangingPunct="1"/>
            <a:r>
              <a:rPr lang="en-US" sz="1100" baseline="0" dirty="0" smtClean="0">
                <a:latin typeface="Arial" pitchFamily="34" charset="0"/>
              </a:rPr>
              <a:t>Opportunity to discuss Other designated support – ask for student experiences</a:t>
            </a:r>
          </a:p>
          <a:p>
            <a:pPr eaLnBrk="1" hangingPunct="1"/>
            <a:r>
              <a:rPr lang="en-US" sz="1100" baseline="0" dirty="0" smtClean="0">
                <a:latin typeface="Arial" pitchFamily="34" charset="0"/>
              </a:rPr>
              <a:t>     Wildfire – MOA with DOI, Dept of Ag..  Battalion BPT mission.  Done under Economy Act.</a:t>
            </a:r>
          </a:p>
          <a:p>
            <a:pPr eaLnBrk="1" hangingPunct="1"/>
            <a:r>
              <a:rPr lang="en-US" sz="1100" baseline="0" dirty="0" smtClean="0">
                <a:latin typeface="Arial" pitchFamily="34" charset="0"/>
              </a:rPr>
              <a:t>     NSSE – Olympics, Presidential Inaugural, Major sporting events, etc. </a:t>
            </a:r>
          </a:p>
          <a:p>
            <a:pPr eaLnBrk="1" hangingPunct="1"/>
            <a:r>
              <a:rPr lang="en-US" sz="1100" baseline="0" dirty="0" smtClean="0">
                <a:latin typeface="Arial" pitchFamily="34" charset="0"/>
              </a:rPr>
              <a:t>     CIP – NG QRF is example</a:t>
            </a:r>
          </a:p>
          <a:p>
            <a:pPr eaLnBrk="1" hangingPunct="1"/>
            <a:r>
              <a:rPr lang="en-US" sz="1100" baseline="0" dirty="0" smtClean="0">
                <a:latin typeface="Arial" pitchFamily="34" charset="0"/>
              </a:rPr>
              <a:t>     Augmentation – ATC Strike and USPS are examples</a:t>
            </a:r>
          </a:p>
          <a:p>
            <a:pPr eaLnBrk="1" hangingPunct="1"/>
            <a:endParaRPr lang="en-US" sz="1100" baseline="0" dirty="0" smtClean="0">
              <a:latin typeface="Arial" pitchFamily="34" charset="0"/>
            </a:endParaRPr>
          </a:p>
          <a:p>
            <a:pPr eaLnBrk="1" hangingPunct="1"/>
            <a:r>
              <a:rPr lang="en-US" sz="1100" baseline="0" dirty="0" smtClean="0">
                <a:latin typeface="Arial" pitchFamily="34" charset="0"/>
              </a:rPr>
              <a:t>We will not really discus CBRN Enterprise – part of WMD Class</a:t>
            </a:r>
          </a:p>
          <a:p>
            <a:pPr eaLnBrk="1" hangingPunct="1"/>
            <a:endParaRPr lang="en-US" sz="1100" dirty="0" smtClean="0">
              <a:latin typeface="Arial" pitchFamily="34" charset="0"/>
            </a:endParaRPr>
          </a:p>
          <a:p>
            <a:pPr eaLnBrk="1" hangingPunct="1"/>
            <a:endParaRPr lang="en-US" sz="1100" dirty="0" smtClean="0">
              <a:latin typeface="Arial" pitchFamily="34" charset="0"/>
            </a:endParaRPr>
          </a:p>
          <a:p>
            <a:pPr eaLnBrk="1" hangingPunct="1"/>
            <a:endParaRPr lang="en-US" sz="1100" b="1" dirty="0" smtClean="0">
              <a:latin typeface="Arial" pitchFamily="34" charset="0"/>
            </a:endParaRPr>
          </a:p>
        </p:txBody>
      </p:sp>
    </p:spTree>
    <p:extLst>
      <p:ext uri="{BB962C8B-B14F-4D97-AF65-F5344CB8AC3E}">
        <p14:creationId xmlns:p14="http://schemas.microsoft.com/office/powerpoint/2010/main" val="3543389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xfrm>
            <a:off x="406400" y="696913"/>
            <a:ext cx="6197600" cy="3486150"/>
          </a:xfrm>
          <a:ln/>
        </p:spPr>
      </p:sp>
      <p:sp>
        <p:nvSpPr>
          <p:cNvPr id="12291" name="Rectangle 3"/>
          <p:cNvSpPr>
            <a:spLocks noGrp="1" noChangeArrowheads="1"/>
          </p:cNvSpPr>
          <p:nvPr>
            <p:ph type="body" idx="1"/>
          </p:nvPr>
        </p:nvSpPr>
        <p:spPr>
          <a:xfrm>
            <a:off x="701520" y="4416633"/>
            <a:ext cx="5607362" cy="4182960"/>
          </a:xfrm>
          <a:noFill/>
          <a:ln/>
        </p:spPr>
        <p:txBody>
          <a:bodyPr/>
          <a:lstStyle/>
          <a:p>
            <a:r>
              <a:rPr lang="en-US" dirty="0" smtClean="0"/>
              <a:t>Chapter one and two of</a:t>
            </a:r>
            <a:r>
              <a:rPr lang="en-US" baseline="0" dirty="0" smtClean="0"/>
              <a:t> ADP 3-28 establishes the purpose and functional characteristics of DSCA</a:t>
            </a:r>
          </a:p>
          <a:p>
            <a:endParaRPr lang="en-US" baseline="0" dirty="0" smtClean="0"/>
          </a:p>
          <a:p>
            <a:r>
              <a:rPr lang="en-US" baseline="0" dirty="0" smtClean="0"/>
              <a:t>Purpose is paragraph 2-1, 2-2</a:t>
            </a:r>
          </a:p>
          <a:p>
            <a:endParaRPr lang="en-US" baseline="0" dirty="0" smtClean="0"/>
          </a:p>
          <a:p>
            <a:r>
              <a:rPr lang="en-US" baseline="0" dirty="0" smtClean="0"/>
              <a:t>Functional Characteristics is paragraph 1-5</a:t>
            </a:r>
          </a:p>
          <a:p>
            <a:endParaRPr lang="en-US" baseline="0" dirty="0" smtClean="0"/>
          </a:p>
          <a:p>
            <a:r>
              <a:rPr lang="en-US" baseline="0" dirty="0" smtClean="0"/>
              <a:t>Key Legal Considerations Discussion is CH II ATP 3-28.1  and CH 2 ADRP 3-28.  Use bullet 2 to illicit discussion</a:t>
            </a:r>
          </a:p>
          <a:p>
            <a:r>
              <a:rPr lang="en-US" baseline="0" dirty="0" smtClean="0"/>
              <a:t>   Federal authority</a:t>
            </a:r>
          </a:p>
          <a:p>
            <a:r>
              <a:rPr lang="en-US" baseline="0" dirty="0" smtClean="0"/>
              <a:t>   Governor’s authority</a:t>
            </a:r>
          </a:p>
          <a:p>
            <a:r>
              <a:rPr lang="en-US" baseline="0" dirty="0" smtClean="0"/>
              <a:t>   Important law</a:t>
            </a:r>
          </a:p>
          <a:p>
            <a:r>
              <a:rPr lang="en-US" baseline="0" dirty="0" smtClean="0"/>
              <a:t>   Intel oversight</a:t>
            </a:r>
            <a:endParaRPr lang="en-US" dirty="0" smtClean="0"/>
          </a:p>
          <a:p>
            <a:endParaRPr lang="en-US" dirty="0" smtClean="0"/>
          </a:p>
          <a:p>
            <a:endParaRPr lang="en-US" dirty="0" smtClean="0"/>
          </a:p>
        </p:txBody>
      </p:sp>
    </p:spTree>
    <p:extLst>
      <p:ext uri="{BB962C8B-B14F-4D97-AF65-F5344CB8AC3E}">
        <p14:creationId xmlns:p14="http://schemas.microsoft.com/office/powerpoint/2010/main" val="2224470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FBB920A7-667D-4055-8318-D2F99132C32F}" type="slidenum">
              <a:rPr lang="en-US" smtClean="0">
                <a:solidFill>
                  <a:srgbClr val="000000"/>
                </a:solidFill>
              </a:rPr>
              <a:pPr/>
              <a:t>20</a:t>
            </a:fld>
            <a:endParaRPr lang="en-US" dirty="0" smtClean="0">
              <a:solidFill>
                <a:srgbClr val="000000"/>
              </a:solidFill>
            </a:endParaRPr>
          </a:p>
        </p:txBody>
      </p:sp>
      <p:sp>
        <p:nvSpPr>
          <p:cNvPr id="30723" name="Rectangle 7"/>
          <p:cNvSpPr txBox="1">
            <a:spLocks noGrp="1" noChangeArrowheads="1"/>
          </p:cNvSpPr>
          <p:nvPr/>
        </p:nvSpPr>
        <p:spPr bwMode="auto">
          <a:xfrm>
            <a:off x="3962400" y="8820150"/>
            <a:ext cx="3048000" cy="458788"/>
          </a:xfrm>
          <a:prstGeom prst="rect">
            <a:avLst/>
          </a:prstGeom>
          <a:noFill/>
          <a:ln w="9525">
            <a:noFill/>
            <a:miter lim="800000"/>
            <a:headEnd/>
            <a:tailEnd/>
          </a:ln>
        </p:spPr>
        <p:txBody>
          <a:bodyPr lIns="92344" tIns="46173" rIns="92344" bIns="46173" anchor="b"/>
          <a:lstStyle/>
          <a:p>
            <a:pPr algn="r"/>
            <a:fld id="{DBB906D0-7211-4027-90EE-CD016F0A31BD}" type="slidenum">
              <a:rPr lang="en-US" sz="1200">
                <a:solidFill>
                  <a:srgbClr val="000000"/>
                </a:solidFill>
                <a:latin typeface="Times New Roman" pitchFamily="18" charset="0"/>
              </a:rPr>
              <a:pPr algn="r"/>
              <a:t>20</a:t>
            </a:fld>
            <a:endParaRPr lang="en-US" sz="1200" dirty="0">
              <a:solidFill>
                <a:srgbClr val="000000"/>
              </a:solidFill>
              <a:latin typeface="Times New Roman" pitchFamily="18" charset="0"/>
            </a:endParaRPr>
          </a:p>
        </p:txBody>
      </p:sp>
      <p:sp>
        <p:nvSpPr>
          <p:cNvPr id="30724" name="Rectangle 2"/>
          <p:cNvSpPr>
            <a:spLocks noGrp="1" noRot="1" noChangeAspect="1" noChangeArrowheads="1" noTextEdit="1"/>
          </p:cNvSpPr>
          <p:nvPr>
            <p:ph type="sldImg"/>
          </p:nvPr>
        </p:nvSpPr>
        <p:spPr>
          <a:ln/>
        </p:spPr>
      </p:sp>
      <p:sp>
        <p:nvSpPr>
          <p:cNvPr id="8" name="Notes Placeholder 7"/>
          <p:cNvSpPr>
            <a:spLocks noGrp="1"/>
          </p:cNvSpPr>
          <p:nvPr>
            <p:ph type="body" idx="1"/>
          </p:nvPr>
        </p:nvSpPr>
        <p:spPr>
          <a:xfrm>
            <a:off x="552450" y="4449763"/>
            <a:ext cx="5991225" cy="4656137"/>
          </a:xfrm>
        </p:spPr>
        <p:txBody>
          <a:bodyPr>
            <a:normAutofit fontScale="92500" lnSpcReduction="10000"/>
          </a:bodyPr>
          <a:lstStyle/>
          <a:p>
            <a:pPr eaLnBrk="1" fontAlgn="auto" hangingPunct="1">
              <a:spcBef>
                <a:spcPts val="0"/>
              </a:spcBef>
              <a:spcAft>
                <a:spcPts val="0"/>
              </a:spcAft>
              <a:defRPr/>
            </a:pPr>
            <a:r>
              <a:rPr lang="en-US" sz="1300" dirty="0" smtClean="0">
                <a:cs typeface="Times New Roman" pitchFamily="18" charset="0"/>
              </a:rPr>
              <a:t>NORAD has been a unique bi-national command between Canada and the U.S. since 1958. The commander of NORAD not only reports to the U.S. President through the Secretary of Defense, but also to the Prime Minister of Canada via the Canadian Chief of </a:t>
            </a:r>
            <a:r>
              <a:rPr lang="en-US" sz="1300" dirty="0" err="1" smtClean="0">
                <a:cs typeface="Times New Roman" pitchFamily="18" charset="0"/>
              </a:rPr>
              <a:t>Defence</a:t>
            </a:r>
            <a:r>
              <a:rPr lang="en-US" sz="1300" dirty="0" smtClean="0">
                <a:cs typeface="Times New Roman" pitchFamily="18" charset="0"/>
              </a:rPr>
              <a:t> Staff and the Minister of National </a:t>
            </a:r>
            <a:r>
              <a:rPr lang="en-US" sz="1300" dirty="0" err="1" smtClean="0">
                <a:cs typeface="Times New Roman" pitchFamily="18" charset="0"/>
              </a:rPr>
              <a:t>Defence</a:t>
            </a:r>
            <a:r>
              <a:rPr lang="en-US" sz="1300" dirty="0" smtClean="0">
                <a:cs typeface="Times New Roman" pitchFamily="18" charset="0"/>
              </a:rPr>
              <a:t>. </a:t>
            </a:r>
          </a:p>
          <a:p>
            <a:pPr eaLnBrk="1" fontAlgn="auto" hangingPunct="1">
              <a:spcBef>
                <a:spcPts val="0"/>
              </a:spcBef>
              <a:spcAft>
                <a:spcPts val="0"/>
              </a:spcAft>
              <a:defRPr/>
            </a:pPr>
            <a:endParaRPr lang="en-US" sz="1300" dirty="0" smtClean="0">
              <a:cs typeface="Times New Roman" pitchFamily="18" charset="0"/>
            </a:endParaRPr>
          </a:p>
          <a:p>
            <a:pPr eaLnBrk="1" fontAlgn="auto" hangingPunct="1">
              <a:spcBef>
                <a:spcPts val="0"/>
              </a:spcBef>
              <a:spcAft>
                <a:spcPts val="0"/>
              </a:spcAft>
              <a:defRPr/>
            </a:pPr>
            <a:r>
              <a:rPr lang="en-US" sz="1300" dirty="0" smtClean="0">
                <a:cs typeface="Times New Roman" pitchFamily="18" charset="0"/>
              </a:rPr>
              <a:t>USNORTHCOM is a combatant command and its components are sized for the supporting mission. Our Joint Task Forces are located in key terrain for rapid and effective response.</a:t>
            </a:r>
          </a:p>
          <a:p>
            <a:pPr eaLnBrk="1" fontAlgn="auto" hangingPunct="1">
              <a:spcBef>
                <a:spcPts val="0"/>
              </a:spcBef>
              <a:spcAft>
                <a:spcPts val="0"/>
              </a:spcAft>
              <a:defRPr/>
            </a:pPr>
            <a:endParaRPr lang="en-US" sz="1300" dirty="0" smtClean="0">
              <a:cs typeface="Times New Roman" pitchFamily="18" charset="0"/>
            </a:endParaRPr>
          </a:p>
          <a:p>
            <a:pPr eaLnBrk="1" fontAlgn="auto" hangingPunct="1">
              <a:spcBef>
                <a:spcPts val="0"/>
              </a:spcBef>
              <a:spcAft>
                <a:spcPts val="0"/>
              </a:spcAft>
              <a:defRPr/>
            </a:pPr>
            <a:r>
              <a:rPr lang="en-US" sz="1300" dirty="0" smtClean="0">
                <a:cs typeface="Times New Roman" pitchFamily="18" charset="0"/>
              </a:rPr>
              <a:t>I’d like to point out U.S. Special Operations Command, North, also known as SOCNORTH. This is a new subordinate unified command under USNORTHCOM.  SOCNORTH enhances command and control of special operations forces throughout USNORTHCOM’s area of responsibility. It will also improve USNORTHCOM’s support to interagency counterterrorism operations.</a:t>
            </a:r>
          </a:p>
          <a:p>
            <a:pPr eaLnBrk="1" fontAlgn="auto" hangingPunct="1">
              <a:spcBef>
                <a:spcPts val="0"/>
              </a:spcBef>
              <a:spcAft>
                <a:spcPts val="0"/>
              </a:spcAft>
              <a:defRPr/>
            </a:pPr>
            <a:endParaRPr lang="en-US" sz="1300" dirty="0" smtClean="0">
              <a:cs typeface="Times New Roman" pitchFamily="18" charset="0"/>
            </a:endParaRPr>
          </a:p>
          <a:p>
            <a:pPr>
              <a:defRPr/>
            </a:pPr>
            <a:r>
              <a:rPr lang="en-US" sz="1300" dirty="0" smtClean="0"/>
              <a:t>Here within our headquarters, we work as an integrated team.  Virtually all aspects of the Commands’ organizations are integrated, with the exceptions being our two deputy commanders and the operations directorates, which function separately, but liaise closely on matters of complementary concern.</a:t>
            </a:r>
          </a:p>
          <a:p>
            <a:pPr>
              <a:defRPr/>
            </a:pPr>
            <a:endParaRPr lang="en-US" sz="1300" dirty="0" smtClean="0"/>
          </a:p>
          <a:p>
            <a:pPr>
              <a:defRPr/>
            </a:pPr>
            <a:r>
              <a:rPr lang="en-US" sz="1300" dirty="0" smtClean="0"/>
              <a:t>Although NORAD and USNORTHCOM have separate operations directors, our command center is a unified arrangement, with personnel working side by side.</a:t>
            </a:r>
          </a:p>
          <a:p>
            <a:pPr eaLnBrk="1" fontAlgn="auto" hangingPunct="1">
              <a:spcBef>
                <a:spcPts val="0"/>
              </a:spcBef>
              <a:spcAft>
                <a:spcPts val="0"/>
              </a:spcAft>
              <a:defRPr/>
            </a:pPr>
            <a:endParaRPr lang="en-US" sz="1300" dirty="0" smtClean="0">
              <a:cs typeface="Times New Roman" pitchFamily="18" charset="0"/>
            </a:endParaRPr>
          </a:p>
          <a:p>
            <a:pPr eaLnBrk="1" fontAlgn="auto" hangingPunct="1">
              <a:spcBef>
                <a:spcPts val="0"/>
              </a:spcBef>
              <a:spcAft>
                <a:spcPts val="0"/>
              </a:spcAft>
              <a:defRPr/>
            </a:pPr>
            <a:r>
              <a:rPr lang="en-US" sz="1300" dirty="0" smtClean="0">
                <a:cs typeface="Times New Roman" pitchFamily="18" charset="0"/>
              </a:rPr>
              <a:t>Although not depicted here, Canadian Joint Operations Command (CJOC) is the Canadian counterpart to USNORTHCOM.  NORAD and USNORTHCOM have an established Tri-Command link and relationship with CJOC </a:t>
            </a:r>
            <a:r>
              <a:rPr lang="en-CA" sz="1300" dirty="0" smtClean="0"/>
              <a:t>which promotes enhanced military cooperation on the continent.</a:t>
            </a:r>
            <a:endParaRPr lang="en-US" sz="1300" dirty="0" smtClean="0">
              <a:cs typeface="Times New Roman" pitchFamily="18" charset="0"/>
            </a:endParaRPr>
          </a:p>
          <a:p>
            <a:pP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3462977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C59AEDB8-02FA-40FA-B3F3-52FDAA0E66A1}" type="slidenum">
              <a:rPr lang="en-US"/>
              <a:pPr/>
              <a:t>21</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dirty="0" smtClean="0">
                <a:latin typeface="Arial" pitchFamily="34" charset="0"/>
              </a:rPr>
              <a:t>Emphasize to the students that the following three organizations are now part of DHS:</a:t>
            </a:r>
          </a:p>
          <a:p>
            <a:pPr>
              <a:buFont typeface="Calibri" pitchFamily="34" charset="0"/>
              <a:buAutoNum type="arabicPeriod"/>
            </a:pPr>
            <a:r>
              <a:rPr lang="en-US" dirty="0" smtClean="0">
                <a:latin typeface="Arial" pitchFamily="34" charset="0"/>
              </a:rPr>
              <a:t>US Coast Guard (Title 14 of the US Code).  USCG moved from the Department of Transportation to DHS in 2002 under the Homeland Security Act of 2002.</a:t>
            </a:r>
          </a:p>
          <a:p>
            <a:r>
              <a:rPr lang="en-US" i="1" dirty="0" smtClean="0">
                <a:latin typeface="Arial" pitchFamily="34" charset="0"/>
              </a:rPr>
              <a:t>A good on-the-spot question is to ask the students:</a:t>
            </a:r>
            <a:endParaRPr lang="en-US" dirty="0" smtClean="0">
              <a:latin typeface="Arial" pitchFamily="34" charset="0"/>
            </a:endParaRPr>
          </a:p>
          <a:p>
            <a:r>
              <a:rPr lang="en-US" b="1" i="1" dirty="0" smtClean="0">
                <a:latin typeface="Arial" pitchFamily="34" charset="0"/>
              </a:rPr>
              <a:t>Do you know what Title 14 is and what organization is covered by it?</a:t>
            </a:r>
            <a:endParaRPr lang="en-US" dirty="0" smtClean="0">
              <a:latin typeface="Arial" pitchFamily="34" charset="0"/>
            </a:endParaRPr>
          </a:p>
          <a:p>
            <a:r>
              <a:rPr lang="en-US" i="1" dirty="0" smtClean="0">
                <a:latin typeface="Arial" pitchFamily="34" charset="0"/>
              </a:rPr>
              <a:t>Answer:  Title 14 of the US Code states “The Coast Guard as established January 28, 1915, shall be a military service and a branch of the armed forces of the United States at all times.  The Coast Guard shall be a service in the Department of Homeland Security, except when operating as a service in the Navy.”</a:t>
            </a:r>
            <a:endParaRPr lang="en-US" dirty="0" smtClean="0">
              <a:latin typeface="Arial" pitchFamily="34" charset="0"/>
            </a:endParaRPr>
          </a:p>
          <a:p>
            <a:pPr>
              <a:buFont typeface="Calibri" pitchFamily="34" charset="0"/>
              <a:buAutoNum type="arabicPeriod" startAt="2"/>
            </a:pPr>
            <a:r>
              <a:rPr lang="en-US" dirty="0" smtClean="0">
                <a:latin typeface="Arial" pitchFamily="34" charset="0"/>
              </a:rPr>
              <a:t>US Secret Service moved from the Treasury Department to DHS.</a:t>
            </a:r>
          </a:p>
          <a:p>
            <a:pPr>
              <a:buFont typeface="Calibri" pitchFamily="34" charset="0"/>
              <a:buAutoNum type="arabicPeriod" startAt="2"/>
            </a:pPr>
            <a:r>
              <a:rPr lang="en-US" dirty="0" smtClean="0">
                <a:latin typeface="Arial" pitchFamily="34" charset="0"/>
              </a:rPr>
              <a:t>FEMA is now a </a:t>
            </a:r>
            <a:r>
              <a:rPr lang="en-US" dirty="0" err="1" smtClean="0">
                <a:latin typeface="Arial" pitchFamily="34" charset="0"/>
              </a:rPr>
              <a:t>subdirectorate</a:t>
            </a:r>
            <a:r>
              <a:rPr lang="en-US" dirty="0" smtClean="0">
                <a:latin typeface="Arial" pitchFamily="34" charset="0"/>
              </a:rPr>
              <a:t> under DHS with its own funding line separate from DHS.  This is a result of Hurricane Katrina.</a:t>
            </a:r>
          </a:p>
          <a:p>
            <a:pPr eaLnBrk="1" hangingPunct="1"/>
            <a:endParaRPr lang="en-US" dirty="0" smtClean="0">
              <a:latin typeface="Arial" pitchFamily="34" charset="0"/>
            </a:endParaRPr>
          </a:p>
        </p:txBody>
      </p:sp>
    </p:spTree>
    <p:extLst>
      <p:ext uri="{BB962C8B-B14F-4D97-AF65-F5344CB8AC3E}">
        <p14:creationId xmlns:p14="http://schemas.microsoft.com/office/powerpoint/2010/main" val="1595957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0E2514-979C-43D6-BF48-54DDD15DB14B}" type="slidenum">
              <a:rPr lang="en-US" smtClean="0"/>
              <a:pPr/>
              <a:t>22</a:t>
            </a:fld>
            <a:endParaRPr lang="en-US"/>
          </a:p>
        </p:txBody>
      </p:sp>
    </p:spTree>
    <p:extLst>
      <p:ext uri="{BB962C8B-B14F-4D97-AF65-F5344CB8AC3E}">
        <p14:creationId xmlns:p14="http://schemas.microsoft.com/office/powerpoint/2010/main" val="4067563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30126" fontAlgn="base">
              <a:spcBef>
                <a:spcPct val="0"/>
              </a:spcBef>
              <a:spcAft>
                <a:spcPct val="0"/>
              </a:spcAft>
              <a:defRPr/>
            </a:pPr>
            <a:fld id="{B7A40B6A-C7B0-4BF7-90F7-479CF90C63E0}" type="slidenum">
              <a:rPr lang="en-US" smtClean="0"/>
              <a:pPr defTabSz="930126" fontAlgn="base">
                <a:spcBef>
                  <a:spcPct val="0"/>
                </a:spcBef>
                <a:spcAft>
                  <a:spcPct val="0"/>
                </a:spcAft>
                <a:defRPr/>
              </a:pPr>
              <a:t>23</a:t>
            </a:fld>
            <a:endParaRPr lang="en-US" dirty="0" smtClean="0"/>
          </a:p>
        </p:txBody>
      </p:sp>
      <p:sp>
        <p:nvSpPr>
          <p:cNvPr id="83971" name="Rectangle 7"/>
          <p:cNvSpPr txBox="1">
            <a:spLocks noGrp="1" noChangeArrowheads="1"/>
          </p:cNvSpPr>
          <p:nvPr/>
        </p:nvSpPr>
        <p:spPr bwMode="auto">
          <a:xfrm>
            <a:off x="3970338" y="8831263"/>
            <a:ext cx="3038475" cy="463550"/>
          </a:xfrm>
          <a:prstGeom prst="rect">
            <a:avLst/>
          </a:prstGeom>
          <a:noFill/>
          <a:ln w="9525">
            <a:noFill/>
            <a:miter lim="800000"/>
            <a:headEnd/>
            <a:tailEnd/>
          </a:ln>
        </p:spPr>
        <p:txBody>
          <a:bodyPr lIns="93150" tIns="46575" rIns="93150" bIns="46575" anchor="b"/>
          <a:lstStyle/>
          <a:p>
            <a:pPr algn="r" defTabSz="928688"/>
            <a:fld id="{8DB7B53C-4EBA-45CD-B599-08E24AE72E70}" type="slidenum">
              <a:rPr lang="en-US" sz="1200">
                <a:latin typeface="Calibri" pitchFamily="34" charset="0"/>
              </a:rPr>
              <a:pPr algn="r" defTabSz="928688"/>
              <a:t>23</a:t>
            </a:fld>
            <a:endParaRPr lang="en-US" sz="1200">
              <a:latin typeface="Calibri" pitchFamily="34" charset="0"/>
            </a:endParaRPr>
          </a:p>
        </p:txBody>
      </p:sp>
      <p:sp>
        <p:nvSpPr>
          <p:cNvPr id="83972" name="Rectangle 2"/>
          <p:cNvSpPr>
            <a:spLocks noGrp="1" noRot="1" noChangeAspect="1" noChangeArrowheads="1" noTextEdit="1"/>
          </p:cNvSpPr>
          <p:nvPr>
            <p:ph type="sldImg"/>
          </p:nvPr>
        </p:nvSpPr>
        <p:spPr bwMode="auto">
          <a:xfrm>
            <a:off x="406400" y="696913"/>
            <a:ext cx="6199188" cy="3486150"/>
          </a:xfrm>
          <a:noFill/>
          <a:ln>
            <a:solidFill>
              <a:srgbClr val="000000"/>
            </a:solidFill>
            <a:miter lim="800000"/>
            <a:headEnd/>
            <a:tailEnd/>
          </a:ln>
        </p:spPr>
      </p:sp>
      <p:sp>
        <p:nvSpPr>
          <p:cNvPr id="83973" name="Rectangle 3"/>
          <p:cNvSpPr>
            <a:spLocks noGrp="1" noChangeArrowheads="1"/>
          </p:cNvSpPr>
          <p:nvPr>
            <p:ph type="body" idx="1"/>
          </p:nvPr>
        </p:nvSpPr>
        <p:spPr bwMode="auto">
          <a:xfrm>
            <a:off x="935038" y="4414838"/>
            <a:ext cx="5140325" cy="4184650"/>
          </a:xfrm>
          <a:noFill/>
        </p:spPr>
        <p:txBody>
          <a:bodyPr wrap="square" lIns="93150" tIns="46575" rIns="93150" bIns="46575" numCol="1" anchor="t" anchorCtr="0" compatLnSpc="1">
            <a:prstTxWarp prst="textNoShape">
              <a:avLst/>
            </a:prstTxWarp>
          </a:bodyPr>
          <a:lstStyle/>
          <a:p>
            <a:pPr eaLnBrk="1" hangingPunct="1">
              <a:spcBef>
                <a:spcPct val="0"/>
              </a:spcBef>
            </a:pPr>
            <a:r>
              <a:rPr lang="en-US" sz="1600" dirty="0" smtClean="0"/>
              <a:t>In the vast majority of events, the response is handled below the top dotted line with minimal federal involvement.  </a:t>
            </a:r>
          </a:p>
          <a:p>
            <a:pPr eaLnBrk="1" hangingPunct="1">
              <a:spcBef>
                <a:spcPct val="0"/>
              </a:spcBef>
            </a:pPr>
            <a:r>
              <a:rPr lang="en-US" sz="1600" dirty="0" smtClean="0"/>
              <a:t>Explain Mutual</a:t>
            </a:r>
            <a:r>
              <a:rPr lang="en-US" sz="1600" baseline="0" dirty="0" smtClean="0"/>
              <a:t> aid.</a:t>
            </a:r>
          </a:p>
          <a:p>
            <a:pPr eaLnBrk="1" hangingPunct="1">
              <a:spcBef>
                <a:spcPct val="0"/>
              </a:spcBef>
            </a:pPr>
            <a:r>
              <a:rPr lang="en-US" sz="1600" baseline="0" dirty="0" smtClean="0"/>
              <a:t>Explain </a:t>
            </a:r>
            <a:r>
              <a:rPr lang="en-US" sz="1600" dirty="0" smtClean="0"/>
              <a:t>EMAC – Emergency Management Assistance Compacts.</a:t>
            </a:r>
          </a:p>
          <a:p>
            <a:pPr eaLnBrk="1" hangingPunct="1">
              <a:spcBef>
                <a:spcPct val="0"/>
              </a:spcBef>
            </a:pPr>
            <a:r>
              <a:rPr lang="en-US" sz="1600" dirty="0" smtClean="0"/>
              <a:t>If there is a military response, most of the time it will be fro NG in state or T32 status.</a:t>
            </a:r>
          </a:p>
          <a:p>
            <a:pPr eaLnBrk="1" hangingPunct="1">
              <a:spcBef>
                <a:spcPct val="0"/>
              </a:spcBef>
            </a:pPr>
            <a:r>
              <a:rPr lang="en-US" sz="1600" dirty="0" smtClean="0"/>
              <a:t>If there is a Federal response,</a:t>
            </a:r>
            <a:r>
              <a:rPr lang="en-US" sz="1600" baseline="0" dirty="0" smtClean="0"/>
              <a:t> most of the time it will not include T10 military forces.</a:t>
            </a:r>
            <a:endParaRPr lang="en-US" sz="1600" dirty="0" smtClean="0"/>
          </a:p>
          <a:p>
            <a:pPr eaLnBrk="1" hangingPunct="1">
              <a:spcBef>
                <a:spcPct val="0"/>
              </a:spcBef>
            </a:pPr>
            <a:r>
              <a:rPr lang="en-US" sz="1600" dirty="0" smtClean="0"/>
              <a:t>Only catastrophic disasters like Hurricanes Katrina and Andrew have</a:t>
            </a:r>
            <a:r>
              <a:rPr lang="en-US" sz="1600" baseline="0" dirty="0" smtClean="0"/>
              <a:t> T10 force involvement.</a:t>
            </a:r>
          </a:p>
          <a:p>
            <a:pPr eaLnBrk="1" hangingPunct="1">
              <a:spcBef>
                <a:spcPct val="0"/>
              </a:spcBef>
            </a:pPr>
            <a:endParaRPr lang="en-US" sz="1600" baseline="0" dirty="0" smtClean="0"/>
          </a:p>
          <a:p>
            <a:pPr eaLnBrk="1" hangingPunct="1">
              <a:spcBef>
                <a:spcPct val="0"/>
              </a:spcBef>
            </a:pPr>
            <a:endParaRPr lang="en-US" sz="1600" dirty="0" smtClean="0"/>
          </a:p>
        </p:txBody>
      </p:sp>
    </p:spTree>
    <p:extLst>
      <p:ext uri="{BB962C8B-B14F-4D97-AF65-F5344CB8AC3E}">
        <p14:creationId xmlns:p14="http://schemas.microsoft.com/office/powerpoint/2010/main" val="750201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normAutofit/>
          </a:bodyPr>
          <a:lstStyle/>
          <a:p>
            <a:r>
              <a:rPr lang="en-US" dirty="0" smtClean="0"/>
              <a:t>Key discussion points:</a:t>
            </a:r>
          </a:p>
          <a:p>
            <a:endParaRPr lang="en-US" dirty="0" smtClean="0"/>
          </a:p>
          <a:p>
            <a:r>
              <a:rPr lang="en-US" dirty="0" smtClean="0"/>
              <a:t>Different status, who commands military forces in a given</a:t>
            </a:r>
            <a:r>
              <a:rPr lang="en-US" baseline="0" dirty="0" smtClean="0"/>
              <a:t> status</a:t>
            </a:r>
            <a:endParaRPr lang="en-US" dirty="0"/>
          </a:p>
        </p:txBody>
      </p:sp>
      <p:sp>
        <p:nvSpPr>
          <p:cNvPr id="4" name="Slide Number Placeholder 3"/>
          <p:cNvSpPr>
            <a:spLocks noGrp="1"/>
          </p:cNvSpPr>
          <p:nvPr>
            <p:ph type="sldNum" sz="quarter" idx="10"/>
          </p:nvPr>
        </p:nvSpPr>
        <p:spPr/>
        <p:txBody>
          <a:bodyPr/>
          <a:lstStyle/>
          <a:p>
            <a:pPr>
              <a:defRPr/>
            </a:pPr>
            <a:fld id="{BF66CE4B-B83C-4578-B5F0-77813D23D3F4}" type="slidenum">
              <a:rPr lang="en-US" smtClean="0"/>
              <a:pPr>
                <a:defRPr/>
              </a:pPr>
              <a:t>24</a:t>
            </a:fld>
            <a:endParaRPr lang="en-US"/>
          </a:p>
        </p:txBody>
      </p:sp>
    </p:spTree>
    <p:extLst>
      <p:ext uri="{BB962C8B-B14F-4D97-AF65-F5344CB8AC3E}">
        <p14:creationId xmlns:p14="http://schemas.microsoft.com/office/powerpoint/2010/main" val="1785822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b="1">
                <a:solidFill>
                  <a:schemeClr val="hlink"/>
                </a:solidFill>
                <a:latin typeface="Garamond" panose="02020404030301010803" pitchFamily="18" charset="0"/>
                <a:cs typeface="Arial" panose="020B0604020202020204" pitchFamily="34" charset="0"/>
              </a:defRPr>
            </a:lvl1pPr>
            <a:lvl2pPr marL="742950" indent="-285750">
              <a:defRPr sz="4400" b="1">
                <a:solidFill>
                  <a:schemeClr val="hlink"/>
                </a:solidFill>
                <a:latin typeface="Garamond" panose="02020404030301010803" pitchFamily="18" charset="0"/>
                <a:cs typeface="Arial" panose="020B0604020202020204" pitchFamily="34" charset="0"/>
              </a:defRPr>
            </a:lvl2pPr>
            <a:lvl3pPr marL="1143000" indent="-228600">
              <a:defRPr sz="4400" b="1">
                <a:solidFill>
                  <a:schemeClr val="hlink"/>
                </a:solidFill>
                <a:latin typeface="Garamond" panose="02020404030301010803" pitchFamily="18" charset="0"/>
                <a:cs typeface="Arial" panose="020B0604020202020204" pitchFamily="34" charset="0"/>
              </a:defRPr>
            </a:lvl3pPr>
            <a:lvl4pPr marL="1600200" indent="-228600">
              <a:defRPr sz="4400" b="1">
                <a:solidFill>
                  <a:schemeClr val="hlink"/>
                </a:solidFill>
                <a:latin typeface="Garamond" panose="02020404030301010803" pitchFamily="18" charset="0"/>
                <a:cs typeface="Arial" panose="020B0604020202020204" pitchFamily="34" charset="0"/>
              </a:defRPr>
            </a:lvl4pPr>
            <a:lvl5pPr marL="2057400" indent="-228600">
              <a:defRPr sz="4400" b="1">
                <a:solidFill>
                  <a:schemeClr val="hlink"/>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fld id="{9B994A18-0B7F-4A15-8E59-091DD36FB2E1}" type="slidenum">
              <a:rPr lang="en-US" altLang="en-US" sz="1200" smtClean="0">
                <a:solidFill>
                  <a:srgbClr val="000000"/>
                </a:solidFill>
              </a:rPr>
              <a:pPr/>
              <a:t>27</a:t>
            </a:fld>
            <a:endParaRPr lang="en-US" altLang="en-US" sz="1200" smtClean="0">
              <a:solidFill>
                <a:srgbClr val="000000"/>
              </a:solidFill>
            </a:endParaRPr>
          </a:p>
        </p:txBody>
      </p:sp>
    </p:spTree>
    <p:extLst>
      <p:ext uri="{BB962C8B-B14F-4D97-AF65-F5344CB8AC3E}">
        <p14:creationId xmlns:p14="http://schemas.microsoft.com/office/powerpoint/2010/main" val="1292933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normAutofit/>
          </a:bodyPr>
          <a:lstStyle/>
          <a:p>
            <a:r>
              <a:rPr lang="en-US" dirty="0" smtClean="0"/>
              <a:t>This is an example of models developed by the US Army Corps of Engineers to estimate Hurricane</a:t>
            </a:r>
            <a:r>
              <a:rPr lang="en-US" baseline="0" dirty="0" smtClean="0"/>
              <a:t> effects.  This particular model is from Hurricane Ike landfall near Galveston, Texas on 13 September 2008 as a Category 2 storm.</a:t>
            </a:r>
            <a:endParaRPr lang="en-US" dirty="0" smtClean="0"/>
          </a:p>
          <a:p>
            <a:endParaRPr lang="en-US" dirty="0" smtClean="0"/>
          </a:p>
          <a:p>
            <a:r>
              <a:rPr lang="en-US" dirty="0" smtClean="0"/>
              <a:t>The dark red areas of the model represent 1 Million +</a:t>
            </a:r>
            <a:r>
              <a:rPr lang="en-US" baseline="0" dirty="0" smtClean="0"/>
              <a:t> cubic yards of debris estimates.  The boundaries are counties in Texas.</a:t>
            </a:r>
          </a:p>
          <a:p>
            <a:endParaRPr lang="en-US" baseline="0" dirty="0" smtClean="0"/>
          </a:p>
          <a:p>
            <a:r>
              <a:rPr lang="en-US" baseline="0" dirty="0" smtClean="0"/>
              <a:t>The word Galveston on this slide covers the Bolivar </a:t>
            </a:r>
            <a:r>
              <a:rPr lang="en-US" baseline="0" dirty="0" err="1" smtClean="0"/>
              <a:t>Penesula</a:t>
            </a:r>
            <a:r>
              <a:rPr lang="en-US" baseline="0" dirty="0" smtClean="0"/>
              <a:t>, which is where Chrystal Beach and Gilchrist are located.</a:t>
            </a:r>
          </a:p>
          <a:p>
            <a:endParaRPr lang="en-US" baseline="0" dirty="0" smtClean="0"/>
          </a:p>
          <a:p>
            <a:r>
              <a:rPr lang="en-US" baseline="0" dirty="0" smtClean="0"/>
              <a:t>The next three slides illustrate the effects of that landfall from east to west.</a:t>
            </a:r>
            <a:endParaRPr lang="en-US" dirty="0"/>
          </a:p>
        </p:txBody>
      </p:sp>
      <p:sp>
        <p:nvSpPr>
          <p:cNvPr id="4" name="Slide Number Placeholder 3"/>
          <p:cNvSpPr>
            <a:spLocks noGrp="1"/>
          </p:cNvSpPr>
          <p:nvPr>
            <p:ph type="sldNum" sz="quarter" idx="10"/>
          </p:nvPr>
        </p:nvSpPr>
        <p:spPr/>
        <p:txBody>
          <a:bodyPr/>
          <a:lstStyle/>
          <a:p>
            <a:fld id="{000E2514-979C-43D6-BF48-54DDD15DB14B}" type="slidenum">
              <a:rPr lang="en-US" smtClean="0"/>
              <a:pPr/>
              <a:t>29</a:t>
            </a:fld>
            <a:endParaRPr lang="en-US"/>
          </a:p>
        </p:txBody>
      </p:sp>
    </p:spTree>
    <p:extLst>
      <p:ext uri="{BB962C8B-B14F-4D97-AF65-F5344CB8AC3E}">
        <p14:creationId xmlns:p14="http://schemas.microsoft.com/office/powerpoint/2010/main" val="135892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dirty="0">
                <a:solidFill>
                  <a:srgbClr val="000000"/>
                </a:solidFill>
              </a:rPr>
              <a:t>1</a:t>
            </a:r>
          </a:p>
        </p:txBody>
      </p:sp>
    </p:spTree>
    <p:extLst>
      <p:ext uri="{BB962C8B-B14F-4D97-AF65-F5344CB8AC3E}">
        <p14:creationId xmlns:p14="http://schemas.microsoft.com/office/powerpoint/2010/main" val="1076189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8B98B36-4E09-4D22-9C38-D3C80E7E265D}" type="slidenum">
              <a:rPr lang="en-US"/>
              <a:pPr/>
              <a:t>30</a:t>
            </a:fld>
            <a:endParaRPr lang="en-US"/>
          </a:p>
        </p:txBody>
      </p:sp>
      <p:sp>
        <p:nvSpPr>
          <p:cNvPr id="54275" name="Rectangle 2"/>
          <p:cNvSpPr>
            <a:spLocks noGrp="1" noRot="1" noChangeAspect="1" noChangeArrowheads="1" noTextEdit="1"/>
          </p:cNvSpPr>
          <p:nvPr>
            <p:ph type="sldImg"/>
          </p:nvPr>
        </p:nvSpPr>
        <p:spPr>
          <a:xfrm>
            <a:off x="-447675" y="222250"/>
            <a:ext cx="7872413" cy="4427538"/>
          </a:xfrm>
          <a:ln/>
        </p:spPr>
      </p:sp>
      <p:sp>
        <p:nvSpPr>
          <p:cNvPr id="54276" name="Rectangle 3"/>
          <p:cNvSpPr>
            <a:spLocks noGrp="1" noChangeArrowheads="1"/>
          </p:cNvSpPr>
          <p:nvPr>
            <p:ph type="body" idx="1"/>
          </p:nvPr>
        </p:nvSpPr>
        <p:spPr>
          <a:xfrm>
            <a:off x="935038" y="4418017"/>
            <a:ext cx="5140325" cy="4181475"/>
          </a:xfrm>
          <a:noFill/>
          <a:ln/>
        </p:spPr>
        <p:txBody>
          <a:bodyPr/>
          <a:lstStyle/>
          <a:p>
            <a:pPr eaLnBrk="1" hangingPunct="1"/>
            <a:endParaRPr lang="en-US" smtClean="0"/>
          </a:p>
        </p:txBody>
      </p:sp>
    </p:spTree>
    <p:extLst>
      <p:ext uri="{BB962C8B-B14F-4D97-AF65-F5344CB8AC3E}">
        <p14:creationId xmlns:p14="http://schemas.microsoft.com/office/powerpoint/2010/main" val="1027899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An aerial image of downtown shows flood-affected areas June 13, 2008 in Cedar Rapids, Iowa. Flooding along the Cedar River was expected to crest today. (Photo by David Greedy/Getty Images)</a:t>
            </a:r>
          </a:p>
          <a:p>
            <a:endParaRPr lang="en-US" dirty="0"/>
          </a:p>
        </p:txBody>
      </p:sp>
      <p:sp>
        <p:nvSpPr>
          <p:cNvPr id="4" name="Slide Number Placeholder 3"/>
          <p:cNvSpPr>
            <a:spLocks noGrp="1"/>
          </p:cNvSpPr>
          <p:nvPr>
            <p:ph type="sldNum" sz="quarter" idx="10"/>
          </p:nvPr>
        </p:nvSpPr>
        <p:spPr/>
        <p:txBody>
          <a:bodyPr/>
          <a:lstStyle/>
          <a:p>
            <a:fld id="{000E2514-979C-43D6-BF48-54DDD15DB14B}" type="slidenum">
              <a:rPr lang="en-US" smtClean="0"/>
              <a:pPr/>
              <a:t>31</a:t>
            </a:fld>
            <a:endParaRPr lang="en-US"/>
          </a:p>
        </p:txBody>
      </p:sp>
    </p:spTree>
    <p:extLst>
      <p:ext uri="{BB962C8B-B14F-4D97-AF65-F5344CB8AC3E}">
        <p14:creationId xmlns:p14="http://schemas.microsoft.com/office/powerpoint/2010/main" val="3371176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Buildings and debris are seen floating in the Cedar River against a railroad bridge Saturday, June 14, 2008, in Cedar Rapids, Iowa. Days after it rose out of its banks on its way to record flooding in Cedar Rapids, the Cedar River has forced at least 24,000 people from their homes, emergency officials said Saturday. (AP Photo/Jeff Roberson)</a:t>
            </a:r>
          </a:p>
          <a:p>
            <a:endParaRPr lang="en-US" dirty="0"/>
          </a:p>
        </p:txBody>
      </p:sp>
      <p:sp>
        <p:nvSpPr>
          <p:cNvPr id="4" name="Slide Number Placeholder 3"/>
          <p:cNvSpPr>
            <a:spLocks noGrp="1"/>
          </p:cNvSpPr>
          <p:nvPr>
            <p:ph type="sldNum" sz="quarter" idx="10"/>
          </p:nvPr>
        </p:nvSpPr>
        <p:spPr/>
        <p:txBody>
          <a:bodyPr/>
          <a:lstStyle/>
          <a:p>
            <a:fld id="{000E2514-979C-43D6-BF48-54DDD15DB14B}" type="slidenum">
              <a:rPr lang="en-US" smtClean="0"/>
              <a:pPr/>
              <a:t>32</a:t>
            </a:fld>
            <a:endParaRPr lang="en-US"/>
          </a:p>
        </p:txBody>
      </p:sp>
    </p:spTree>
    <p:extLst>
      <p:ext uri="{BB962C8B-B14F-4D97-AF65-F5344CB8AC3E}">
        <p14:creationId xmlns:p14="http://schemas.microsoft.com/office/powerpoint/2010/main" val="296613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OCT-NOV</a:t>
            </a:r>
            <a:r>
              <a:rPr lang="en-US" baseline="0" dirty="0" smtClean="0"/>
              <a:t> 2012</a:t>
            </a:r>
            <a:endParaRPr lang="en-US" dirty="0"/>
          </a:p>
        </p:txBody>
      </p:sp>
      <p:sp>
        <p:nvSpPr>
          <p:cNvPr id="4" name="Slide Number Placeholder 3"/>
          <p:cNvSpPr>
            <a:spLocks noGrp="1"/>
          </p:cNvSpPr>
          <p:nvPr>
            <p:ph type="sldNum" sz="quarter" idx="10"/>
          </p:nvPr>
        </p:nvSpPr>
        <p:spPr/>
        <p:txBody>
          <a:bodyPr/>
          <a:lstStyle/>
          <a:p>
            <a:fld id="{000E2514-979C-43D6-BF48-54DDD15DB14B}" type="slidenum">
              <a:rPr lang="en-US" smtClean="0"/>
              <a:pPr/>
              <a:t>33</a:t>
            </a:fld>
            <a:endParaRPr lang="en-US"/>
          </a:p>
        </p:txBody>
      </p:sp>
    </p:spTree>
    <p:extLst>
      <p:ext uri="{BB962C8B-B14F-4D97-AF65-F5344CB8AC3E}">
        <p14:creationId xmlns:p14="http://schemas.microsoft.com/office/powerpoint/2010/main" val="1912118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collection</a:t>
            </a:r>
            <a:r>
              <a:rPr lang="en-US" baseline="0" dirty="0" smtClean="0"/>
              <a:t> of pictures from the Colorado Wildfires in 2013.  These wildfires destroyed homes, and threatened communities north of Colorado Springs in the Black Forrest region.  </a:t>
            </a:r>
          </a:p>
          <a:p>
            <a:endParaRPr lang="en-US" baseline="0" dirty="0" smtClean="0"/>
          </a:p>
          <a:p>
            <a:r>
              <a:rPr lang="en-US" baseline="0" dirty="0" smtClean="0"/>
              <a:t>The Colorado National Guard was activated to support and while in the midst of standing up a new Aviation Brigade for 4</a:t>
            </a:r>
            <a:r>
              <a:rPr lang="en-US" baseline="30000" dirty="0" smtClean="0"/>
              <a:t>th</a:t>
            </a:r>
            <a:r>
              <a:rPr lang="en-US" baseline="0" dirty="0" smtClean="0"/>
              <a:t> Infantry Division, 2-4 General Support Aviation Battalion (GSAB) was tasked to provide aerial water bucket and </a:t>
            </a:r>
            <a:endParaRPr lang="en-US" dirty="0"/>
          </a:p>
        </p:txBody>
      </p:sp>
      <p:sp>
        <p:nvSpPr>
          <p:cNvPr id="4" name="Slide Number Placeholder 3"/>
          <p:cNvSpPr>
            <a:spLocks noGrp="1"/>
          </p:cNvSpPr>
          <p:nvPr>
            <p:ph type="sldNum" sz="quarter" idx="10"/>
          </p:nvPr>
        </p:nvSpPr>
        <p:spPr/>
        <p:txBody>
          <a:bodyPr/>
          <a:lstStyle/>
          <a:p>
            <a:fld id="{000E2514-979C-43D6-BF48-54DDD15DB14B}" type="slidenum">
              <a:rPr lang="en-US" smtClean="0"/>
              <a:pPr/>
              <a:t>34</a:t>
            </a:fld>
            <a:endParaRPr lang="en-US"/>
          </a:p>
        </p:txBody>
      </p:sp>
    </p:spTree>
    <p:extLst>
      <p:ext uri="{BB962C8B-B14F-4D97-AF65-F5344CB8AC3E}">
        <p14:creationId xmlns:p14="http://schemas.microsoft.com/office/powerpoint/2010/main" val="938649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Colorado National Guard and U.S. Army crews that helped evacuate more than 2,000 people from the Boulder County foothills during September's floods </a:t>
            </a:r>
          </a:p>
          <a:p>
            <a:endParaRPr lang="en-US" dirty="0" smtClean="0"/>
          </a:p>
          <a:p>
            <a:r>
              <a:rPr lang="en-US" dirty="0" smtClean="0"/>
              <a:t>Boulder County had the most aerial rescues since Hurricane Katrina.  </a:t>
            </a:r>
          </a:p>
          <a:p>
            <a:endParaRPr lang="en-US" dirty="0" smtClean="0"/>
          </a:p>
          <a:p>
            <a:r>
              <a:rPr lang="en-US" dirty="0" smtClean="0"/>
              <a:t>In my aircraft alone, over the five days, I think I brought over 400 people out,” United States Army chief warrant officer James Dowdy said. The military vehicles and ground support vehicles that were used during rescue operations, as well as local police and fire vehicles, will be on display at the airport. Crews performed roughly 1,200 aerial evacuations and 800 ground evacuations, according to city officials.</a:t>
            </a:r>
          </a:p>
          <a:p>
            <a:endParaRPr lang="en-US" dirty="0" smtClean="0"/>
          </a:p>
          <a:p>
            <a:r>
              <a:rPr lang="en-US" dirty="0" smtClean="0"/>
              <a:t>http://kdvr.com/2014/06/14/flood-rescue-crews-honored-at-boulder-airport-day/</a:t>
            </a:r>
          </a:p>
          <a:p>
            <a:endParaRPr lang="en-US" dirty="0" smtClean="0"/>
          </a:p>
          <a:p>
            <a:r>
              <a:rPr lang="en-US" dirty="0" smtClean="0"/>
              <a:t>http://www.dailycamera.com/news/boulder-flood/ci_25885430/military-crews-that-rescued-hundreds-during-septembers-floods</a:t>
            </a:r>
          </a:p>
          <a:p>
            <a:endParaRPr lang="en-US" dirty="0" smtClean="0"/>
          </a:p>
          <a:p>
            <a:r>
              <a:rPr lang="en-US" dirty="0" smtClean="0"/>
              <a:t>Photos from Emergency Management Magazine January/February</a:t>
            </a:r>
            <a:r>
              <a:rPr lang="en-US" baseline="0" dirty="0" smtClean="0"/>
              <a:t> 2014</a:t>
            </a:r>
            <a:endParaRPr lang="en-US" dirty="0"/>
          </a:p>
        </p:txBody>
      </p:sp>
      <p:sp>
        <p:nvSpPr>
          <p:cNvPr id="4" name="Slide Number Placeholder 3"/>
          <p:cNvSpPr>
            <a:spLocks noGrp="1"/>
          </p:cNvSpPr>
          <p:nvPr>
            <p:ph type="sldNum" sz="quarter" idx="10"/>
          </p:nvPr>
        </p:nvSpPr>
        <p:spPr/>
        <p:txBody>
          <a:bodyPr/>
          <a:lstStyle/>
          <a:p>
            <a:fld id="{000E2514-979C-43D6-BF48-54DDD15DB14B}" type="slidenum">
              <a:rPr lang="en-US" smtClean="0"/>
              <a:pPr/>
              <a:t>35</a:t>
            </a:fld>
            <a:endParaRPr lang="en-US"/>
          </a:p>
        </p:txBody>
      </p:sp>
    </p:spTree>
    <p:extLst>
      <p:ext uri="{BB962C8B-B14F-4D97-AF65-F5344CB8AC3E}">
        <p14:creationId xmlns:p14="http://schemas.microsoft.com/office/powerpoint/2010/main" val="186225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Northern California Fires Have</a:t>
            </a:r>
          </a:p>
          <a:p>
            <a:r>
              <a:rPr lang="en-US" dirty="0" smtClean="0"/>
              <a:t>Destroyed at Least 5,700 Buildings</a:t>
            </a:r>
          </a:p>
          <a:p>
            <a:endParaRPr lang="en-US" dirty="0" smtClean="0"/>
          </a:p>
          <a:p>
            <a:r>
              <a:rPr lang="en-US" dirty="0" smtClean="0"/>
              <a:t>OCT. 14, 2017</a:t>
            </a:r>
          </a:p>
          <a:p>
            <a:endParaRPr lang="en-US" dirty="0" smtClean="0"/>
          </a:p>
          <a:p>
            <a:r>
              <a:rPr lang="en-US" dirty="0" smtClean="0"/>
              <a:t>SANTA ROSA, Calif. — State officials announced Friday that the wildfires across Northern California have destroyed at least 5,700 buildings. An analysis by The New York Times using satellite images in combination with its own ground surveys found that one fire in particular incinerated at least 5,100 structures, which would make it the most destructive wildfire in the state’s history.</a:t>
            </a:r>
          </a:p>
          <a:p>
            <a:endParaRPr lang="en-US" dirty="0" smtClean="0"/>
          </a:p>
          <a:p>
            <a:r>
              <a:rPr lang="en-US" dirty="0" smtClean="0"/>
              <a:t>The inferno, known as the Tubbs fire, began Sunday, Oct. 8, and, as of Friday morning, was not expected to be fully contained until next Friday, Oct. 20.</a:t>
            </a:r>
          </a:p>
          <a:p>
            <a:endParaRPr lang="en-US" dirty="0" smtClean="0"/>
          </a:p>
          <a:p>
            <a:r>
              <a:rPr lang="en-US" dirty="0" smtClean="0"/>
              <a:t>About 2,800 buildings in Santa Rosa were destroyed. The Coffey Park neighborhood and </a:t>
            </a:r>
            <a:r>
              <a:rPr lang="en-US" dirty="0" err="1" smtClean="0"/>
              <a:t>Fountaingrove</a:t>
            </a:r>
            <a:r>
              <a:rPr lang="en-US" dirty="0" smtClean="0"/>
              <a:t> area were among the hardest hit.  There was another concentration of incinerated homes in the </a:t>
            </a:r>
            <a:r>
              <a:rPr lang="en-US" dirty="0" err="1" smtClean="0"/>
              <a:t>Larkfield-Wikiup</a:t>
            </a:r>
            <a:r>
              <a:rPr lang="en-US" dirty="0" smtClean="0"/>
              <a:t> area, about a mile north of the city, where about 500 buildings were destroyed.</a:t>
            </a:r>
          </a:p>
          <a:p>
            <a:endParaRPr lang="en-US" dirty="0" smtClean="0"/>
          </a:p>
          <a:p>
            <a:r>
              <a:rPr lang="en-US" dirty="0" smtClean="0"/>
              <a:t>About 1,300 destroyed homes are visible in this satellite image of the Coffey Park neighborhood of Santa Rosa.</a:t>
            </a:r>
          </a:p>
          <a:p>
            <a:endParaRPr lang="en-US" dirty="0"/>
          </a:p>
        </p:txBody>
      </p:sp>
      <p:sp>
        <p:nvSpPr>
          <p:cNvPr id="4" name="Slide Number Placeholder 3"/>
          <p:cNvSpPr>
            <a:spLocks noGrp="1"/>
          </p:cNvSpPr>
          <p:nvPr>
            <p:ph type="sldNum" sz="quarter" idx="10"/>
          </p:nvPr>
        </p:nvSpPr>
        <p:spPr/>
        <p:txBody>
          <a:bodyPr/>
          <a:lstStyle/>
          <a:p>
            <a:fld id="{000E2514-979C-43D6-BF48-54DDD15DB14B}" type="slidenum">
              <a:rPr lang="en-US" smtClean="0"/>
              <a:pPr/>
              <a:t>36</a:t>
            </a:fld>
            <a:endParaRPr lang="en-US"/>
          </a:p>
        </p:txBody>
      </p:sp>
    </p:spTree>
    <p:extLst>
      <p:ext uri="{BB962C8B-B14F-4D97-AF65-F5344CB8AC3E}">
        <p14:creationId xmlns:p14="http://schemas.microsoft.com/office/powerpoint/2010/main" val="1180678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http://ucdsoftware.maps.arcgis.com/apps/View/index.html?appid=8350c2f309bb49f8865a44cb972024c2 </a:t>
            </a:r>
          </a:p>
          <a:p>
            <a:endParaRPr lang="en-US" dirty="0"/>
          </a:p>
        </p:txBody>
      </p:sp>
      <p:sp>
        <p:nvSpPr>
          <p:cNvPr id="4" name="Slide Number Placeholder 3"/>
          <p:cNvSpPr>
            <a:spLocks noGrp="1"/>
          </p:cNvSpPr>
          <p:nvPr>
            <p:ph type="sldNum" sz="quarter" idx="10"/>
          </p:nvPr>
        </p:nvSpPr>
        <p:spPr/>
        <p:txBody>
          <a:bodyPr/>
          <a:lstStyle/>
          <a:p>
            <a:fld id="{000E2514-979C-43D6-BF48-54DDD15DB14B}" type="slidenum">
              <a:rPr lang="en-US" smtClean="0"/>
              <a:pPr/>
              <a:t>37</a:t>
            </a:fld>
            <a:endParaRPr lang="en-US"/>
          </a:p>
        </p:txBody>
      </p:sp>
    </p:spTree>
    <p:extLst>
      <p:ext uri="{BB962C8B-B14F-4D97-AF65-F5344CB8AC3E}">
        <p14:creationId xmlns:p14="http://schemas.microsoft.com/office/powerpoint/2010/main" val="1869993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0E2514-979C-43D6-BF48-54DDD15DB14B}" type="slidenum">
              <a:rPr lang="en-US" smtClean="0"/>
              <a:pPr/>
              <a:t>38</a:t>
            </a:fld>
            <a:endParaRPr lang="en-US"/>
          </a:p>
        </p:txBody>
      </p:sp>
    </p:spTree>
    <p:extLst>
      <p:ext uri="{BB962C8B-B14F-4D97-AF65-F5344CB8AC3E}">
        <p14:creationId xmlns:p14="http://schemas.microsoft.com/office/powerpoint/2010/main" val="2275201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6150"/>
          </a:xfrm>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Arial" charset="0"/>
                <a:ea typeface="+mn-ea"/>
                <a:cs typeface="+mn-cs"/>
              </a:rPr>
              <a:t>Time (UTC) 	Megan Gardiner’s timeline of observations 	</a:t>
            </a:r>
          </a:p>
          <a:p>
            <a:r>
              <a:rPr lang="en-US" sz="1200" b="0" i="0" u="none" strike="noStrike" kern="1200" baseline="0" dirty="0" smtClean="0">
                <a:solidFill>
                  <a:schemeClr val="tx1"/>
                </a:solidFill>
                <a:latin typeface="Arial" charset="0"/>
                <a:ea typeface="+mn-ea"/>
                <a:cs typeface="+mn-cs"/>
              </a:rPr>
              <a:t>0237 	Winds picked up with quarter sized hail 	</a:t>
            </a:r>
          </a:p>
          <a:p>
            <a:r>
              <a:rPr lang="en-US" sz="1200" b="0" i="0" u="none" strike="noStrike" kern="1200" baseline="0" dirty="0" smtClean="0">
                <a:solidFill>
                  <a:schemeClr val="tx1"/>
                </a:solidFill>
                <a:latin typeface="Arial" charset="0"/>
                <a:ea typeface="+mn-ea"/>
                <a:cs typeface="+mn-cs"/>
              </a:rPr>
              <a:t>~ 0248 	Hail increased to ~ golf ball size 	</a:t>
            </a:r>
          </a:p>
          <a:p>
            <a:r>
              <a:rPr lang="en-US" sz="1200" b="0" i="0" u="none" strike="noStrike" kern="1200" baseline="0" dirty="0" smtClean="0">
                <a:solidFill>
                  <a:schemeClr val="tx1"/>
                </a:solidFill>
                <a:latin typeface="Arial" charset="0"/>
                <a:ea typeface="+mn-ea"/>
                <a:cs typeface="+mn-cs"/>
              </a:rPr>
              <a:t>0249 	Wind ferocious and power went out 	</a:t>
            </a:r>
          </a:p>
          <a:p>
            <a:r>
              <a:rPr lang="en-US" sz="1200" b="0" i="0" u="none" strike="noStrike" kern="1200" baseline="0" dirty="0" smtClean="0">
                <a:solidFill>
                  <a:schemeClr val="tx1"/>
                </a:solidFill>
                <a:latin typeface="Arial" charset="0"/>
                <a:ea typeface="+mn-ea"/>
                <a:cs typeface="+mn-cs"/>
              </a:rPr>
              <a:t>~ 0249 	Pressure drop with intense pain for ~ 15 s 	</a:t>
            </a:r>
          </a:p>
          <a:p>
            <a:r>
              <a:rPr lang="en-US" sz="1200" b="0" i="0" u="none" strike="noStrike" kern="1200" baseline="0" dirty="0" smtClean="0">
                <a:solidFill>
                  <a:schemeClr val="tx1"/>
                </a:solidFill>
                <a:latin typeface="Arial" charset="0"/>
                <a:ea typeface="+mn-ea"/>
                <a:cs typeface="+mn-cs"/>
              </a:rPr>
              <a:t>0250 	Wind &amp; hail "horrible" 	</a:t>
            </a:r>
          </a:p>
          <a:p>
            <a:r>
              <a:rPr lang="en-US" sz="1200" b="0" i="0" u="none" strike="noStrike" kern="1200" baseline="0" dirty="0" smtClean="0">
                <a:solidFill>
                  <a:schemeClr val="tx1"/>
                </a:solidFill>
                <a:latin typeface="Arial" charset="0"/>
                <a:ea typeface="+mn-ea"/>
                <a:cs typeface="+mn-cs"/>
              </a:rPr>
              <a:t>~ 0250:45 	Deathly quiet, "freaky" 	</a:t>
            </a:r>
          </a:p>
          <a:p>
            <a:r>
              <a:rPr lang="en-US" sz="1200" b="0" i="0" u="none" strike="noStrike" kern="1200" baseline="0" dirty="0" smtClean="0">
                <a:solidFill>
                  <a:schemeClr val="tx1"/>
                </a:solidFill>
                <a:latin typeface="Arial" charset="0"/>
                <a:ea typeface="+mn-ea"/>
                <a:cs typeface="+mn-cs"/>
              </a:rPr>
              <a:t>~ 0251:+ 	Windows exploded 	</a:t>
            </a:r>
          </a:p>
          <a:p>
            <a:r>
              <a:rPr lang="en-US" sz="1200" b="0" i="0" u="none" strike="noStrike" kern="1200" baseline="0" dirty="0" smtClean="0">
                <a:solidFill>
                  <a:schemeClr val="tx1"/>
                </a:solidFill>
                <a:latin typeface="Arial" charset="0"/>
                <a:ea typeface="+mn-ea"/>
                <a:cs typeface="+mn-cs"/>
              </a:rPr>
              <a:t>~ few seconds later 	house tearing apart 	</a:t>
            </a:r>
          </a:p>
          <a:p>
            <a:r>
              <a:rPr lang="en-US" sz="1200" b="0" i="0" u="none" strike="noStrike" kern="1200" baseline="0" dirty="0" smtClean="0">
                <a:solidFill>
                  <a:schemeClr val="tx1"/>
                </a:solidFill>
                <a:latin typeface="Arial" charset="0"/>
                <a:ea typeface="+mn-ea"/>
                <a:cs typeface="+mn-cs"/>
              </a:rPr>
              <a:t>0252:+ 	shirt and blanket start to fly up 	</a:t>
            </a:r>
          </a:p>
          <a:p>
            <a:r>
              <a:rPr lang="en-US" sz="1200" b="0" i="0" u="none" strike="noStrike" kern="1200" baseline="0" dirty="0" smtClean="0">
                <a:solidFill>
                  <a:schemeClr val="tx1"/>
                </a:solidFill>
                <a:latin typeface="Arial" charset="0"/>
                <a:ea typeface="+mn-ea"/>
                <a:cs typeface="+mn-cs"/>
              </a:rPr>
              <a:t>~ 0253 	Still going, horrible roar, screaming 	</a:t>
            </a:r>
          </a:p>
          <a:p>
            <a:r>
              <a:rPr lang="en-US" sz="1200" b="0" i="0" u="none" strike="noStrike" kern="1200" baseline="0" dirty="0" smtClean="0">
                <a:solidFill>
                  <a:schemeClr val="tx1"/>
                </a:solidFill>
                <a:latin typeface="Arial" charset="0"/>
                <a:ea typeface="+mn-ea"/>
                <a:cs typeface="+mn-cs"/>
              </a:rPr>
              <a:t>~ 0254 	Wind overpowering 	</a:t>
            </a:r>
          </a:p>
          <a:p>
            <a:r>
              <a:rPr lang="en-US" sz="1200" b="0" i="0" u="none" strike="noStrike" kern="1200" baseline="0" dirty="0" smtClean="0">
                <a:solidFill>
                  <a:schemeClr val="tx1"/>
                </a:solidFill>
                <a:latin typeface="Arial" charset="0"/>
                <a:ea typeface="+mn-ea"/>
                <a:cs typeface="+mn-cs"/>
              </a:rPr>
              <a:t>~ 0255 	Comes to an end, just rain 	</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00E2514-979C-43D6-BF48-54DDD15DB14B}" type="slidenum">
              <a:rPr lang="en-US" smtClean="0"/>
              <a:pPr/>
              <a:t>39</a:t>
            </a:fld>
            <a:endParaRPr lang="en-US"/>
          </a:p>
        </p:txBody>
      </p:sp>
    </p:spTree>
    <p:extLst>
      <p:ext uri="{BB962C8B-B14F-4D97-AF65-F5344CB8AC3E}">
        <p14:creationId xmlns:p14="http://schemas.microsoft.com/office/powerpoint/2010/main" val="1516075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dirty="0">
                <a:solidFill>
                  <a:srgbClr val="000000"/>
                </a:solidFill>
              </a:rPr>
              <a:t>1</a:t>
            </a:r>
          </a:p>
        </p:txBody>
      </p:sp>
    </p:spTree>
    <p:extLst>
      <p:ext uri="{BB962C8B-B14F-4D97-AF65-F5344CB8AC3E}">
        <p14:creationId xmlns:p14="http://schemas.microsoft.com/office/powerpoint/2010/main" val="1154477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5BECACC2-AEC4-4967-BD1D-FA4D6E224D89}" type="slidenum">
              <a:rPr lang="en-US"/>
              <a:pPr/>
              <a:t>41</a:t>
            </a:fld>
            <a:endParaRPr lang="en-US"/>
          </a:p>
        </p:txBody>
      </p:sp>
      <p:sp>
        <p:nvSpPr>
          <p:cNvPr id="112643" name="Rectangle 2"/>
          <p:cNvSpPr>
            <a:spLocks noGrp="1" noRot="1" noChangeAspect="1" noChangeArrowheads="1" noTextEdit="1"/>
          </p:cNvSpPr>
          <p:nvPr>
            <p:ph type="sldImg"/>
          </p:nvPr>
        </p:nvSpPr>
        <p:spPr>
          <a:xfrm>
            <a:off x="1176338" y="76200"/>
            <a:ext cx="4470400" cy="2514600"/>
          </a:xfrm>
          <a:ln/>
        </p:spPr>
      </p:sp>
      <p:sp>
        <p:nvSpPr>
          <p:cNvPr id="112644" name="Notes Placeholder 4"/>
          <p:cNvSpPr>
            <a:spLocks noGrp="1"/>
          </p:cNvSpPr>
          <p:nvPr/>
        </p:nvSpPr>
        <p:spPr bwMode="auto">
          <a:xfrm>
            <a:off x="688975" y="4416425"/>
            <a:ext cx="5505450" cy="4183063"/>
          </a:xfrm>
          <a:prstGeom prst="rect">
            <a:avLst/>
          </a:prstGeom>
          <a:noFill/>
          <a:ln w="9525">
            <a:noFill/>
            <a:miter lim="800000"/>
            <a:headEnd/>
            <a:tailEnd/>
          </a:ln>
        </p:spPr>
        <p:txBody>
          <a:bodyPr lIns="92446" tIns="46223" rIns="92446" bIns="46223"/>
          <a:lstStyle/>
          <a:p>
            <a:pPr>
              <a:spcBef>
                <a:spcPct val="30000"/>
              </a:spcBef>
            </a:pPr>
            <a:endParaRPr lang="en-US" sz="1200"/>
          </a:p>
        </p:txBody>
      </p:sp>
      <p:sp>
        <p:nvSpPr>
          <p:cNvPr id="112645" name="Rectangle 6"/>
          <p:cNvSpPr>
            <a:spLocks noGrp="1" noChangeArrowheads="1"/>
          </p:cNvSpPr>
          <p:nvPr>
            <p:ph type="body" idx="3"/>
          </p:nvPr>
        </p:nvSpPr>
        <p:spPr>
          <a:xfrm>
            <a:off x="153988" y="2819400"/>
            <a:ext cx="6642100" cy="6248400"/>
          </a:xfrm>
          <a:noFill/>
          <a:ln/>
        </p:spPr>
        <p:txBody>
          <a:bodyPr lIns="92432" tIns="46216" rIns="92432" bIns="46216"/>
          <a:lstStyle/>
          <a:p>
            <a:r>
              <a:rPr lang="en-US" dirty="0" smtClean="0">
                <a:latin typeface="Arial" pitchFamily="34" charset="0"/>
              </a:rPr>
              <a:t>Title 10 USC, Section 331, authorizes the President to use the military to suppress an insurrection at the request of a state government, which is meant to fulfill the federal government’s responsibility to protect states against “domestic violence.”</a:t>
            </a:r>
          </a:p>
          <a:p>
            <a:r>
              <a:rPr lang="en-US" dirty="0" smtClean="0">
                <a:latin typeface="Arial" pitchFamily="34" charset="0"/>
              </a:rPr>
              <a:t>Section 332 delegates Congress’ power under the Constitution, Art. I, § 8, cl. 14, to the President, authorizing him to determine that “unlawful obstructions, combinations, or assemblages, or rebellion against the authority of the United States make it impracticable to enforce the laws of the United States” and to use the armed forces as he considers necessary to enforce the law or to suppress the rebellion.</a:t>
            </a:r>
          </a:p>
          <a:p>
            <a:r>
              <a:rPr lang="en-US" dirty="0" smtClean="0">
                <a:latin typeface="Arial" pitchFamily="34" charset="0"/>
              </a:rPr>
              <a:t>Section 333 permits the President to use the armed forces to suppress any “insurrection, domestic violence, unlawful combination, or conspiracy” if law enforcement is hindered within a state, and local law enforcement is unable to protect individuals, or if the unlawful action “obstructs the execution of the laws of the United States or impedes the course of justice under those laws.”  This section was enacted to implement the 14th amendment and does not require the request or even the permission of the governor of the affected state.</a:t>
            </a:r>
          </a:p>
        </p:txBody>
      </p:sp>
    </p:spTree>
    <p:extLst>
      <p:ext uri="{BB962C8B-B14F-4D97-AF65-F5344CB8AC3E}">
        <p14:creationId xmlns:p14="http://schemas.microsoft.com/office/powerpoint/2010/main" val="4120854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0E2514-979C-43D6-BF48-54DDD15DB14B}" type="slidenum">
              <a:rPr lang="en-US" smtClean="0"/>
              <a:pPr/>
              <a:t>42</a:t>
            </a:fld>
            <a:endParaRPr lang="en-US"/>
          </a:p>
        </p:txBody>
      </p:sp>
    </p:spTree>
    <p:extLst>
      <p:ext uri="{BB962C8B-B14F-4D97-AF65-F5344CB8AC3E}">
        <p14:creationId xmlns:p14="http://schemas.microsoft.com/office/powerpoint/2010/main" val="1686430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0E2514-979C-43D6-BF48-54DDD15DB14B}" type="slidenum">
              <a:rPr lang="en-US" smtClean="0"/>
              <a:pPr/>
              <a:t>43</a:t>
            </a:fld>
            <a:endParaRPr lang="en-US"/>
          </a:p>
        </p:txBody>
      </p:sp>
    </p:spTree>
    <p:extLst>
      <p:ext uri="{BB962C8B-B14F-4D97-AF65-F5344CB8AC3E}">
        <p14:creationId xmlns:p14="http://schemas.microsoft.com/office/powerpoint/2010/main" val="2384067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A32F75CE-81EB-4EA1-8537-6C1E7A6E0170}" type="slidenum">
              <a:rPr lang="en-US"/>
              <a:pPr/>
              <a:t>44</a:t>
            </a:fld>
            <a:endParaRPr lang="en-US"/>
          </a:p>
        </p:txBody>
      </p:sp>
      <p:sp>
        <p:nvSpPr>
          <p:cNvPr id="113667" name="Rectangle 2"/>
          <p:cNvSpPr>
            <a:spLocks noChangeArrowheads="1"/>
          </p:cNvSpPr>
          <p:nvPr/>
        </p:nvSpPr>
        <p:spPr bwMode="auto">
          <a:xfrm>
            <a:off x="3900488" y="-1588"/>
            <a:ext cx="2981325" cy="463551"/>
          </a:xfrm>
          <a:prstGeom prst="rect">
            <a:avLst/>
          </a:prstGeom>
          <a:noFill/>
          <a:ln w="9525">
            <a:noFill/>
            <a:miter lim="800000"/>
            <a:headEnd/>
            <a:tailEnd/>
          </a:ln>
        </p:spPr>
        <p:txBody>
          <a:bodyPr wrap="none" anchor="ctr"/>
          <a:lstStyle/>
          <a:p>
            <a:endParaRPr lang="en-US"/>
          </a:p>
        </p:txBody>
      </p:sp>
      <p:sp>
        <p:nvSpPr>
          <p:cNvPr id="113668" name="Rectangle 4"/>
          <p:cNvSpPr>
            <a:spLocks noChangeArrowheads="1"/>
          </p:cNvSpPr>
          <p:nvPr/>
        </p:nvSpPr>
        <p:spPr bwMode="auto">
          <a:xfrm>
            <a:off x="0" y="8829675"/>
            <a:ext cx="2982913" cy="466725"/>
          </a:xfrm>
          <a:prstGeom prst="rect">
            <a:avLst/>
          </a:prstGeom>
          <a:noFill/>
          <a:ln w="9525">
            <a:noFill/>
            <a:miter lim="800000"/>
            <a:headEnd/>
            <a:tailEnd/>
          </a:ln>
        </p:spPr>
        <p:txBody>
          <a:bodyPr wrap="none" anchor="ctr"/>
          <a:lstStyle/>
          <a:p>
            <a:endParaRPr lang="en-US"/>
          </a:p>
        </p:txBody>
      </p:sp>
      <p:sp>
        <p:nvSpPr>
          <p:cNvPr id="113669" name="Rectangle 5"/>
          <p:cNvSpPr>
            <a:spLocks noChangeArrowheads="1"/>
          </p:cNvSpPr>
          <p:nvPr/>
        </p:nvSpPr>
        <p:spPr bwMode="auto">
          <a:xfrm>
            <a:off x="0" y="-1588"/>
            <a:ext cx="2982913" cy="463551"/>
          </a:xfrm>
          <a:prstGeom prst="rect">
            <a:avLst/>
          </a:prstGeom>
          <a:noFill/>
          <a:ln w="9525">
            <a:noFill/>
            <a:miter lim="800000"/>
            <a:headEnd/>
            <a:tailEnd/>
          </a:ln>
        </p:spPr>
        <p:txBody>
          <a:bodyPr wrap="none" anchor="ctr"/>
          <a:lstStyle/>
          <a:p>
            <a:endParaRPr lang="en-US"/>
          </a:p>
        </p:txBody>
      </p:sp>
      <p:sp>
        <p:nvSpPr>
          <p:cNvPr id="113670" name="Rectangle 7"/>
          <p:cNvSpPr>
            <a:spLocks noGrp="1" noRot="1" noChangeAspect="1" noChangeArrowheads="1" noTextEdit="1"/>
          </p:cNvSpPr>
          <p:nvPr>
            <p:ph type="sldImg"/>
          </p:nvPr>
        </p:nvSpPr>
        <p:spPr>
          <a:xfrm>
            <a:off x="355600" y="703263"/>
            <a:ext cx="6173788" cy="3473450"/>
          </a:xfrm>
          <a:ln w="12700" cap="flat">
            <a:solidFill>
              <a:schemeClr val="tx1"/>
            </a:solidFill>
          </a:ln>
        </p:spPr>
      </p:sp>
      <p:sp>
        <p:nvSpPr>
          <p:cNvPr id="113671" name="Rectangle 6"/>
          <p:cNvSpPr>
            <a:spLocks noGrp="1" noChangeArrowheads="1"/>
          </p:cNvSpPr>
          <p:nvPr>
            <p:ph type="body" idx="3"/>
          </p:nvPr>
        </p:nvSpPr>
        <p:spPr>
          <a:xfrm>
            <a:off x="917575" y="4413250"/>
            <a:ext cx="5046663" cy="4183063"/>
          </a:xfrm>
          <a:noFill/>
          <a:ln/>
        </p:spPr>
        <p:txBody>
          <a:bodyPr lIns="92432" tIns="46216" rIns="92432" bIns="46216"/>
          <a:lstStyle/>
          <a:p>
            <a:r>
              <a:rPr lang="en-US" dirty="0" smtClean="0">
                <a:latin typeface="Arial" pitchFamily="34" charset="0"/>
              </a:rPr>
              <a:t>The Economy Act contains the statutes that require each federal agency to budget for its own programs and pay other federal agencies for any services received.</a:t>
            </a:r>
          </a:p>
          <a:p>
            <a:r>
              <a:rPr lang="en-US" dirty="0" smtClean="0">
                <a:latin typeface="Arial" pitchFamily="34" charset="0"/>
              </a:rPr>
              <a:t>Most notably, the use of services like airlift must be reimbursed.</a:t>
            </a:r>
          </a:p>
        </p:txBody>
      </p:sp>
    </p:spTree>
    <p:extLst>
      <p:ext uri="{BB962C8B-B14F-4D97-AF65-F5344CB8AC3E}">
        <p14:creationId xmlns:p14="http://schemas.microsoft.com/office/powerpoint/2010/main" val="3909788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08555D86-4DD6-4A3C-A5F0-49BF3E3D005D}" type="slidenum">
              <a:rPr lang="en-US"/>
              <a:pPr/>
              <a:t>45</a:t>
            </a:fld>
            <a:endParaRPr lang="en-US"/>
          </a:p>
        </p:txBody>
      </p:sp>
      <p:sp>
        <p:nvSpPr>
          <p:cNvPr id="109571" name="Rectangle 2"/>
          <p:cNvSpPr>
            <a:spLocks noGrp="1" noRot="1" noChangeAspect="1" noChangeArrowheads="1" noTextEdit="1"/>
          </p:cNvSpPr>
          <p:nvPr>
            <p:ph type="sldImg"/>
          </p:nvPr>
        </p:nvSpPr>
        <p:spPr>
          <a:xfrm>
            <a:off x="2197100" y="103188"/>
            <a:ext cx="2438400" cy="1371600"/>
          </a:xfrm>
          <a:ln/>
        </p:spPr>
      </p:sp>
      <p:sp>
        <p:nvSpPr>
          <p:cNvPr id="109572" name="Rectangle 3"/>
          <p:cNvSpPr>
            <a:spLocks noGrp="1" noChangeArrowheads="1"/>
          </p:cNvSpPr>
          <p:nvPr>
            <p:ph type="body" idx="1"/>
          </p:nvPr>
        </p:nvSpPr>
        <p:spPr>
          <a:xfrm>
            <a:off x="179388" y="1524000"/>
            <a:ext cx="6564312" cy="7543800"/>
          </a:xfrm>
          <a:noFill/>
          <a:ln/>
        </p:spPr>
        <p:txBody>
          <a:bodyPr/>
          <a:lstStyle/>
          <a:p>
            <a:r>
              <a:rPr lang="en-US" sz="1000" dirty="0" smtClean="0">
                <a:latin typeface="Arial" pitchFamily="34" charset="0"/>
              </a:rPr>
              <a:t>The most important legislation for DSCA is the Stafford Act, passed in 1989.</a:t>
            </a:r>
          </a:p>
          <a:p>
            <a:r>
              <a:rPr lang="en-US" sz="1000" dirty="0" smtClean="0">
                <a:latin typeface="Arial" pitchFamily="34" charset="0"/>
              </a:rPr>
              <a:t>It gives the President the authority to plan for and respond to emergencies.</a:t>
            </a:r>
          </a:p>
          <a:p>
            <a:r>
              <a:rPr lang="en-US" sz="1000" dirty="0" smtClean="0">
                <a:latin typeface="Arial" pitchFamily="34" charset="0"/>
              </a:rPr>
              <a:t>It provides some funding and planning, and lays out the process for bringing the federal government to the aid of the states, when requested.</a:t>
            </a:r>
          </a:p>
          <a:p>
            <a:r>
              <a:rPr lang="en-US" sz="1000" dirty="0" smtClean="0">
                <a:latin typeface="Arial" pitchFamily="34" charset="0"/>
              </a:rPr>
              <a:t>It authorizes the use of an emergency support team to respond to disasters and provides for reimbursement to each agency for resources it provides to a declared disaster.</a:t>
            </a:r>
          </a:p>
          <a:p>
            <a:r>
              <a:rPr lang="en-US" sz="1000" dirty="0" smtClean="0">
                <a:latin typeface="Arial" pitchFamily="34" charset="0"/>
              </a:rPr>
              <a:t>The Stafford Act is the primary legal authority for federal emergency and disaster assistance to state and local governments.</a:t>
            </a:r>
          </a:p>
          <a:p>
            <a:r>
              <a:rPr lang="en-US" sz="1000" dirty="0" smtClean="0">
                <a:latin typeface="Arial" pitchFamily="34" charset="0"/>
              </a:rPr>
              <a:t>There are four ways for the federal government to become involved in providing assistance and/or relief under the Stafford Act (the Act):</a:t>
            </a:r>
          </a:p>
          <a:p>
            <a:pPr>
              <a:buFont typeface="Calibri" pitchFamily="34" charset="0"/>
              <a:buAutoNum type="arabicPeriod"/>
            </a:pPr>
            <a:r>
              <a:rPr lang="en-US" sz="1000" dirty="0" smtClean="0">
                <a:latin typeface="Arial" pitchFamily="34" charset="0"/>
              </a:rPr>
              <a:t>The President may declare the area a </a:t>
            </a:r>
            <a:r>
              <a:rPr lang="en-US" sz="1000" u="sng" dirty="0" smtClean="0">
                <a:latin typeface="Arial" pitchFamily="34" charset="0"/>
              </a:rPr>
              <a:t>major</a:t>
            </a:r>
            <a:r>
              <a:rPr lang="en-US" sz="1000" dirty="0" smtClean="0">
                <a:latin typeface="Arial" pitchFamily="34" charset="0"/>
              </a:rPr>
              <a:t> disaster under §5170 of the Act.</a:t>
            </a:r>
          </a:p>
          <a:p>
            <a:pPr marL="287338" indent="-117475">
              <a:buFont typeface="Calibri" pitchFamily="34" charset="0"/>
              <a:buAutoNum type="alphaLcParenR"/>
            </a:pPr>
            <a:r>
              <a:rPr lang="en-US" sz="1000" dirty="0" smtClean="0">
                <a:latin typeface="Arial" pitchFamily="34" charset="0"/>
              </a:rPr>
              <a:t>Major disaster is defined as “any natural catastrophe (including any hurricane; tornado; storm; high water; wind-driven water; tidal wave; tsunami; earthquake; volcanic eruption; landslide; mudslide; snowstorm; or drought) or, regardless of cause, any fire, flood, or explosion, in any part of the United States, which, in the determination of the President, causes damage of sufficient severity and magnitude to warrant major disaster assistance under this chapter to supplement the efforts and available resources of states, local governments, and disaster relief organizations in alleviating the damage; loss; hardship; or suffering caused thereby.” (42 U.S.C.  §5122(2))</a:t>
            </a:r>
          </a:p>
          <a:p>
            <a:pPr marL="287338" indent="-117475">
              <a:buFont typeface="Calibri" pitchFamily="34" charset="0"/>
              <a:buAutoNum type="alphaLcParenR"/>
            </a:pPr>
            <a:r>
              <a:rPr lang="en-US" sz="1000" dirty="0" smtClean="0">
                <a:latin typeface="Arial" pitchFamily="34" charset="0"/>
              </a:rPr>
              <a:t>Major disaster assistance is a more comprehensive grant of federal aid for long-term consequence management.</a:t>
            </a:r>
          </a:p>
          <a:p>
            <a:pPr marL="287338" indent="-117475">
              <a:buFont typeface="Calibri" pitchFamily="34" charset="0"/>
              <a:buAutoNum type="alphaLcParenR"/>
            </a:pPr>
            <a:r>
              <a:rPr lang="en-US" sz="1000" dirty="0" smtClean="0">
                <a:latin typeface="Arial" pitchFamily="34" charset="0"/>
              </a:rPr>
              <a:t>In order to receive federal assistance under this provision, a governor must tell the President that their state does not have the capacity or resources to mount an effective response, then furnish information on the measures that they have taken to mitigate the effects of the disaster; and certify that they will comply with cost-sharing provisions of the Act.</a:t>
            </a:r>
          </a:p>
          <a:p>
            <a:pPr marL="287338" indent="-117475">
              <a:buFont typeface="Calibri" pitchFamily="34" charset="0"/>
              <a:buAutoNum type="alphaLcParenR"/>
            </a:pPr>
            <a:r>
              <a:rPr lang="en-US" sz="1000" dirty="0" smtClean="0">
                <a:latin typeface="Arial" pitchFamily="34" charset="0"/>
              </a:rPr>
              <a:t>After declaring a major disaster, the President’s power includes authority to provide to states and localities the following aid and assistance (detailed at §§ 5171-5186 of the Act):</a:t>
            </a:r>
          </a:p>
          <a:p>
            <a:pPr>
              <a:buFontTx/>
              <a:buChar char="•"/>
            </a:pPr>
            <a:r>
              <a:rPr lang="en-US" sz="1000" dirty="0" smtClean="0">
                <a:latin typeface="Arial" pitchFamily="34" charset="0"/>
              </a:rPr>
              <a:t>Specified technical and advisory assistance;</a:t>
            </a:r>
          </a:p>
          <a:p>
            <a:pPr marL="287338" indent="-117475">
              <a:buFont typeface="Courier New" pitchFamily="49" charset="0"/>
              <a:buChar char="o"/>
            </a:pPr>
            <a:r>
              <a:rPr lang="en-US" sz="1000" dirty="0" smtClean="0">
                <a:latin typeface="Arial" pitchFamily="34" charset="0"/>
              </a:rPr>
              <a:t>Temporary communications services;</a:t>
            </a:r>
          </a:p>
          <a:p>
            <a:pPr marL="287338" indent="-117475">
              <a:buFont typeface="Courier New" pitchFamily="49" charset="0"/>
              <a:buChar char="o"/>
            </a:pPr>
            <a:r>
              <a:rPr lang="en-US" sz="1000" dirty="0" smtClean="0">
                <a:latin typeface="Arial" pitchFamily="34" charset="0"/>
              </a:rPr>
              <a:t>Food;</a:t>
            </a:r>
          </a:p>
          <a:p>
            <a:pPr marL="287338" indent="-117475">
              <a:buFont typeface="Courier New" pitchFamily="49" charset="0"/>
              <a:buChar char="o"/>
            </a:pPr>
            <a:r>
              <a:rPr lang="en-US" sz="1000" dirty="0" smtClean="0">
                <a:latin typeface="Arial" pitchFamily="34" charset="0"/>
              </a:rPr>
              <a:t>Relocation assistance;</a:t>
            </a:r>
          </a:p>
          <a:p>
            <a:pPr marL="287338" indent="-117475">
              <a:buFont typeface="Courier New" pitchFamily="49" charset="0"/>
              <a:buChar char="o"/>
            </a:pPr>
            <a:r>
              <a:rPr lang="en-US" sz="1000" dirty="0" smtClean="0">
                <a:latin typeface="Arial" pitchFamily="34" charset="0"/>
              </a:rPr>
              <a:t>Legal services;</a:t>
            </a:r>
          </a:p>
          <a:p>
            <a:pPr marL="287338" indent="-117475">
              <a:buFont typeface="Courier New" pitchFamily="49" charset="0"/>
              <a:buChar char="o"/>
            </a:pPr>
            <a:r>
              <a:rPr lang="en-US" sz="1000" dirty="0" smtClean="0">
                <a:latin typeface="Arial" pitchFamily="34" charset="0"/>
              </a:rPr>
              <a:t>Crisis counseling assistance and training;</a:t>
            </a:r>
          </a:p>
          <a:p>
            <a:pPr marL="287338" indent="-117475">
              <a:buFont typeface="Courier New" pitchFamily="49" charset="0"/>
              <a:buChar char="o"/>
            </a:pPr>
            <a:r>
              <a:rPr lang="en-US" sz="1000" dirty="0" smtClean="0">
                <a:latin typeface="Arial" pitchFamily="34" charset="0"/>
              </a:rPr>
              <a:t>Unemployment assistance;</a:t>
            </a:r>
          </a:p>
          <a:p>
            <a:pPr marL="287338" indent="-117475">
              <a:buFont typeface="Courier New" pitchFamily="49" charset="0"/>
              <a:buChar char="o"/>
            </a:pPr>
            <a:r>
              <a:rPr lang="en-US" sz="1000" dirty="0" smtClean="0">
                <a:latin typeface="Arial" pitchFamily="34" charset="0"/>
              </a:rPr>
              <a:t>Emergency public transportation in affected areas; and</a:t>
            </a:r>
          </a:p>
          <a:p>
            <a:pPr marL="287338" indent="-117475">
              <a:buFont typeface="Courier New" pitchFamily="49" charset="0"/>
              <a:buChar char="o"/>
            </a:pPr>
            <a:r>
              <a:rPr lang="en-US" sz="1000" dirty="0" smtClean="0">
                <a:latin typeface="Arial" pitchFamily="34" charset="0"/>
              </a:rPr>
              <a:t>Fire management assistance on publicly or privately owned forest or grassland.</a:t>
            </a:r>
          </a:p>
          <a:p>
            <a:pPr>
              <a:buFont typeface="Calibri" pitchFamily="34" charset="0"/>
              <a:buAutoNum type="arabicPeriod" startAt="2"/>
            </a:pPr>
            <a:r>
              <a:rPr lang="en-US" sz="1000" dirty="0" smtClean="0">
                <a:latin typeface="Arial" pitchFamily="34" charset="0"/>
              </a:rPr>
              <a:t>The President may declare the area an </a:t>
            </a:r>
            <a:r>
              <a:rPr lang="en-US" sz="1000" u="sng" dirty="0" smtClean="0">
                <a:latin typeface="Arial" pitchFamily="34" charset="0"/>
              </a:rPr>
              <a:t>emergency</a:t>
            </a:r>
            <a:r>
              <a:rPr lang="en-US" sz="1000" dirty="0" smtClean="0">
                <a:latin typeface="Arial" pitchFamily="34" charset="0"/>
              </a:rPr>
              <a:t>.  (42 U.S.C. § 5191)</a:t>
            </a:r>
          </a:p>
          <a:p>
            <a:pPr>
              <a:buFont typeface="Calibri" pitchFamily="34" charset="0"/>
              <a:buAutoNum type="arabicPeriod" startAt="2"/>
            </a:pPr>
            <a:r>
              <a:rPr lang="en-US" sz="1000" dirty="0" smtClean="0">
                <a:latin typeface="Arial" pitchFamily="34" charset="0"/>
              </a:rPr>
              <a:t>The President’s </a:t>
            </a:r>
            <a:r>
              <a:rPr lang="en-US" sz="1000" u="sng" dirty="0" smtClean="0">
                <a:latin typeface="Arial" pitchFamily="34" charset="0"/>
              </a:rPr>
              <a:t>10-Day Emergency Authority</a:t>
            </a:r>
            <a:r>
              <a:rPr lang="en-US" sz="1000" dirty="0" smtClean="0">
                <a:latin typeface="Arial" pitchFamily="34" charset="0"/>
              </a:rPr>
              <a:t>.  The President may send in DoD assets on an emergency basis to “preserve life and property.”  42 U.S.C. § 5170b(c)</a:t>
            </a:r>
          </a:p>
          <a:p>
            <a:pPr>
              <a:buFont typeface="Calibri" pitchFamily="34" charset="0"/>
              <a:buAutoNum type="arabicPeriod" startAt="2"/>
            </a:pPr>
            <a:r>
              <a:rPr lang="en-US" sz="1000" dirty="0" smtClean="0">
                <a:latin typeface="Arial" pitchFamily="34" charset="0"/>
              </a:rPr>
              <a:t>Areas under federal control. The President may send in federal assets when an emergency occurs in an area “which, under the Constitution or laws of the U.S., the US exercises exclusive or preeminent responsibility and authority.”  (42 U.S.C. § 5191 (b))</a:t>
            </a:r>
          </a:p>
          <a:p>
            <a:endParaRPr lang="en-US" sz="1000" dirty="0" smtClean="0">
              <a:latin typeface="Arial" pitchFamily="34" charset="0"/>
            </a:endParaRPr>
          </a:p>
        </p:txBody>
      </p:sp>
    </p:spTree>
    <p:extLst>
      <p:ext uri="{BB962C8B-B14F-4D97-AF65-F5344CB8AC3E}">
        <p14:creationId xmlns:p14="http://schemas.microsoft.com/office/powerpoint/2010/main" val="3632749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7593790-1A2D-4243-981C-2B2D7F745EA8}" type="slidenum">
              <a:rPr lang="en-US"/>
              <a:pPr/>
              <a:t>46</a:t>
            </a:fld>
            <a:endParaRPr lang="en-US"/>
          </a:p>
        </p:txBody>
      </p:sp>
      <p:sp>
        <p:nvSpPr>
          <p:cNvPr id="107523" name="Rectangle 2"/>
          <p:cNvSpPr>
            <a:spLocks noGrp="1" noRot="1" noChangeAspect="1" noChangeArrowheads="1" noTextEdit="1"/>
          </p:cNvSpPr>
          <p:nvPr>
            <p:ph type="sldImg"/>
          </p:nvPr>
        </p:nvSpPr>
        <p:spPr>
          <a:xfrm>
            <a:off x="406400" y="696913"/>
            <a:ext cx="6199188" cy="3486150"/>
          </a:xfrm>
          <a:ln/>
        </p:spPr>
      </p:sp>
      <p:sp>
        <p:nvSpPr>
          <p:cNvPr id="107524" name="Rectangle 3"/>
          <p:cNvSpPr>
            <a:spLocks noGrp="1" noChangeArrowheads="1"/>
          </p:cNvSpPr>
          <p:nvPr>
            <p:ph type="body" idx="1"/>
          </p:nvPr>
        </p:nvSpPr>
        <p:spPr>
          <a:noFill/>
          <a:ln/>
        </p:spPr>
        <p:txBody>
          <a:bodyPr/>
          <a:lstStyle/>
          <a:p>
            <a:pPr eaLnBrk="1" hangingPunct="1"/>
            <a:endParaRPr lang="en-US" i="0" dirty="0" smtClean="0">
              <a:latin typeface="Arial" pitchFamily="34" charset="0"/>
            </a:endParaRPr>
          </a:p>
        </p:txBody>
      </p:sp>
    </p:spTree>
    <p:extLst>
      <p:ext uri="{BB962C8B-B14F-4D97-AF65-F5344CB8AC3E}">
        <p14:creationId xmlns:p14="http://schemas.microsoft.com/office/powerpoint/2010/main" val="849817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dirty="0">
                <a:solidFill>
                  <a:srgbClr val="000000"/>
                </a:solidFill>
              </a:rPr>
              <a:t>1</a:t>
            </a:r>
          </a:p>
        </p:txBody>
      </p:sp>
    </p:spTree>
    <p:extLst>
      <p:ext uri="{BB962C8B-B14F-4D97-AF65-F5344CB8AC3E}">
        <p14:creationId xmlns:p14="http://schemas.microsoft.com/office/powerpoint/2010/main" val="1429757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dirty="0">
                <a:solidFill>
                  <a:srgbClr val="000000"/>
                </a:solidFill>
              </a:rPr>
              <a:t>1</a:t>
            </a:r>
          </a:p>
        </p:txBody>
      </p:sp>
    </p:spTree>
    <p:extLst>
      <p:ext uri="{BB962C8B-B14F-4D97-AF65-F5344CB8AC3E}">
        <p14:creationId xmlns:p14="http://schemas.microsoft.com/office/powerpoint/2010/main" val="3567586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dirty="0">
                <a:solidFill>
                  <a:srgbClr val="000000"/>
                </a:solidFill>
              </a:rPr>
              <a:t>1</a:t>
            </a:r>
          </a:p>
        </p:txBody>
      </p:sp>
    </p:spTree>
    <p:extLst>
      <p:ext uri="{BB962C8B-B14F-4D97-AF65-F5344CB8AC3E}">
        <p14:creationId xmlns:p14="http://schemas.microsoft.com/office/powerpoint/2010/main" val="3029868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r>
              <a:rPr lang="en-US" dirty="0">
                <a:solidFill>
                  <a:srgbClr val="000000"/>
                </a:solidFill>
              </a:rPr>
              <a:t>1</a:t>
            </a:r>
          </a:p>
        </p:txBody>
      </p:sp>
    </p:spTree>
    <p:extLst>
      <p:ext uri="{BB962C8B-B14F-4D97-AF65-F5344CB8AC3E}">
        <p14:creationId xmlns:p14="http://schemas.microsoft.com/office/powerpoint/2010/main" val="923039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endParaRPr lang="en-US" dirty="0">
              <a:solidFill>
                <a:srgbClr val="000000"/>
              </a:solidFill>
            </a:endParaRPr>
          </a:p>
        </p:txBody>
      </p:sp>
      <p:sp>
        <p:nvSpPr>
          <p:cNvPr id="5" name="Footer Placeholder 4"/>
          <p:cNvSpPr>
            <a:spLocks noGrp="1"/>
          </p:cNvSpPr>
          <p:nvPr>
            <p:ph type="ftr" sz="quarter" idx="4"/>
          </p:nvPr>
        </p:nvSpPr>
        <p:spPr/>
        <p:txBody>
          <a:bodyPr/>
          <a:lstStyle/>
          <a:p>
            <a:pPr>
              <a:defRPr/>
            </a:pPr>
            <a:r>
              <a:rPr lang="en-US">
                <a:solidFill>
                  <a:srgbClr val="000000"/>
                </a:solidFill>
              </a:rPr>
              <a:t>1</a:t>
            </a:r>
            <a:endParaRPr lang="en-US" dirty="0">
              <a:solidFill>
                <a:srgbClr val="000000"/>
              </a:solidFill>
            </a:endParaRPr>
          </a:p>
        </p:txBody>
      </p:sp>
    </p:spTree>
    <p:extLst>
      <p:ext uri="{BB962C8B-B14F-4D97-AF65-F5344CB8AC3E}">
        <p14:creationId xmlns:p14="http://schemas.microsoft.com/office/powerpoint/2010/main" val="2561921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2289175" y="528638"/>
            <a:ext cx="4670425" cy="2627312"/>
          </a:xfrm>
          <a:ln/>
        </p:spPr>
      </p:sp>
      <p:sp>
        <p:nvSpPr>
          <p:cNvPr id="65539" name="Notes Placeholder 2"/>
          <p:cNvSpPr>
            <a:spLocks noGrp="1"/>
          </p:cNvSpPr>
          <p:nvPr>
            <p:ph type="body" idx="1"/>
          </p:nvPr>
        </p:nvSpPr>
        <p:spPr>
          <a:noFill/>
          <a:ln/>
        </p:spPr>
        <p:txBody>
          <a:bodyPr/>
          <a:lstStyle/>
          <a:p>
            <a:pPr>
              <a:lnSpc>
                <a:spcPct val="90000"/>
              </a:lnSpc>
            </a:pPr>
            <a:r>
              <a:rPr lang="en-US" sz="1100" dirty="0" smtClean="0">
                <a:latin typeface="Arial" pitchFamily="34" charset="0"/>
              </a:rPr>
              <a:t>This and the next two slides are the Concert Experience for C424.  My recommendation is to show the slide show without asking questions until you have progressed through all of the slides.  This first slide is oriented on threats to the homeland that might require the use of military capabilities to support civil authorities.</a:t>
            </a:r>
          </a:p>
          <a:p>
            <a:pPr>
              <a:lnSpc>
                <a:spcPct val="90000"/>
              </a:lnSpc>
            </a:pPr>
            <a:endParaRPr lang="en-US" sz="1100" dirty="0" smtClean="0">
              <a:latin typeface="Arial" pitchFamily="34" charset="0"/>
            </a:endParaRPr>
          </a:p>
          <a:p>
            <a:pPr>
              <a:lnSpc>
                <a:spcPct val="90000"/>
              </a:lnSpc>
            </a:pPr>
            <a:r>
              <a:rPr lang="en-US" sz="1100" dirty="0" smtClean="0">
                <a:latin typeface="Arial" pitchFamily="34" charset="0"/>
              </a:rPr>
              <a:t>All photos are built by clicking the mouse to add emphasis to each photo.</a:t>
            </a:r>
          </a:p>
          <a:p>
            <a:pPr>
              <a:lnSpc>
                <a:spcPct val="90000"/>
              </a:lnSpc>
            </a:pPr>
            <a:r>
              <a:rPr lang="en-US" sz="1100" dirty="0" smtClean="0">
                <a:latin typeface="Arial" pitchFamily="34" charset="0"/>
              </a:rPr>
              <a:t>	  </a:t>
            </a:r>
          </a:p>
          <a:p>
            <a:pPr>
              <a:lnSpc>
                <a:spcPct val="90000"/>
              </a:lnSpc>
            </a:pPr>
            <a:endParaRPr lang="en-US" sz="1100" dirty="0" smtClean="0">
              <a:latin typeface="Arial" pitchFamily="34" charset="0"/>
            </a:endParaRPr>
          </a:p>
          <a:p>
            <a:pPr>
              <a:lnSpc>
                <a:spcPct val="90000"/>
              </a:lnSpc>
            </a:pPr>
            <a:r>
              <a:rPr lang="en-US" sz="1100" dirty="0" smtClean="0">
                <a:latin typeface="Arial" pitchFamily="34" charset="0"/>
              </a:rPr>
              <a:t>1st- Midwest flooding, Ft. Calhoun</a:t>
            </a:r>
            <a:r>
              <a:rPr lang="en-US" sz="1100" baseline="0" dirty="0" smtClean="0">
                <a:latin typeface="Arial" pitchFamily="34" charset="0"/>
              </a:rPr>
              <a:t> Nuclear Power Plant, Missouri River</a:t>
            </a:r>
            <a:endParaRPr lang="en-US" sz="1100" dirty="0" smtClean="0">
              <a:latin typeface="Arial" pitchFamily="34" charset="0"/>
            </a:endParaRPr>
          </a:p>
          <a:p>
            <a:pPr>
              <a:lnSpc>
                <a:spcPct val="90000"/>
              </a:lnSpc>
            </a:pPr>
            <a:r>
              <a:rPr lang="en-US" sz="1100" dirty="0" smtClean="0">
                <a:latin typeface="Arial" pitchFamily="34" charset="0"/>
              </a:rPr>
              <a:t>2nd- Microscopic view of the H5N1 Avian Flu Virus</a:t>
            </a:r>
          </a:p>
          <a:p>
            <a:pPr>
              <a:lnSpc>
                <a:spcPct val="90000"/>
              </a:lnSpc>
            </a:pPr>
            <a:r>
              <a:rPr lang="en-US" sz="1100" dirty="0" smtClean="0">
                <a:latin typeface="Arial" pitchFamily="34" charset="0"/>
              </a:rPr>
              <a:t>3</a:t>
            </a:r>
            <a:r>
              <a:rPr lang="en-US" sz="1100" baseline="30000" dirty="0" smtClean="0">
                <a:latin typeface="Arial" pitchFamily="34" charset="0"/>
              </a:rPr>
              <a:t>rd</a:t>
            </a:r>
            <a:r>
              <a:rPr lang="en-US" sz="1100" dirty="0" smtClean="0">
                <a:latin typeface="Arial" pitchFamily="34" charset="0"/>
              </a:rPr>
              <a:t>- Tornado</a:t>
            </a:r>
          </a:p>
          <a:p>
            <a:pPr>
              <a:lnSpc>
                <a:spcPct val="90000"/>
              </a:lnSpc>
            </a:pPr>
            <a:r>
              <a:rPr lang="en-US" sz="1100" dirty="0" smtClean="0">
                <a:latin typeface="Arial" pitchFamily="34" charset="0"/>
              </a:rPr>
              <a:t>4</a:t>
            </a:r>
            <a:r>
              <a:rPr lang="en-US" sz="1100" baseline="30000" dirty="0" smtClean="0">
                <a:latin typeface="Arial" pitchFamily="34" charset="0"/>
              </a:rPr>
              <a:t>th</a:t>
            </a:r>
            <a:r>
              <a:rPr lang="en-US" sz="1100" dirty="0" smtClean="0">
                <a:latin typeface="Arial" pitchFamily="34" charset="0"/>
              </a:rPr>
              <a:t>- Wildfire in Yellowstone</a:t>
            </a:r>
          </a:p>
          <a:p>
            <a:pPr>
              <a:lnSpc>
                <a:spcPct val="90000"/>
              </a:lnSpc>
            </a:pPr>
            <a:r>
              <a:rPr lang="en-US" sz="1100" dirty="0" smtClean="0">
                <a:latin typeface="Arial" pitchFamily="34" charset="0"/>
              </a:rPr>
              <a:t>5</a:t>
            </a:r>
            <a:r>
              <a:rPr lang="en-US" sz="1100" baseline="30000" dirty="0" smtClean="0">
                <a:latin typeface="Arial" pitchFamily="34" charset="0"/>
              </a:rPr>
              <a:t>th</a:t>
            </a:r>
            <a:r>
              <a:rPr lang="en-US" sz="1100" dirty="0" smtClean="0">
                <a:latin typeface="Arial" pitchFamily="34" charset="0"/>
              </a:rPr>
              <a:t>- Hurricane Katrina</a:t>
            </a:r>
          </a:p>
          <a:p>
            <a:pPr>
              <a:lnSpc>
                <a:spcPct val="90000"/>
              </a:lnSpc>
            </a:pPr>
            <a:r>
              <a:rPr lang="en-US" sz="1100" dirty="0" smtClean="0">
                <a:latin typeface="Arial" pitchFamily="34" charset="0"/>
              </a:rPr>
              <a:t>6</a:t>
            </a:r>
            <a:r>
              <a:rPr lang="en-US" sz="1100" baseline="30000" dirty="0" smtClean="0">
                <a:latin typeface="Arial" pitchFamily="34" charset="0"/>
              </a:rPr>
              <a:t>th</a:t>
            </a:r>
            <a:r>
              <a:rPr lang="en-US" sz="1100" dirty="0" smtClean="0">
                <a:latin typeface="Arial" pitchFamily="34" charset="0"/>
              </a:rPr>
              <a:t>-Earthquake and Tsunami (tsunami in Japan as the result of an earthquake.)</a:t>
            </a:r>
          </a:p>
          <a:p>
            <a:pPr>
              <a:lnSpc>
                <a:spcPct val="90000"/>
              </a:lnSpc>
            </a:pPr>
            <a:r>
              <a:rPr lang="en-US" sz="1100" dirty="0" smtClean="0">
                <a:latin typeface="Arial" pitchFamily="34" charset="0"/>
              </a:rPr>
              <a:t>7</a:t>
            </a:r>
            <a:r>
              <a:rPr lang="en-US" sz="1100" baseline="30000" dirty="0" smtClean="0">
                <a:latin typeface="Arial" pitchFamily="34" charset="0"/>
              </a:rPr>
              <a:t>th</a:t>
            </a:r>
            <a:r>
              <a:rPr lang="en-US" sz="1100" dirty="0" smtClean="0">
                <a:latin typeface="Arial" pitchFamily="34" charset="0"/>
              </a:rPr>
              <a:t>-Hi-jacked plane 9-11</a:t>
            </a:r>
          </a:p>
          <a:p>
            <a:pPr>
              <a:lnSpc>
                <a:spcPct val="90000"/>
              </a:lnSpc>
            </a:pPr>
            <a:r>
              <a:rPr lang="en-US" sz="1100" dirty="0" smtClean="0">
                <a:latin typeface="Arial" pitchFamily="34" charset="0"/>
              </a:rPr>
              <a:t>8</a:t>
            </a:r>
            <a:r>
              <a:rPr lang="en-US" sz="1100" baseline="30000" dirty="0" smtClean="0">
                <a:latin typeface="Arial" pitchFamily="34" charset="0"/>
              </a:rPr>
              <a:t>th</a:t>
            </a:r>
            <a:r>
              <a:rPr lang="en-US" sz="1100" dirty="0" smtClean="0">
                <a:latin typeface="Arial" pitchFamily="34" charset="0"/>
              </a:rPr>
              <a:t>-American Nazi Party</a:t>
            </a:r>
          </a:p>
          <a:p>
            <a:pPr>
              <a:lnSpc>
                <a:spcPct val="90000"/>
              </a:lnSpc>
            </a:pPr>
            <a:r>
              <a:rPr lang="en-US" sz="1100" dirty="0" smtClean="0">
                <a:latin typeface="Arial" pitchFamily="34" charset="0"/>
              </a:rPr>
              <a:t>9</a:t>
            </a:r>
            <a:r>
              <a:rPr lang="en-US" sz="1100" baseline="30000" dirty="0" smtClean="0">
                <a:latin typeface="Arial" pitchFamily="34" charset="0"/>
              </a:rPr>
              <a:t>th</a:t>
            </a:r>
            <a:r>
              <a:rPr lang="en-US" sz="1100" dirty="0" smtClean="0">
                <a:latin typeface="Arial" pitchFamily="34" charset="0"/>
              </a:rPr>
              <a:t>- Iranian </a:t>
            </a:r>
            <a:r>
              <a:rPr lang="en-US" sz="1100" dirty="0" err="1" smtClean="0">
                <a:latin typeface="Arial" pitchFamily="34" charset="0"/>
              </a:rPr>
              <a:t>Shehab</a:t>
            </a:r>
            <a:r>
              <a:rPr lang="en-US" sz="1100" dirty="0" smtClean="0">
                <a:latin typeface="Arial" pitchFamily="34" charset="0"/>
              </a:rPr>
              <a:t> 3 Missile firing</a:t>
            </a:r>
          </a:p>
          <a:p>
            <a:pPr>
              <a:lnSpc>
                <a:spcPct val="90000"/>
              </a:lnSpc>
            </a:pPr>
            <a:r>
              <a:rPr lang="en-US" sz="1100" dirty="0" smtClean="0">
                <a:latin typeface="Arial" pitchFamily="34" charset="0"/>
              </a:rPr>
              <a:t>10</a:t>
            </a:r>
            <a:r>
              <a:rPr lang="en-US" sz="1100" baseline="30000" dirty="0" smtClean="0">
                <a:latin typeface="Arial" pitchFamily="34" charset="0"/>
              </a:rPr>
              <a:t>th</a:t>
            </a:r>
            <a:r>
              <a:rPr lang="en-US" sz="1100" dirty="0" smtClean="0">
                <a:latin typeface="Arial" pitchFamily="34" charset="0"/>
              </a:rPr>
              <a:t>-AQ Underwear Bomber</a:t>
            </a:r>
            <a:r>
              <a:rPr lang="en-US" sz="1100" baseline="0" dirty="0" smtClean="0">
                <a:latin typeface="Arial" pitchFamily="34" charset="0"/>
              </a:rPr>
              <a:t> of NW Flt 243 Amsterdam to Detroit</a:t>
            </a:r>
            <a:endParaRPr lang="en-US" sz="1100" dirty="0" smtClean="0">
              <a:latin typeface="Arial" pitchFamily="34" charset="0"/>
            </a:endParaRPr>
          </a:p>
          <a:p>
            <a:pPr>
              <a:lnSpc>
                <a:spcPct val="90000"/>
              </a:lnSpc>
            </a:pPr>
            <a:r>
              <a:rPr lang="en-US" sz="1100" dirty="0" smtClean="0">
                <a:latin typeface="Arial" pitchFamily="34" charset="0"/>
              </a:rPr>
              <a:t>11</a:t>
            </a:r>
            <a:r>
              <a:rPr lang="en-US" sz="1100" baseline="30000" dirty="0" smtClean="0">
                <a:latin typeface="Arial" pitchFamily="34" charset="0"/>
              </a:rPr>
              <a:t>th</a:t>
            </a:r>
            <a:r>
              <a:rPr lang="en-US" sz="1100" dirty="0" smtClean="0">
                <a:latin typeface="Arial" pitchFamily="34" charset="0"/>
              </a:rPr>
              <a:t>- Russian TU 95 Bear Bomber and TU 160  Backfire</a:t>
            </a:r>
          </a:p>
          <a:p>
            <a:pPr>
              <a:lnSpc>
                <a:spcPct val="90000"/>
              </a:lnSpc>
            </a:pPr>
            <a:r>
              <a:rPr lang="en-US" sz="1100" dirty="0" smtClean="0">
                <a:latin typeface="Arial" pitchFamily="34" charset="0"/>
              </a:rPr>
              <a:t>12</a:t>
            </a:r>
            <a:r>
              <a:rPr lang="en-US" sz="1100" baseline="30000" dirty="0" smtClean="0">
                <a:latin typeface="Arial" pitchFamily="34" charset="0"/>
              </a:rPr>
              <a:t>th</a:t>
            </a:r>
            <a:r>
              <a:rPr lang="en-US" sz="1100" dirty="0" smtClean="0">
                <a:latin typeface="Arial" pitchFamily="34" charset="0"/>
              </a:rPr>
              <a:t>- Russian Submarine launched ballistic missile</a:t>
            </a:r>
          </a:p>
          <a:p>
            <a:pPr>
              <a:lnSpc>
                <a:spcPct val="90000"/>
              </a:lnSpc>
            </a:pPr>
            <a:r>
              <a:rPr lang="en-US" sz="1100" dirty="0" smtClean="0">
                <a:latin typeface="Arial" pitchFamily="34" charset="0"/>
              </a:rPr>
              <a:t>13</a:t>
            </a:r>
            <a:r>
              <a:rPr lang="en-US" sz="1100" baseline="30000" dirty="0" smtClean="0">
                <a:latin typeface="Arial" pitchFamily="34" charset="0"/>
              </a:rPr>
              <a:t>th</a:t>
            </a:r>
            <a:r>
              <a:rPr lang="en-US" sz="1100" dirty="0" smtClean="0">
                <a:latin typeface="Arial" pitchFamily="34" charset="0"/>
              </a:rPr>
              <a:t>-Improvised</a:t>
            </a:r>
            <a:r>
              <a:rPr lang="en-US" sz="1100" baseline="0" dirty="0" smtClean="0">
                <a:latin typeface="Arial" pitchFamily="34" charset="0"/>
              </a:rPr>
              <a:t> Nuclear Device </a:t>
            </a:r>
            <a:r>
              <a:rPr lang="en-US" sz="1100" baseline="0" dirty="0" err="1" smtClean="0">
                <a:latin typeface="Arial" pitchFamily="34" charset="0"/>
              </a:rPr>
              <a:t>Detontation</a:t>
            </a:r>
            <a:endParaRPr lang="en-US" sz="1100" baseline="0" dirty="0" smtClean="0">
              <a:latin typeface="Arial" pitchFamily="34" charset="0"/>
            </a:endParaRPr>
          </a:p>
          <a:p>
            <a:pPr>
              <a:lnSpc>
                <a:spcPct val="90000"/>
              </a:lnSpc>
            </a:pPr>
            <a:r>
              <a:rPr lang="en-US" sz="1100" baseline="0" dirty="0" smtClean="0">
                <a:latin typeface="Arial" pitchFamily="34" charset="0"/>
              </a:rPr>
              <a:t>14</a:t>
            </a:r>
            <a:r>
              <a:rPr lang="en-US" sz="1100" baseline="30000" dirty="0" smtClean="0">
                <a:latin typeface="Arial" pitchFamily="34" charset="0"/>
              </a:rPr>
              <a:t>th</a:t>
            </a:r>
            <a:r>
              <a:rPr lang="en-US" sz="1100" baseline="0" dirty="0" smtClean="0">
                <a:latin typeface="Arial" pitchFamily="34" charset="0"/>
              </a:rPr>
              <a:t>-Massive Solar Flare (01 SEP 1859 Carrington Event, Largest solar flare in the past 500 yrs, if it happened today damage estimates range up to $2 Trillion and loss of PWR and </a:t>
            </a:r>
            <a:r>
              <a:rPr lang="en-US" sz="1100" baseline="0" dirty="0" err="1" smtClean="0">
                <a:latin typeface="Arial" pitchFamily="34" charset="0"/>
              </a:rPr>
              <a:t>Comms</a:t>
            </a:r>
            <a:r>
              <a:rPr lang="en-US" sz="1100" baseline="0" dirty="0" smtClean="0">
                <a:latin typeface="Arial" pitchFamily="34" charset="0"/>
              </a:rPr>
              <a:t> for up to 6 months)</a:t>
            </a:r>
          </a:p>
          <a:p>
            <a:pPr>
              <a:lnSpc>
                <a:spcPct val="90000"/>
              </a:lnSpc>
            </a:pPr>
            <a:r>
              <a:rPr lang="en-US" sz="1100" baseline="0" dirty="0" smtClean="0">
                <a:latin typeface="Arial" pitchFamily="34" charset="0"/>
              </a:rPr>
              <a:t>15</a:t>
            </a:r>
            <a:r>
              <a:rPr lang="en-US" sz="1100" baseline="30000" dirty="0" smtClean="0">
                <a:latin typeface="Arial" pitchFamily="34" charset="0"/>
              </a:rPr>
              <a:t>th</a:t>
            </a:r>
            <a:r>
              <a:rPr lang="en-US" sz="1100" baseline="0" dirty="0" smtClean="0">
                <a:latin typeface="Arial" pitchFamily="34" charset="0"/>
              </a:rPr>
              <a:t>-Meteorite/Asteroid/Comet Strike (30 JUN 1908 Tunguska Event,  explosive force of a 10-15 Mg Ton Nuclear detonation impacted an area of 830 sq miles, an object exploded mid-air at an estimated altitude of between 5-10km, the blast has created an estimated trillion carats of industrial grade diamonds in the crater.) (13 AUG 1930 </a:t>
            </a:r>
            <a:r>
              <a:rPr lang="en-US" sz="1100" baseline="0" dirty="0" err="1" smtClean="0">
                <a:latin typeface="Arial" pitchFamily="34" charset="0"/>
              </a:rPr>
              <a:t>Perseids</a:t>
            </a:r>
            <a:r>
              <a:rPr lang="en-US" sz="1100" baseline="0" dirty="0" smtClean="0">
                <a:latin typeface="Arial" pitchFamily="34" charset="0"/>
              </a:rPr>
              <a:t> Meteor shower, NW Brazil, three bright balls of fire struck the jungle that burned for 3 months)</a:t>
            </a:r>
            <a:endParaRPr lang="en-US" sz="1100" dirty="0" smtClean="0">
              <a:latin typeface="Arial" pitchFamily="34" charset="0"/>
            </a:endParaRPr>
          </a:p>
        </p:txBody>
      </p:sp>
      <p:sp>
        <p:nvSpPr>
          <p:cNvPr id="65540" name="Slide Number Placeholder 3"/>
          <p:cNvSpPr>
            <a:spLocks noGrp="1"/>
          </p:cNvSpPr>
          <p:nvPr>
            <p:ph type="sldNum" sz="quarter" idx="5"/>
          </p:nvPr>
        </p:nvSpPr>
        <p:spPr>
          <a:noFill/>
        </p:spPr>
        <p:txBody>
          <a:bodyPr/>
          <a:lstStyle/>
          <a:p>
            <a:fld id="{FD985C37-3582-42B3-9114-D768243D1A5C}" type="slidenum">
              <a:rPr lang="en-US"/>
              <a:pPr/>
              <a:t>15</a:t>
            </a:fld>
            <a:endParaRPr lang="en-US"/>
          </a:p>
        </p:txBody>
      </p:sp>
    </p:spTree>
    <p:extLst>
      <p:ext uri="{BB962C8B-B14F-4D97-AF65-F5344CB8AC3E}">
        <p14:creationId xmlns:p14="http://schemas.microsoft.com/office/powerpoint/2010/main" val="2584327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4E0EC1-7257-490F-B743-D1EA16165112}"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649027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E0EC1-7257-490F-B743-D1EA16165112}"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1305631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E0EC1-7257-490F-B743-D1EA16165112}"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3968207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C38CE83D-BAEF-4EBC-B28F-69168CA3B4F7}" type="datetimeFigureOut">
              <a:rPr lang="en-US"/>
              <a:pPr>
                <a:defRPr/>
              </a:pPr>
              <a:t>7/21/2020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16875E54-0262-4709-8E05-1AD2C2BA8FF6}" type="slidenum">
              <a:rPr lang="en-US" altLang="en-US"/>
              <a:pPr>
                <a:defRPr/>
              </a:pPr>
              <a:t>‹#›</a:t>
            </a:fld>
            <a:endParaRPr lang="en-US" altLang="en-US"/>
          </a:p>
        </p:txBody>
      </p:sp>
    </p:spTree>
    <p:extLst>
      <p:ext uri="{BB962C8B-B14F-4D97-AF65-F5344CB8AC3E}">
        <p14:creationId xmlns:p14="http://schemas.microsoft.com/office/powerpoint/2010/main" val="1253730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A7412B0D-A550-492F-B24D-E510F4C0EFF2}" type="datetimeFigureOut">
              <a:rPr lang="en-US"/>
              <a:pPr>
                <a:defRPr/>
              </a:pPr>
              <a:t>7/21/2020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8DD61F17-B0B8-4E77-93C0-76CD3F190A6F}" type="slidenum">
              <a:rPr lang="en-US" altLang="en-US"/>
              <a:pPr>
                <a:defRPr/>
              </a:pPr>
              <a:t>‹#›</a:t>
            </a:fld>
            <a:endParaRPr lang="en-US" altLang="en-US"/>
          </a:p>
        </p:txBody>
      </p:sp>
    </p:spTree>
    <p:extLst>
      <p:ext uri="{BB962C8B-B14F-4D97-AF65-F5344CB8AC3E}">
        <p14:creationId xmlns:p14="http://schemas.microsoft.com/office/powerpoint/2010/main" val="158663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C7CCD5D1-870F-43E3-B31C-23F96A79EB06}" type="datetimeFigureOut">
              <a:rPr lang="en-US"/>
              <a:pPr>
                <a:defRPr/>
              </a:pPr>
              <a:t>7/21/2020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4BD11C6-15F4-4970-8755-57B2794BB2A7}" type="slidenum">
              <a:rPr lang="en-US" altLang="en-US"/>
              <a:pPr>
                <a:defRPr/>
              </a:pPr>
              <a:t>‹#›</a:t>
            </a:fld>
            <a:endParaRPr lang="en-US" altLang="en-US"/>
          </a:p>
        </p:txBody>
      </p:sp>
    </p:spTree>
    <p:extLst>
      <p:ext uri="{BB962C8B-B14F-4D97-AF65-F5344CB8AC3E}">
        <p14:creationId xmlns:p14="http://schemas.microsoft.com/office/powerpoint/2010/main" val="23598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B5D3E8E3-6AF5-46B3-A3BC-9AA249C40E4D}" type="datetimeFigureOut">
              <a:rPr lang="en-US"/>
              <a:pPr>
                <a:defRPr/>
              </a:pPr>
              <a:t>7/21/2020</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AA52B767-65D4-4086-BB94-E855DBDE3007}" type="slidenum">
              <a:rPr lang="en-US" altLang="en-US"/>
              <a:pPr>
                <a:defRPr/>
              </a:pPr>
              <a:t>‹#›</a:t>
            </a:fld>
            <a:endParaRPr lang="en-US" altLang="en-US"/>
          </a:p>
        </p:txBody>
      </p:sp>
    </p:spTree>
    <p:extLst>
      <p:ext uri="{BB962C8B-B14F-4D97-AF65-F5344CB8AC3E}">
        <p14:creationId xmlns:p14="http://schemas.microsoft.com/office/powerpoint/2010/main" val="2302644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Garamond" pitchFamily="18" charset="0"/>
              </a:defRPr>
            </a:lvl1pPr>
          </a:lstStyle>
          <a:p>
            <a:pPr>
              <a:defRPr/>
            </a:pPr>
            <a:fld id="{59711DF7-971C-401D-AC68-287F78002175}" type="datetimeFigureOut">
              <a:rPr lang="en-US"/>
              <a:pPr>
                <a:defRPr/>
              </a:pPr>
              <a:t>7/21/2020</a:t>
            </a:fld>
            <a:endParaRPr lang="en-US"/>
          </a:p>
        </p:txBody>
      </p:sp>
      <p:sp>
        <p:nvSpPr>
          <p:cNvPr id="8" name="Footer Placeholder 7"/>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BDD34A0B-911C-4FFD-9381-B2B1E0E1D034}" type="slidenum">
              <a:rPr lang="en-US" altLang="en-US"/>
              <a:pPr>
                <a:defRPr/>
              </a:pPr>
              <a:t>‹#›</a:t>
            </a:fld>
            <a:endParaRPr lang="en-US" altLang="en-US"/>
          </a:p>
        </p:txBody>
      </p:sp>
    </p:spTree>
    <p:extLst>
      <p:ext uri="{BB962C8B-B14F-4D97-AF65-F5344CB8AC3E}">
        <p14:creationId xmlns:p14="http://schemas.microsoft.com/office/powerpoint/2010/main" val="1415886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Garamond" pitchFamily="18" charset="0"/>
              </a:defRPr>
            </a:lvl1pPr>
          </a:lstStyle>
          <a:p>
            <a:pPr>
              <a:defRPr/>
            </a:pPr>
            <a:fld id="{4E4F5E72-A3CA-4D82-B6BA-2537D353BB98}" type="datetimeFigureOut">
              <a:rPr lang="en-US"/>
              <a:pPr>
                <a:defRPr/>
              </a:pPr>
              <a:t>7/21/2020</a:t>
            </a:fld>
            <a:endParaRPr lang="en-US"/>
          </a:p>
        </p:txBody>
      </p:sp>
      <p:sp>
        <p:nvSpPr>
          <p:cNvPr id="4" name="Footer Placeholder 3"/>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5A5409FB-2D04-4002-AFA3-08284A7DDDFE}" type="slidenum">
              <a:rPr lang="en-US" altLang="en-US"/>
              <a:pPr>
                <a:defRPr/>
              </a:pPr>
              <a:t>‹#›</a:t>
            </a:fld>
            <a:endParaRPr lang="en-US" altLang="en-US"/>
          </a:p>
        </p:txBody>
      </p:sp>
    </p:spTree>
    <p:extLst>
      <p:ext uri="{BB962C8B-B14F-4D97-AF65-F5344CB8AC3E}">
        <p14:creationId xmlns:p14="http://schemas.microsoft.com/office/powerpoint/2010/main" val="3451066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Garamond" pitchFamily="18" charset="0"/>
              </a:defRPr>
            </a:lvl1pPr>
          </a:lstStyle>
          <a:p>
            <a:pPr>
              <a:defRPr/>
            </a:pPr>
            <a:fld id="{3E76B88A-9835-433F-A687-711D16D9ED5C}" type="datetimeFigureOut">
              <a:rPr lang="en-US"/>
              <a:pPr>
                <a:defRPr/>
              </a:pPr>
              <a:t>7/21/2020</a:t>
            </a:fld>
            <a:endParaRPr lang="en-US"/>
          </a:p>
        </p:txBody>
      </p:sp>
      <p:sp>
        <p:nvSpPr>
          <p:cNvPr id="3" name="Footer Placeholder 2"/>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1587ED58-47C0-4371-9D78-4EEA64CF28B2}" type="slidenum">
              <a:rPr lang="en-US" altLang="en-US"/>
              <a:pPr>
                <a:defRPr/>
              </a:pPr>
              <a:t>‹#›</a:t>
            </a:fld>
            <a:endParaRPr lang="en-US" altLang="en-US"/>
          </a:p>
        </p:txBody>
      </p:sp>
    </p:spTree>
    <p:extLst>
      <p:ext uri="{BB962C8B-B14F-4D97-AF65-F5344CB8AC3E}">
        <p14:creationId xmlns:p14="http://schemas.microsoft.com/office/powerpoint/2010/main" val="1034355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98C31CAA-83B5-422B-90BA-48183D6769D8}" type="datetimeFigureOut">
              <a:rPr lang="en-US"/>
              <a:pPr>
                <a:defRPr/>
              </a:pPr>
              <a:t>7/21/2020</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987CE38E-7E60-4980-BD35-F9B7768BB3C1}" type="slidenum">
              <a:rPr lang="en-US" altLang="en-US"/>
              <a:pPr>
                <a:defRPr/>
              </a:pPr>
              <a:t>‹#›</a:t>
            </a:fld>
            <a:endParaRPr lang="en-US" altLang="en-US"/>
          </a:p>
        </p:txBody>
      </p:sp>
    </p:spTree>
    <p:extLst>
      <p:ext uri="{BB962C8B-B14F-4D97-AF65-F5344CB8AC3E}">
        <p14:creationId xmlns:p14="http://schemas.microsoft.com/office/powerpoint/2010/main" val="1420599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E0EC1-7257-490F-B743-D1EA16165112}"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4258365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1"/>
            <a:ext cx="6172200" cy="4873625"/>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11BB5F90-0B9D-4E7F-8F0E-85300585ECD4}" type="datetimeFigureOut">
              <a:rPr lang="en-US"/>
              <a:pPr>
                <a:defRPr/>
              </a:pPr>
              <a:t>7/21/2020</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039EBBA-161C-4E84-AD68-B03DC98A2672}" type="slidenum">
              <a:rPr lang="en-US" altLang="en-US"/>
              <a:pPr>
                <a:defRPr/>
              </a:pPr>
              <a:t>‹#›</a:t>
            </a:fld>
            <a:endParaRPr lang="en-US" altLang="en-US"/>
          </a:p>
        </p:txBody>
      </p:sp>
    </p:spTree>
    <p:extLst>
      <p:ext uri="{BB962C8B-B14F-4D97-AF65-F5344CB8AC3E}">
        <p14:creationId xmlns:p14="http://schemas.microsoft.com/office/powerpoint/2010/main" val="2511769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122982C9-FA4A-49CB-89E7-38AA3052DA67}" type="datetimeFigureOut">
              <a:rPr lang="en-US"/>
              <a:pPr>
                <a:defRPr/>
              </a:pPr>
              <a:t>7/21/2020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3D469FC0-E11D-4994-A08C-08661CBB31A6}" type="slidenum">
              <a:rPr lang="en-US" altLang="en-US"/>
              <a:pPr>
                <a:defRPr/>
              </a:pPr>
              <a:t>‹#›</a:t>
            </a:fld>
            <a:endParaRPr lang="en-US" altLang="en-US"/>
          </a:p>
        </p:txBody>
      </p:sp>
    </p:spTree>
    <p:extLst>
      <p:ext uri="{BB962C8B-B14F-4D97-AF65-F5344CB8AC3E}">
        <p14:creationId xmlns:p14="http://schemas.microsoft.com/office/powerpoint/2010/main" val="2906235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0EA45557-CDB4-43C3-9232-F66F77E84798}" type="datetimeFigureOut">
              <a:rPr lang="en-US"/>
              <a:pPr>
                <a:defRPr/>
              </a:pPr>
              <a:t>7/21/2020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227E10B-5684-4E09-81ED-D15A5114BE9E}" type="slidenum">
              <a:rPr lang="en-US" altLang="en-US"/>
              <a:pPr>
                <a:defRPr/>
              </a:pPr>
              <a:t>‹#›</a:t>
            </a:fld>
            <a:endParaRPr lang="en-US" altLang="en-US"/>
          </a:p>
        </p:txBody>
      </p:sp>
    </p:spTree>
    <p:extLst>
      <p:ext uri="{BB962C8B-B14F-4D97-AF65-F5344CB8AC3E}">
        <p14:creationId xmlns:p14="http://schemas.microsoft.com/office/powerpoint/2010/main" val="301317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2AAA8866-1567-47F4-8A49-0E4D25952A03}" type="slidenum">
              <a:rPr lang="en-US" altLang="en-US"/>
              <a:pPr>
                <a:defRPr/>
              </a:pPr>
              <a:t>‹#›</a:t>
            </a:fld>
            <a:endParaRPr lang="en-US" altLang="en-US"/>
          </a:p>
        </p:txBody>
      </p:sp>
    </p:spTree>
    <p:extLst>
      <p:ext uri="{BB962C8B-B14F-4D97-AF65-F5344CB8AC3E}">
        <p14:creationId xmlns:p14="http://schemas.microsoft.com/office/powerpoint/2010/main" val="2027840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2A5FDEFD-8975-4CA2-B764-55D59B73F1C9}" type="slidenum">
              <a:rPr lang="en-US" altLang="en-US"/>
              <a:pPr>
                <a:defRPr/>
              </a:pPr>
              <a:t>‹#›</a:t>
            </a:fld>
            <a:endParaRPr lang="en-US" altLang="en-US"/>
          </a:p>
        </p:txBody>
      </p:sp>
    </p:spTree>
    <p:extLst>
      <p:ext uri="{BB962C8B-B14F-4D97-AF65-F5344CB8AC3E}">
        <p14:creationId xmlns:p14="http://schemas.microsoft.com/office/powerpoint/2010/main" val="77136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7DFB489C-B654-45D9-A92A-87B44E94F812}" type="slidenum">
              <a:rPr lang="en-US" altLang="en-US"/>
              <a:pPr>
                <a:defRPr/>
              </a:pPr>
              <a:t>‹#›</a:t>
            </a:fld>
            <a:endParaRPr lang="en-US" altLang="en-US"/>
          </a:p>
        </p:txBody>
      </p:sp>
    </p:spTree>
    <p:extLst>
      <p:ext uri="{BB962C8B-B14F-4D97-AF65-F5344CB8AC3E}">
        <p14:creationId xmlns:p14="http://schemas.microsoft.com/office/powerpoint/2010/main" val="695256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60467E41-AAE0-49C7-9A89-B211E2182C2F}" type="slidenum">
              <a:rPr lang="en-US" altLang="en-US"/>
              <a:pPr>
                <a:defRPr/>
              </a:pPr>
              <a:t>‹#›</a:t>
            </a:fld>
            <a:endParaRPr lang="en-US" altLang="en-US"/>
          </a:p>
        </p:txBody>
      </p:sp>
    </p:spTree>
    <p:extLst>
      <p:ext uri="{BB962C8B-B14F-4D97-AF65-F5344CB8AC3E}">
        <p14:creationId xmlns:p14="http://schemas.microsoft.com/office/powerpoint/2010/main" val="6638865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57698DF4-CB76-4A64-B62A-722FF05EFA27}" type="slidenum">
              <a:rPr lang="en-US" altLang="en-US"/>
              <a:pPr>
                <a:defRPr/>
              </a:pPr>
              <a:t>‹#›</a:t>
            </a:fld>
            <a:endParaRPr lang="en-US" altLang="en-US"/>
          </a:p>
        </p:txBody>
      </p:sp>
    </p:spTree>
    <p:extLst>
      <p:ext uri="{BB962C8B-B14F-4D97-AF65-F5344CB8AC3E}">
        <p14:creationId xmlns:p14="http://schemas.microsoft.com/office/powerpoint/2010/main" val="1215565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4CAE270E-E743-445D-A826-F4B92FA80CAE}" type="slidenum">
              <a:rPr lang="en-US" altLang="en-US"/>
              <a:pPr>
                <a:defRPr/>
              </a:pPr>
              <a:t>‹#›</a:t>
            </a:fld>
            <a:endParaRPr lang="en-US" altLang="en-US"/>
          </a:p>
        </p:txBody>
      </p:sp>
    </p:spTree>
    <p:extLst>
      <p:ext uri="{BB962C8B-B14F-4D97-AF65-F5344CB8AC3E}">
        <p14:creationId xmlns:p14="http://schemas.microsoft.com/office/powerpoint/2010/main" val="55713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B6EB65AA-0A6E-462B-90BA-69C4630B6CF2}" type="slidenum">
              <a:rPr lang="en-US" altLang="en-US"/>
              <a:pPr>
                <a:defRPr/>
              </a:pPr>
              <a:t>‹#›</a:t>
            </a:fld>
            <a:endParaRPr lang="en-US" altLang="en-US"/>
          </a:p>
        </p:txBody>
      </p:sp>
    </p:spTree>
    <p:extLst>
      <p:ext uri="{BB962C8B-B14F-4D97-AF65-F5344CB8AC3E}">
        <p14:creationId xmlns:p14="http://schemas.microsoft.com/office/powerpoint/2010/main" val="2597898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4E0EC1-7257-490F-B743-D1EA16165112}"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4001734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3E405277-5CA2-4487-889D-5C2FEE384F67}" type="slidenum">
              <a:rPr lang="en-US" altLang="en-US"/>
              <a:pPr>
                <a:defRPr/>
              </a:pPr>
              <a:t>‹#›</a:t>
            </a:fld>
            <a:endParaRPr lang="en-US" altLang="en-US"/>
          </a:p>
        </p:txBody>
      </p:sp>
    </p:spTree>
    <p:extLst>
      <p:ext uri="{BB962C8B-B14F-4D97-AF65-F5344CB8AC3E}">
        <p14:creationId xmlns:p14="http://schemas.microsoft.com/office/powerpoint/2010/main" val="3577452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010C3734-4516-4FA0-8B0D-51411912ABB9}" type="slidenum">
              <a:rPr lang="en-US" altLang="en-US"/>
              <a:pPr>
                <a:defRPr/>
              </a:pPr>
              <a:t>‹#›</a:t>
            </a:fld>
            <a:endParaRPr lang="en-US" altLang="en-US"/>
          </a:p>
        </p:txBody>
      </p:sp>
    </p:spTree>
    <p:extLst>
      <p:ext uri="{BB962C8B-B14F-4D97-AF65-F5344CB8AC3E}">
        <p14:creationId xmlns:p14="http://schemas.microsoft.com/office/powerpoint/2010/main" val="879597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96D752A5-E69A-4E0E-8D42-D9FFA2A31B43}" type="slidenum">
              <a:rPr lang="en-US" altLang="en-US"/>
              <a:pPr>
                <a:defRPr/>
              </a:pPr>
              <a:t>‹#›</a:t>
            </a:fld>
            <a:endParaRPr lang="en-US" altLang="en-US"/>
          </a:p>
        </p:txBody>
      </p:sp>
    </p:spTree>
    <p:extLst>
      <p:ext uri="{BB962C8B-B14F-4D97-AF65-F5344CB8AC3E}">
        <p14:creationId xmlns:p14="http://schemas.microsoft.com/office/powerpoint/2010/main" val="522236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B9D6AE4D-1383-461A-B98F-02C4D91A4B05}" type="slidenum">
              <a:rPr lang="en-US" altLang="en-US"/>
              <a:pPr>
                <a:defRPr/>
              </a:pPr>
              <a:t>‹#›</a:t>
            </a:fld>
            <a:endParaRPr lang="en-US" altLang="en-US"/>
          </a:p>
        </p:txBody>
      </p:sp>
    </p:spTree>
    <p:extLst>
      <p:ext uri="{BB962C8B-B14F-4D97-AF65-F5344CB8AC3E}">
        <p14:creationId xmlns:p14="http://schemas.microsoft.com/office/powerpoint/2010/main" val="2190932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2AAA8866-1567-47F4-8A49-0E4D25952A03}" type="slidenum">
              <a:rPr lang="en-US" altLang="en-US"/>
              <a:pPr>
                <a:defRPr/>
              </a:pPr>
              <a:t>‹#›</a:t>
            </a:fld>
            <a:endParaRPr lang="en-US" altLang="en-US"/>
          </a:p>
        </p:txBody>
      </p:sp>
    </p:spTree>
    <p:extLst>
      <p:ext uri="{BB962C8B-B14F-4D97-AF65-F5344CB8AC3E}">
        <p14:creationId xmlns:p14="http://schemas.microsoft.com/office/powerpoint/2010/main" val="3902951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2A5FDEFD-8975-4CA2-B764-55D59B73F1C9}" type="slidenum">
              <a:rPr lang="en-US" altLang="en-US"/>
              <a:pPr>
                <a:defRPr/>
              </a:pPr>
              <a:t>‹#›</a:t>
            </a:fld>
            <a:endParaRPr lang="en-US" altLang="en-US"/>
          </a:p>
        </p:txBody>
      </p:sp>
    </p:spTree>
    <p:extLst>
      <p:ext uri="{BB962C8B-B14F-4D97-AF65-F5344CB8AC3E}">
        <p14:creationId xmlns:p14="http://schemas.microsoft.com/office/powerpoint/2010/main" val="2231571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7DFB489C-B654-45D9-A92A-87B44E94F812}" type="slidenum">
              <a:rPr lang="en-US" altLang="en-US"/>
              <a:pPr>
                <a:defRPr/>
              </a:pPr>
              <a:t>‹#›</a:t>
            </a:fld>
            <a:endParaRPr lang="en-US" altLang="en-US"/>
          </a:p>
        </p:txBody>
      </p:sp>
    </p:spTree>
    <p:extLst>
      <p:ext uri="{BB962C8B-B14F-4D97-AF65-F5344CB8AC3E}">
        <p14:creationId xmlns:p14="http://schemas.microsoft.com/office/powerpoint/2010/main" val="2287624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60467E41-AAE0-49C7-9A89-B211E2182C2F}" type="slidenum">
              <a:rPr lang="en-US" altLang="en-US"/>
              <a:pPr>
                <a:defRPr/>
              </a:pPr>
              <a:t>‹#›</a:t>
            </a:fld>
            <a:endParaRPr lang="en-US" altLang="en-US"/>
          </a:p>
        </p:txBody>
      </p:sp>
    </p:spTree>
    <p:extLst>
      <p:ext uri="{BB962C8B-B14F-4D97-AF65-F5344CB8AC3E}">
        <p14:creationId xmlns:p14="http://schemas.microsoft.com/office/powerpoint/2010/main" val="410578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57698DF4-CB76-4A64-B62A-722FF05EFA27}" type="slidenum">
              <a:rPr lang="en-US" altLang="en-US"/>
              <a:pPr>
                <a:defRPr/>
              </a:pPr>
              <a:t>‹#›</a:t>
            </a:fld>
            <a:endParaRPr lang="en-US" altLang="en-US"/>
          </a:p>
        </p:txBody>
      </p:sp>
    </p:spTree>
    <p:extLst>
      <p:ext uri="{BB962C8B-B14F-4D97-AF65-F5344CB8AC3E}">
        <p14:creationId xmlns:p14="http://schemas.microsoft.com/office/powerpoint/2010/main" val="4240855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4CAE270E-E743-445D-A826-F4B92FA80CAE}" type="slidenum">
              <a:rPr lang="en-US" altLang="en-US"/>
              <a:pPr>
                <a:defRPr/>
              </a:pPr>
              <a:t>‹#›</a:t>
            </a:fld>
            <a:endParaRPr lang="en-US" altLang="en-US"/>
          </a:p>
        </p:txBody>
      </p:sp>
    </p:spTree>
    <p:extLst>
      <p:ext uri="{BB962C8B-B14F-4D97-AF65-F5344CB8AC3E}">
        <p14:creationId xmlns:p14="http://schemas.microsoft.com/office/powerpoint/2010/main" val="3430037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4E0EC1-7257-490F-B743-D1EA16165112}"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1671765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B6EB65AA-0A6E-462B-90BA-69C4630B6CF2}" type="slidenum">
              <a:rPr lang="en-US" altLang="en-US"/>
              <a:pPr>
                <a:defRPr/>
              </a:pPr>
              <a:t>‹#›</a:t>
            </a:fld>
            <a:endParaRPr lang="en-US" altLang="en-US"/>
          </a:p>
        </p:txBody>
      </p:sp>
    </p:spTree>
    <p:extLst>
      <p:ext uri="{BB962C8B-B14F-4D97-AF65-F5344CB8AC3E}">
        <p14:creationId xmlns:p14="http://schemas.microsoft.com/office/powerpoint/2010/main" val="592493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3E405277-5CA2-4487-889D-5C2FEE384F67}" type="slidenum">
              <a:rPr lang="en-US" altLang="en-US"/>
              <a:pPr>
                <a:defRPr/>
              </a:pPr>
              <a:t>‹#›</a:t>
            </a:fld>
            <a:endParaRPr lang="en-US" altLang="en-US"/>
          </a:p>
        </p:txBody>
      </p:sp>
    </p:spTree>
    <p:extLst>
      <p:ext uri="{BB962C8B-B14F-4D97-AF65-F5344CB8AC3E}">
        <p14:creationId xmlns:p14="http://schemas.microsoft.com/office/powerpoint/2010/main" val="32680605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010C3734-4516-4FA0-8B0D-51411912ABB9}" type="slidenum">
              <a:rPr lang="en-US" altLang="en-US"/>
              <a:pPr>
                <a:defRPr/>
              </a:pPr>
              <a:t>‹#›</a:t>
            </a:fld>
            <a:endParaRPr lang="en-US" altLang="en-US"/>
          </a:p>
        </p:txBody>
      </p:sp>
    </p:spTree>
    <p:extLst>
      <p:ext uri="{BB962C8B-B14F-4D97-AF65-F5344CB8AC3E}">
        <p14:creationId xmlns:p14="http://schemas.microsoft.com/office/powerpoint/2010/main" val="24577137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96D752A5-E69A-4E0E-8D42-D9FFA2A31B43}" type="slidenum">
              <a:rPr lang="en-US" altLang="en-US"/>
              <a:pPr>
                <a:defRPr/>
              </a:pPr>
              <a:t>‹#›</a:t>
            </a:fld>
            <a:endParaRPr lang="en-US" altLang="en-US"/>
          </a:p>
        </p:txBody>
      </p:sp>
    </p:spTree>
    <p:extLst>
      <p:ext uri="{BB962C8B-B14F-4D97-AF65-F5344CB8AC3E}">
        <p14:creationId xmlns:p14="http://schemas.microsoft.com/office/powerpoint/2010/main" val="13167072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B9D6AE4D-1383-461A-B98F-02C4D91A4B05}" type="slidenum">
              <a:rPr lang="en-US" altLang="en-US"/>
              <a:pPr>
                <a:defRPr/>
              </a:pPr>
              <a:t>‹#›</a:t>
            </a:fld>
            <a:endParaRPr lang="en-US" altLang="en-US"/>
          </a:p>
        </p:txBody>
      </p:sp>
    </p:spTree>
    <p:extLst>
      <p:ext uri="{BB962C8B-B14F-4D97-AF65-F5344CB8AC3E}">
        <p14:creationId xmlns:p14="http://schemas.microsoft.com/office/powerpoint/2010/main" val="7550864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75581092-B7E6-40C3-924B-C18175D2AD9E}" type="datetimeFigureOut">
              <a:rPr lang="en-US"/>
              <a:pPr>
                <a:defRPr/>
              </a:pPr>
              <a:t>7/21/2020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84C06D6-A7A0-4C0E-853D-7BE3CF5CD345}" type="slidenum">
              <a:rPr lang="en-US" altLang="en-US"/>
              <a:pPr>
                <a:defRPr/>
              </a:pPr>
              <a:t>‹#›</a:t>
            </a:fld>
            <a:endParaRPr lang="en-US" altLang="en-US"/>
          </a:p>
        </p:txBody>
      </p:sp>
    </p:spTree>
    <p:extLst>
      <p:ext uri="{BB962C8B-B14F-4D97-AF65-F5344CB8AC3E}">
        <p14:creationId xmlns:p14="http://schemas.microsoft.com/office/powerpoint/2010/main" val="139007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EF832A2F-70DE-41F2-96A6-5B5CE0CED2B6}" type="datetimeFigureOut">
              <a:rPr lang="en-US"/>
              <a:pPr>
                <a:defRPr/>
              </a:pPr>
              <a:t>7/21/2020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25BAA04-386C-4EC9-8C62-B6C9C18CA172}" type="slidenum">
              <a:rPr lang="en-US" altLang="en-US"/>
              <a:pPr>
                <a:defRPr/>
              </a:pPr>
              <a:t>‹#›</a:t>
            </a:fld>
            <a:endParaRPr lang="en-US" altLang="en-US"/>
          </a:p>
        </p:txBody>
      </p:sp>
    </p:spTree>
    <p:extLst>
      <p:ext uri="{BB962C8B-B14F-4D97-AF65-F5344CB8AC3E}">
        <p14:creationId xmlns:p14="http://schemas.microsoft.com/office/powerpoint/2010/main" val="29165275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71"/>
            <a:ext cx="10515600" cy="1500187"/>
          </a:xfrm>
        </p:spPr>
        <p:txBody>
          <a:bodyPr/>
          <a:lstStyle>
            <a:lvl1pPr marL="0" indent="0">
              <a:buNone/>
              <a:defRPr sz="1350">
                <a:solidFill>
                  <a:schemeClr val="tx1">
                    <a:tint val="7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F016B245-9C0F-4838-AF70-5B20643DE2BF}" type="datetimeFigureOut">
              <a:rPr lang="en-US"/>
              <a:pPr>
                <a:defRPr/>
              </a:pPr>
              <a:t>7/21/2020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D571F6CB-BE7C-475E-9DD4-9F9B755CE342}" type="slidenum">
              <a:rPr lang="en-US" altLang="en-US"/>
              <a:pPr>
                <a:defRPr/>
              </a:pPr>
              <a:t>‹#›</a:t>
            </a:fld>
            <a:endParaRPr lang="en-US" altLang="en-US"/>
          </a:p>
        </p:txBody>
      </p:sp>
    </p:spTree>
    <p:extLst>
      <p:ext uri="{BB962C8B-B14F-4D97-AF65-F5344CB8AC3E}">
        <p14:creationId xmlns:p14="http://schemas.microsoft.com/office/powerpoint/2010/main" val="23756712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F5AFF0BE-BFDA-4181-9213-67F1EA3450B1}" type="datetimeFigureOut">
              <a:rPr lang="en-US"/>
              <a:pPr>
                <a:defRPr/>
              </a:pPr>
              <a:t>7/21/2020</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1C886B5E-EBEC-43DE-95FA-72AD22125A4B}" type="slidenum">
              <a:rPr lang="en-US" altLang="en-US"/>
              <a:pPr>
                <a:defRPr/>
              </a:pPr>
              <a:t>‹#›</a:t>
            </a:fld>
            <a:endParaRPr lang="en-US" altLang="en-US"/>
          </a:p>
        </p:txBody>
      </p:sp>
    </p:spTree>
    <p:extLst>
      <p:ext uri="{BB962C8B-B14F-4D97-AF65-F5344CB8AC3E}">
        <p14:creationId xmlns:p14="http://schemas.microsoft.com/office/powerpoint/2010/main" val="38176504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b="1">
                <a:latin typeface="Garamond" pitchFamily="18" charset="0"/>
              </a:defRPr>
            </a:lvl1pPr>
          </a:lstStyle>
          <a:p>
            <a:pPr>
              <a:defRPr/>
            </a:pPr>
            <a:fld id="{19E20195-E587-4F7A-9BBD-7B566239C4F5}" type="datetimeFigureOut">
              <a:rPr lang="en-US"/>
              <a:pPr>
                <a:defRPr/>
              </a:pPr>
              <a:t>7/21/2020</a:t>
            </a:fld>
            <a:endParaRPr lang="en-US"/>
          </a:p>
        </p:txBody>
      </p:sp>
      <p:sp>
        <p:nvSpPr>
          <p:cNvPr id="8" name="Footer Placeholder 7"/>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C98409EB-FB3A-454F-A3D5-3B19C38E19BC}" type="slidenum">
              <a:rPr lang="en-US" altLang="en-US"/>
              <a:pPr>
                <a:defRPr/>
              </a:pPr>
              <a:t>‹#›</a:t>
            </a:fld>
            <a:endParaRPr lang="en-US" altLang="en-US"/>
          </a:p>
        </p:txBody>
      </p:sp>
    </p:spTree>
    <p:extLst>
      <p:ext uri="{BB962C8B-B14F-4D97-AF65-F5344CB8AC3E}">
        <p14:creationId xmlns:p14="http://schemas.microsoft.com/office/powerpoint/2010/main" val="4185916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4E0EC1-7257-490F-B743-D1EA16165112}" type="datetimeFigureOut">
              <a:rPr lang="en-US" smtClean="0"/>
              <a:t>7/21/2020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1925184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b="1">
                <a:latin typeface="Garamond" pitchFamily="18" charset="0"/>
              </a:defRPr>
            </a:lvl1pPr>
          </a:lstStyle>
          <a:p>
            <a:pPr>
              <a:defRPr/>
            </a:pPr>
            <a:fld id="{37076171-944B-42AE-9B65-E47D5CD9B1CE}" type="datetimeFigureOut">
              <a:rPr lang="en-US"/>
              <a:pPr>
                <a:defRPr/>
              </a:pPr>
              <a:t>7/21/2020</a:t>
            </a:fld>
            <a:endParaRPr lang="en-US"/>
          </a:p>
        </p:txBody>
      </p:sp>
      <p:sp>
        <p:nvSpPr>
          <p:cNvPr id="4" name="Footer Placeholder 3"/>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9D88D5C-31FF-401F-95AA-363F4C91D8EB}" type="slidenum">
              <a:rPr lang="en-US" altLang="en-US"/>
              <a:pPr>
                <a:defRPr/>
              </a:pPr>
              <a:t>‹#›</a:t>
            </a:fld>
            <a:endParaRPr lang="en-US" altLang="en-US"/>
          </a:p>
        </p:txBody>
      </p:sp>
    </p:spTree>
    <p:extLst>
      <p:ext uri="{BB962C8B-B14F-4D97-AF65-F5344CB8AC3E}">
        <p14:creationId xmlns:p14="http://schemas.microsoft.com/office/powerpoint/2010/main" val="35388764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Garamond" pitchFamily="18" charset="0"/>
              </a:defRPr>
            </a:lvl1pPr>
          </a:lstStyle>
          <a:p>
            <a:pPr>
              <a:defRPr/>
            </a:pPr>
            <a:fld id="{68E89BA9-6C2B-41B6-8A78-2E05F6AE5B16}" type="datetimeFigureOut">
              <a:rPr lang="en-US"/>
              <a:pPr>
                <a:defRPr/>
              </a:pPr>
              <a:t>7/21/2020</a:t>
            </a:fld>
            <a:endParaRPr lang="en-US"/>
          </a:p>
        </p:txBody>
      </p:sp>
      <p:sp>
        <p:nvSpPr>
          <p:cNvPr id="3" name="Footer Placeholder 2"/>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3A9AD44B-7EF6-4CE1-A73C-CD6FCAABF16B}" type="slidenum">
              <a:rPr lang="en-US" altLang="en-US"/>
              <a:pPr>
                <a:defRPr/>
              </a:pPr>
              <a:t>‹#›</a:t>
            </a:fld>
            <a:endParaRPr lang="en-US" altLang="en-US"/>
          </a:p>
        </p:txBody>
      </p:sp>
    </p:spTree>
    <p:extLst>
      <p:ext uri="{BB962C8B-B14F-4D97-AF65-F5344CB8AC3E}">
        <p14:creationId xmlns:p14="http://schemas.microsoft.com/office/powerpoint/2010/main" val="27520729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0C8A0776-CDD7-4629-896D-C0D6A3BA4299}" type="datetimeFigureOut">
              <a:rPr lang="en-US"/>
              <a:pPr>
                <a:defRPr/>
              </a:pPr>
              <a:t>7/21/2020</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8D404106-3F59-4409-9151-BCE04BC4E4D1}" type="slidenum">
              <a:rPr lang="en-US" altLang="en-US"/>
              <a:pPr>
                <a:defRPr/>
              </a:pPr>
              <a:t>‹#›</a:t>
            </a:fld>
            <a:endParaRPr lang="en-US" altLang="en-US"/>
          </a:p>
        </p:txBody>
      </p:sp>
    </p:spTree>
    <p:extLst>
      <p:ext uri="{BB962C8B-B14F-4D97-AF65-F5344CB8AC3E}">
        <p14:creationId xmlns:p14="http://schemas.microsoft.com/office/powerpoint/2010/main" val="10282145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33"/>
            <a:ext cx="6172200" cy="4873625"/>
          </a:xfrm>
        </p:spPr>
        <p:txBody>
          <a:bodyPr rtlCol="0">
            <a:normAutofit/>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88B8B0DC-DDC1-4DD4-B4F0-82D6928D721F}" type="datetimeFigureOut">
              <a:rPr lang="en-US"/>
              <a:pPr>
                <a:defRPr/>
              </a:pPr>
              <a:t>7/21/2020</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9183E7C3-8985-43FC-BFD8-459086BAA9DF}" type="slidenum">
              <a:rPr lang="en-US" altLang="en-US"/>
              <a:pPr>
                <a:defRPr/>
              </a:pPr>
              <a:t>‹#›</a:t>
            </a:fld>
            <a:endParaRPr lang="en-US" altLang="en-US"/>
          </a:p>
        </p:txBody>
      </p:sp>
    </p:spTree>
    <p:extLst>
      <p:ext uri="{BB962C8B-B14F-4D97-AF65-F5344CB8AC3E}">
        <p14:creationId xmlns:p14="http://schemas.microsoft.com/office/powerpoint/2010/main" val="15351720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34114D3F-F8E0-45A3-A197-191A210D2968}" type="datetimeFigureOut">
              <a:rPr lang="en-US"/>
              <a:pPr>
                <a:defRPr/>
              </a:pPr>
              <a:t>7/21/2020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633B7D7E-D61D-4371-A87F-297CC5BD7827}" type="slidenum">
              <a:rPr lang="en-US" altLang="en-US"/>
              <a:pPr>
                <a:defRPr/>
              </a:pPr>
              <a:t>‹#›</a:t>
            </a:fld>
            <a:endParaRPr lang="en-US" altLang="en-US"/>
          </a:p>
        </p:txBody>
      </p:sp>
    </p:spTree>
    <p:extLst>
      <p:ext uri="{BB962C8B-B14F-4D97-AF65-F5344CB8AC3E}">
        <p14:creationId xmlns:p14="http://schemas.microsoft.com/office/powerpoint/2010/main" val="4227983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B81933D7-EDD6-4C2F-88B7-5CAAC441590B}" type="datetimeFigureOut">
              <a:rPr lang="en-US"/>
              <a:pPr>
                <a:defRPr/>
              </a:pPr>
              <a:t>7/21/2020</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EEE86CA6-2FF3-44A2-8631-323CC25C4776}" type="slidenum">
              <a:rPr lang="en-US" altLang="en-US"/>
              <a:pPr>
                <a:defRPr/>
              </a:pPr>
              <a:t>‹#›</a:t>
            </a:fld>
            <a:endParaRPr lang="en-US" altLang="en-US"/>
          </a:p>
        </p:txBody>
      </p:sp>
    </p:spTree>
    <p:extLst>
      <p:ext uri="{BB962C8B-B14F-4D97-AF65-F5344CB8AC3E}">
        <p14:creationId xmlns:p14="http://schemas.microsoft.com/office/powerpoint/2010/main" val="33278611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A2067E-3AF7-470C-B286-FA72E1797B95}"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2A058E-60A5-4931-9FD9-969A8A85A1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1404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A2067E-3AF7-470C-B286-FA72E1797B95}"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2A058E-60A5-4931-9FD9-969A8A85A1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505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A2067E-3AF7-470C-B286-FA72E1797B95}"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2A058E-60A5-4931-9FD9-969A8A85A1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4382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A2067E-3AF7-470C-B286-FA72E1797B95}" type="datetimeFigureOut">
              <a:rPr lang="en-US" smtClean="0">
                <a:solidFill>
                  <a:prstClr val="black">
                    <a:tint val="75000"/>
                  </a:prstClr>
                </a:solidFill>
              </a:rPr>
              <a:pPr/>
              <a:t>7/21/2020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2A058E-60A5-4931-9FD9-969A8A85A1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13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4E0EC1-7257-490F-B743-D1EA16165112}" type="datetimeFigureOut">
              <a:rPr lang="en-US" smtClean="0"/>
              <a:t>7/21/2020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3840954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A2067E-3AF7-470C-B286-FA72E1797B95}" type="datetimeFigureOut">
              <a:rPr lang="en-US" smtClean="0">
                <a:solidFill>
                  <a:prstClr val="black">
                    <a:tint val="75000"/>
                  </a:prstClr>
                </a:solidFill>
              </a:rPr>
              <a:pPr/>
              <a:t>7/21/2020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2A058E-60A5-4931-9FD9-969A8A85A1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1546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A2067E-3AF7-470C-B286-FA72E1797B95}" type="datetimeFigureOut">
              <a:rPr lang="en-US" smtClean="0">
                <a:solidFill>
                  <a:prstClr val="black">
                    <a:tint val="75000"/>
                  </a:prstClr>
                </a:solidFill>
              </a:rPr>
              <a:pPr/>
              <a:t>7/21/2020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2A058E-60A5-4931-9FD9-969A8A85A1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814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A2067E-3AF7-470C-B286-FA72E1797B95}" type="datetimeFigureOut">
              <a:rPr lang="en-US" smtClean="0">
                <a:solidFill>
                  <a:prstClr val="black">
                    <a:tint val="75000"/>
                  </a:prstClr>
                </a:solidFill>
              </a:rPr>
              <a:pPr/>
              <a:t>7/21/2020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2A058E-60A5-4931-9FD9-969A8A85A1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6585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1A2067E-3AF7-470C-B286-FA72E1797B95}" type="datetimeFigureOut">
              <a:rPr lang="en-US" smtClean="0">
                <a:solidFill>
                  <a:prstClr val="black">
                    <a:tint val="75000"/>
                  </a:prstClr>
                </a:solidFill>
              </a:rPr>
              <a:pPr/>
              <a:t>7/21/2020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2A058E-60A5-4931-9FD9-969A8A85A1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2274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1A2067E-3AF7-470C-B286-FA72E1797B95}" type="datetimeFigureOut">
              <a:rPr lang="en-US" smtClean="0">
                <a:solidFill>
                  <a:prstClr val="black">
                    <a:tint val="75000"/>
                  </a:prstClr>
                </a:solidFill>
              </a:rPr>
              <a:pPr/>
              <a:t>7/21/2020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2A058E-60A5-4931-9FD9-969A8A85A1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2907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A2067E-3AF7-470C-B286-FA72E1797B95}"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2A058E-60A5-4931-9FD9-969A8A85A1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5199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A2067E-3AF7-470C-B286-FA72E1797B95}"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2A058E-60A5-4931-9FD9-969A8A85A1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478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C4E0EC1-7257-490F-B743-D1EA16165112}"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3877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E0EC1-7257-490F-B743-D1EA16165112}"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9087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E0EC1-7257-490F-B743-D1EA16165112}"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595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E0EC1-7257-490F-B743-D1EA16165112}" type="datetimeFigureOut">
              <a:rPr lang="en-US" smtClean="0"/>
              <a:t>7/21/2020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39527891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E0EC1-7257-490F-B743-D1EA16165112}" type="datetimeFigureOut">
              <a:rPr lang="en-US" smtClean="0">
                <a:solidFill>
                  <a:prstClr val="black">
                    <a:tint val="75000"/>
                  </a:prstClr>
                </a:solidFill>
              </a:rPr>
              <a:pPr/>
              <a:t>7/21/2020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6082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E0EC1-7257-490F-B743-D1EA16165112}" type="datetimeFigureOut">
              <a:rPr lang="en-US" smtClean="0">
                <a:solidFill>
                  <a:prstClr val="black">
                    <a:tint val="75000"/>
                  </a:prstClr>
                </a:solidFill>
              </a:rPr>
              <a:pPr/>
              <a:t>7/21/2020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853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E0EC1-7257-490F-B743-D1EA16165112}" type="datetimeFigureOut">
              <a:rPr lang="en-US" smtClean="0">
                <a:solidFill>
                  <a:prstClr val="black">
                    <a:tint val="75000"/>
                  </a:prstClr>
                </a:solidFill>
              </a:rPr>
              <a:pPr/>
              <a:t>7/21/2020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3033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E0EC1-7257-490F-B743-D1EA16165112}" type="datetimeFigureOut">
              <a:rPr lang="en-US" smtClean="0">
                <a:solidFill>
                  <a:prstClr val="black">
                    <a:tint val="75000"/>
                  </a:prstClr>
                </a:solidFill>
              </a:rPr>
              <a:pPr/>
              <a:t>7/21/2020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8823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4E0EC1-7257-490F-B743-D1EA16165112}" type="datetimeFigureOut">
              <a:rPr lang="en-US" smtClean="0">
                <a:solidFill>
                  <a:prstClr val="black">
                    <a:tint val="75000"/>
                  </a:prstClr>
                </a:solidFill>
              </a:rPr>
              <a:pPr/>
              <a:t>7/21/2020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3396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4E0EC1-7257-490F-B743-D1EA16165112}" type="datetimeFigureOut">
              <a:rPr lang="en-US" smtClean="0">
                <a:solidFill>
                  <a:prstClr val="black">
                    <a:tint val="75000"/>
                  </a:prstClr>
                </a:solidFill>
              </a:rPr>
              <a:pPr/>
              <a:t>7/21/2020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1797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E0EC1-7257-490F-B743-D1EA16165112}"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0207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E0EC1-7257-490F-B743-D1EA16165112}"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7BB265-ECA9-47A5-AF2E-212437307B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8682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423334" y="212726"/>
            <a:ext cx="10968567" cy="701675"/>
          </a:xfrm>
        </p:spPr>
        <p:txBody>
          <a:bodyPr/>
          <a:lstStyle>
            <a:lvl1pPr>
              <a:defRPr sz="3200" b="1"/>
            </a:lvl1pPr>
          </a:lstStyle>
          <a:p>
            <a:r>
              <a:rPr lang="en-US"/>
              <a:t>Click to edit Master title style</a:t>
            </a:r>
          </a:p>
        </p:txBody>
      </p:sp>
      <p:sp>
        <p:nvSpPr>
          <p:cNvPr id="148483" name="Rectangle 3"/>
          <p:cNvSpPr>
            <a:spLocks noGrp="1" noChangeArrowheads="1"/>
          </p:cNvSpPr>
          <p:nvPr>
            <p:ph type="subTitle" idx="1"/>
          </p:nvPr>
        </p:nvSpPr>
        <p:spPr bwMode="auto">
          <a:xfrm>
            <a:off x="457201" y="1143000"/>
            <a:ext cx="10358967" cy="609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buFont typeface="Wingdings" pitchFamily="2" charset="2"/>
              <a:buNone/>
              <a:defRPr>
                <a:solidFill>
                  <a:srgbClr val="333333"/>
                </a:solidFill>
              </a:defRPr>
            </a:lvl1pPr>
          </a:lstStyle>
          <a:p>
            <a:r>
              <a:rPr lang="en-US"/>
              <a:t>Click to edit Master subtitle style</a:t>
            </a:r>
          </a:p>
        </p:txBody>
      </p:sp>
    </p:spTree>
    <p:extLst>
      <p:ext uri="{BB962C8B-B14F-4D97-AF65-F5344CB8AC3E}">
        <p14:creationId xmlns:p14="http://schemas.microsoft.com/office/powerpoint/2010/main" val="24792152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1" y="304801"/>
            <a:ext cx="9958916" cy="669925"/>
          </a:xfrm>
        </p:spPr>
        <p:txBody>
          <a:bodyPr/>
          <a:lstStyle>
            <a:lvl1pPr>
              <a:defRPr sz="3200" b="1"/>
            </a:lvl1pPr>
          </a:lstStyle>
          <a:p>
            <a:r>
              <a:rPr lang="en-US"/>
              <a:t>Click to edit Master title style</a:t>
            </a:r>
          </a:p>
        </p:txBody>
      </p:sp>
      <p:sp>
        <p:nvSpPr>
          <p:cNvPr id="3" name="Content Placeholder 2"/>
          <p:cNvSpPr>
            <a:spLocks noGrp="1"/>
          </p:cNvSpPr>
          <p:nvPr>
            <p:ph idx="1"/>
          </p:nvPr>
        </p:nvSpPr>
        <p:spPr>
          <a:xfrm>
            <a:off x="609600" y="1493838"/>
            <a:ext cx="10972800" cy="4525963"/>
          </a:xfrm>
          <a:prstGeom prst="rect">
            <a:avLst/>
          </a:prstGeom>
        </p:spPr>
        <p:txBody>
          <a:bodyPr/>
          <a:lstStyle>
            <a:lvl1pPr marL="233363" indent="-233363">
              <a:buClr>
                <a:schemeClr val="accent4">
                  <a:lumMod val="25000"/>
                </a:schemeClr>
              </a:buClr>
              <a:buSzPct val="110000"/>
              <a:buFont typeface="Arial" panose="020B0604020202020204" pitchFamily="34" charset="0"/>
              <a:buChar char="•"/>
              <a:defRPr sz="2000" b="0">
                <a:solidFill>
                  <a:srgbClr val="333333"/>
                </a:solidFill>
              </a:defRPr>
            </a:lvl1pPr>
            <a:lvl2pPr marL="571500" indent="-223838">
              <a:buClr>
                <a:schemeClr val="accent4">
                  <a:lumMod val="25000"/>
                </a:schemeClr>
              </a:buClr>
              <a:buFont typeface="Courier New" panose="02070309020205020404" pitchFamily="49" charset="0"/>
              <a:buChar char="o"/>
              <a:defRPr sz="2000" b="0">
                <a:solidFill>
                  <a:srgbClr val="333333"/>
                </a:solidFill>
              </a:defRPr>
            </a:lvl2pPr>
            <a:lvl3pPr>
              <a:buClr>
                <a:schemeClr val="accent4">
                  <a:lumMod val="25000"/>
                </a:schemeClr>
              </a:buClr>
              <a:defRPr sz="2000" b="0">
                <a:solidFill>
                  <a:srgbClr val="333333"/>
                </a:solidFill>
              </a:defRPr>
            </a:lvl3pPr>
            <a:lvl4pPr marL="1258888" indent="-231775">
              <a:buClr>
                <a:schemeClr val="accent4">
                  <a:lumMod val="25000"/>
                </a:schemeClr>
              </a:buClr>
              <a:buFont typeface="Arial" panose="020B0604020202020204" pitchFamily="34" charset="0"/>
              <a:buChar char="•"/>
              <a:defRPr sz="2000" b="0">
                <a:solidFill>
                  <a:srgbClr val="333333"/>
                </a:solidFill>
              </a:defRPr>
            </a:lvl4pPr>
            <a:lvl5pPr marL="1598613" indent="-222250">
              <a:buClr>
                <a:schemeClr val="accent4">
                  <a:lumMod val="25000"/>
                </a:schemeClr>
              </a:buClr>
              <a:buFont typeface="Courier New" panose="02070309020205020404" pitchFamily="49" charset="0"/>
              <a:buChar char="o"/>
              <a:defRPr sz="2000" b="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730820A1-67FF-4322-92EE-C7244C953029}" type="slidenum">
              <a:rPr lang="en-US"/>
              <a:pPr>
                <a:defRPr/>
              </a:pPr>
              <a:t>‹#›</a:t>
            </a:fld>
            <a:endParaRPr lang="en-US" dirty="0"/>
          </a:p>
        </p:txBody>
      </p:sp>
    </p:spTree>
    <p:extLst>
      <p:ext uri="{BB962C8B-B14F-4D97-AF65-F5344CB8AC3E}">
        <p14:creationId xmlns:p14="http://schemas.microsoft.com/office/powerpoint/2010/main" val="3004253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4E0EC1-7257-490F-B743-D1EA16165112}"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27075568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542F0A9-7FBE-4668-A2DE-EF2EE6E4DBCB}" type="slidenum">
              <a:rPr lang="en-US"/>
              <a:pPr>
                <a:defRPr/>
              </a:pPr>
              <a:t>‹#›</a:t>
            </a:fld>
            <a:endParaRPr lang="en-US" dirty="0"/>
          </a:p>
        </p:txBody>
      </p:sp>
    </p:spTree>
    <p:extLst>
      <p:ext uri="{BB962C8B-B14F-4D97-AF65-F5344CB8AC3E}">
        <p14:creationId xmlns:p14="http://schemas.microsoft.com/office/powerpoint/2010/main" val="37322128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1218" y="76201"/>
            <a:ext cx="9958916" cy="746125"/>
          </a:xfrm>
        </p:spPr>
        <p:txBody>
          <a:bodyPr/>
          <a:lstStyle>
            <a:lvl1pPr>
              <a:defRPr sz="3200" b="1"/>
            </a:lvl1p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3FFA31DB-8D5B-49F2-A26E-EA8DFB62497C}" type="slidenum">
              <a:rPr lang="en-US"/>
              <a:pPr>
                <a:defRPr/>
              </a:pPr>
              <a:t>‹#›</a:t>
            </a:fld>
            <a:endParaRPr lang="en-US" dirty="0"/>
          </a:p>
        </p:txBody>
      </p:sp>
    </p:spTree>
    <p:extLst>
      <p:ext uri="{BB962C8B-B14F-4D97-AF65-F5344CB8AC3E}">
        <p14:creationId xmlns:p14="http://schemas.microsoft.com/office/powerpoint/2010/main" val="3164162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46101"/>
            <a:ext cx="10972800" cy="685801"/>
          </a:xfrm>
        </p:spPr>
        <p:txBody>
          <a:bodyPr/>
          <a:lstStyle>
            <a:lvl1pPr>
              <a:defRPr sz="3200" b="1"/>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31173E7C-9A87-43DA-8E56-7815B5301E90}" type="slidenum">
              <a:rPr lang="en-US"/>
              <a:pPr>
                <a:defRPr/>
              </a:pPr>
              <a:t>‹#›</a:t>
            </a:fld>
            <a:endParaRPr lang="en-US" dirty="0"/>
          </a:p>
        </p:txBody>
      </p:sp>
    </p:spTree>
    <p:extLst>
      <p:ext uri="{BB962C8B-B14F-4D97-AF65-F5344CB8AC3E}">
        <p14:creationId xmlns:p14="http://schemas.microsoft.com/office/powerpoint/2010/main" val="27073229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1218" y="304801"/>
            <a:ext cx="9958916" cy="593725"/>
          </a:xfrm>
        </p:spPr>
        <p:txBody>
          <a:bodyPr/>
          <a:lstStyle>
            <a:lvl1pPr>
              <a:defRPr sz="3200"/>
            </a:lvl1p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2E6045C-391A-48AA-81AF-398F3989B466}" type="slidenum">
              <a:rPr lang="en-US"/>
              <a:pPr>
                <a:defRPr/>
              </a:pPr>
              <a:t>‹#›</a:t>
            </a:fld>
            <a:endParaRPr lang="en-US" dirty="0"/>
          </a:p>
        </p:txBody>
      </p:sp>
    </p:spTree>
    <p:extLst>
      <p:ext uri="{BB962C8B-B14F-4D97-AF65-F5344CB8AC3E}">
        <p14:creationId xmlns:p14="http://schemas.microsoft.com/office/powerpoint/2010/main" val="6346990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6102D4D-FBA2-4390-9B87-B94215F5018E}" type="slidenum">
              <a:rPr lang="en-US"/>
              <a:pPr>
                <a:defRPr/>
              </a:pPr>
              <a:t>‹#›</a:t>
            </a:fld>
            <a:endParaRPr lang="en-US" dirty="0"/>
          </a:p>
        </p:txBody>
      </p:sp>
    </p:spTree>
    <p:extLst>
      <p:ext uri="{BB962C8B-B14F-4D97-AF65-F5344CB8AC3E}">
        <p14:creationId xmlns:p14="http://schemas.microsoft.com/office/powerpoint/2010/main" val="942355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4BF87D5D-298C-4CBD-9400-2B36D5DDBBDF}" type="slidenum">
              <a:rPr lang="en-US"/>
              <a:pPr>
                <a:defRPr/>
              </a:pPr>
              <a:t>‹#›</a:t>
            </a:fld>
            <a:endParaRPr lang="en-US" dirty="0"/>
          </a:p>
        </p:txBody>
      </p:sp>
    </p:spTree>
    <p:extLst>
      <p:ext uri="{BB962C8B-B14F-4D97-AF65-F5344CB8AC3E}">
        <p14:creationId xmlns:p14="http://schemas.microsoft.com/office/powerpoint/2010/main" val="27960638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6D95275-4D7F-4AD0-921B-DEBB5C03F27C}" type="slidenum">
              <a:rPr lang="en-US"/>
              <a:pPr>
                <a:defRPr/>
              </a:pPr>
              <a:t>‹#›</a:t>
            </a:fld>
            <a:endParaRPr lang="en-US" dirty="0"/>
          </a:p>
        </p:txBody>
      </p:sp>
    </p:spTree>
    <p:extLst>
      <p:ext uri="{BB962C8B-B14F-4D97-AF65-F5344CB8AC3E}">
        <p14:creationId xmlns:p14="http://schemas.microsoft.com/office/powerpoint/2010/main" val="23967352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06401" y="157991"/>
            <a:ext cx="9958916" cy="593725"/>
          </a:xfrm>
        </p:spPr>
        <p:txBody>
          <a:bodyPr/>
          <a:lstStyle>
            <a:lvl1pPr>
              <a:defRPr sz="3200"/>
            </a:lvl1p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38CF2E99-81E1-4A7E-ACA9-E112183F22ED}" type="slidenum">
              <a:rPr lang="en-US"/>
              <a:pPr>
                <a:defRPr/>
              </a:pPr>
              <a:t>‹#›</a:t>
            </a:fld>
            <a:endParaRPr lang="en-US" dirty="0"/>
          </a:p>
        </p:txBody>
      </p:sp>
    </p:spTree>
    <p:extLst>
      <p:ext uri="{BB962C8B-B14F-4D97-AF65-F5344CB8AC3E}">
        <p14:creationId xmlns:p14="http://schemas.microsoft.com/office/powerpoint/2010/main" val="22127012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92634" y="1"/>
            <a:ext cx="2789767"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1217" y="1"/>
            <a:ext cx="8168216"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BC01243-0529-4B9C-9B25-9DC17A21863F}" type="slidenum">
              <a:rPr lang="en-US"/>
              <a:pPr>
                <a:defRPr/>
              </a:pPr>
              <a:t>‹#›</a:t>
            </a:fld>
            <a:endParaRPr lang="en-US" dirty="0"/>
          </a:p>
        </p:txBody>
      </p:sp>
    </p:spTree>
    <p:extLst>
      <p:ext uri="{BB962C8B-B14F-4D97-AF65-F5344CB8AC3E}">
        <p14:creationId xmlns:p14="http://schemas.microsoft.com/office/powerpoint/2010/main" val="19268761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21218" y="228601"/>
            <a:ext cx="9958916" cy="593725"/>
          </a:xfrm>
        </p:spPr>
        <p:txBody>
          <a:bodyPr/>
          <a:lstStyle>
            <a:lvl1pPr>
              <a:defRPr sz="3200"/>
            </a:lvl1p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a:prstGeom prst="rect">
            <a:avLst/>
          </a:prstGeom>
        </p:spPr>
        <p:txBody>
          <a:bodyPr/>
          <a:lstStyle/>
          <a:p>
            <a:pPr lvl="0"/>
            <a:endParaRPr lang="en-US" noProof="0" dirty="0"/>
          </a:p>
        </p:txBody>
      </p:sp>
      <p:sp>
        <p:nvSpPr>
          <p:cNvPr id="4" name="Text Placeholder 3"/>
          <p:cNvSpPr>
            <a:spLocks noGrp="1"/>
          </p:cNvSpPr>
          <p:nvPr>
            <p:ph type="body"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79DF5EB4-D572-4914-B445-98A18A964776}" type="slidenum">
              <a:rPr lang="en-US"/>
              <a:pPr>
                <a:defRPr/>
              </a:pPr>
              <a:t>‹#›</a:t>
            </a:fld>
            <a:endParaRPr lang="en-US" dirty="0"/>
          </a:p>
        </p:txBody>
      </p:sp>
    </p:spTree>
    <p:extLst>
      <p:ext uri="{BB962C8B-B14F-4D97-AF65-F5344CB8AC3E}">
        <p14:creationId xmlns:p14="http://schemas.microsoft.com/office/powerpoint/2010/main" val="357201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4E0EC1-7257-490F-B743-D1EA16165112}"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BB265-ECA9-47A5-AF2E-212437307BD7}" type="slidenum">
              <a:rPr lang="en-US" smtClean="0"/>
              <a:t>‹#›</a:t>
            </a:fld>
            <a:endParaRPr lang="en-US"/>
          </a:p>
        </p:txBody>
      </p:sp>
    </p:spTree>
    <p:extLst>
      <p:ext uri="{BB962C8B-B14F-4D97-AF65-F5344CB8AC3E}">
        <p14:creationId xmlns:p14="http://schemas.microsoft.com/office/powerpoint/2010/main" val="175810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4E0EC1-7257-490F-B743-D1EA16165112}" type="datetimeFigureOut">
              <a:rPr lang="en-US" smtClean="0"/>
              <a:t>7/21/2020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7BB265-ECA9-47A5-AF2E-212437307BD7}" type="slidenum">
              <a:rPr lang="en-US" smtClean="0"/>
              <a:t>‹#›</a:t>
            </a:fld>
            <a:endParaRPr lang="en-US"/>
          </a:p>
        </p:txBody>
      </p:sp>
    </p:spTree>
    <p:extLst>
      <p:ext uri="{BB962C8B-B14F-4D97-AF65-F5344CB8AC3E}">
        <p14:creationId xmlns:p14="http://schemas.microsoft.com/office/powerpoint/2010/main" val="781983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b="0">
                <a:solidFill>
                  <a:srgbClr val="898989"/>
                </a:solidFill>
                <a:latin typeface="Calibri" pitchFamily="34" charset="0"/>
              </a:defRPr>
            </a:lvl1pPr>
          </a:lstStyle>
          <a:p>
            <a:pPr fontAlgn="base">
              <a:spcBef>
                <a:spcPct val="0"/>
              </a:spcBef>
              <a:spcAft>
                <a:spcPct val="0"/>
              </a:spcAft>
              <a:defRPr/>
            </a:pPr>
            <a:fld id="{B5518357-8317-457B-93F2-4F850B73B7CE}" type="datetimeFigureOut">
              <a:rPr lang="en-US">
                <a:cs typeface="Arial" panose="020B0604020202020204" pitchFamily="34" charset="0"/>
              </a:rPr>
              <a:pPr fontAlgn="base">
                <a:spcBef>
                  <a:spcPct val="0"/>
                </a:spcBef>
                <a:spcAft>
                  <a:spcPct val="0"/>
                </a:spcAft>
                <a:defRPr/>
              </a:pPr>
              <a:t>7/21/2020</a:t>
            </a:fld>
            <a:endParaRPr lang="en-US">
              <a:cs typeface="Arial" panose="020B0604020202020204" pitchFamily="34"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b="0">
                <a:solidFill>
                  <a:srgbClr val="898989"/>
                </a:solidFill>
                <a:latin typeface="Calibri" pitchFamily="34" charset="0"/>
              </a:defRPr>
            </a:lvl1pPr>
          </a:lstStyle>
          <a:p>
            <a:pPr fontAlgn="base">
              <a:spcBef>
                <a:spcPct val="0"/>
              </a:spcBef>
              <a:spcAft>
                <a:spcPct val="0"/>
              </a:spcAft>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latin typeface="Calibri" panose="020F0502020204030204" pitchFamily="34" charset="0"/>
              </a:defRPr>
            </a:lvl1pPr>
          </a:lstStyle>
          <a:p>
            <a:pPr fontAlgn="base">
              <a:spcBef>
                <a:spcPct val="0"/>
              </a:spcBef>
              <a:spcAft>
                <a:spcPct val="0"/>
              </a:spcAft>
              <a:defRPr/>
            </a:pPr>
            <a:fld id="{F03ACD6D-E5F1-41D4-9EB6-D32E3DF9CD4D}"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0077322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421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4213"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4213"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4213"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421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69863" indent="-169863" algn="l" defTabSz="684213"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2763" indent="-169863" algn="l" defTabSz="68421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63" indent="-169863" algn="l" defTabSz="68421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14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3134A"/>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solidFill>
                  <a:srgbClr val="000000"/>
                </a:solidFill>
                <a:latin typeface="Times New Roman" pitchFamily="18" charset="0"/>
              </a:defRPr>
            </a:lvl1pPr>
          </a:lstStyle>
          <a:p>
            <a:pPr fontAlgn="base">
              <a:spcBef>
                <a:spcPct val="0"/>
              </a:spcBef>
              <a:spcAft>
                <a:spcPct val="0"/>
              </a:spcAft>
              <a:defRPr/>
            </a:pPr>
            <a:endParaRPr lang="en-US">
              <a:cs typeface="Arial" panose="020B0604020202020204" pitchFamily="34"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solidFill>
                  <a:srgbClr val="000000"/>
                </a:solidFill>
                <a:latin typeface="Times New Roman" pitchFamily="18" charset="0"/>
              </a:defRPr>
            </a:lvl1pPr>
          </a:lstStyle>
          <a:p>
            <a:pPr fontAlgn="base">
              <a:spcBef>
                <a:spcPct val="0"/>
              </a:spcBef>
              <a:spcAft>
                <a:spcPct val="0"/>
              </a:spcAft>
              <a:defRPr/>
            </a:pPr>
            <a:endParaRPr lang="en-US">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solidFill>
                  <a:srgbClr val="000000"/>
                </a:solidFill>
                <a:latin typeface="Times New Roman" panose="02020603050405020304" pitchFamily="18" charset="0"/>
              </a:defRPr>
            </a:lvl1pPr>
          </a:lstStyle>
          <a:p>
            <a:pPr fontAlgn="base">
              <a:spcBef>
                <a:spcPct val="0"/>
              </a:spcBef>
              <a:spcAft>
                <a:spcPct val="0"/>
              </a:spcAft>
              <a:defRPr/>
            </a:pPr>
            <a:fld id="{0E11F369-54EA-409D-A493-CD0FE760851C}"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8075567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5pPr>
      <a:lvl6pPr marL="3429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6pPr>
      <a:lvl7pPr marL="6858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7pPr>
      <a:lvl8pPr marL="10287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8pPr>
      <a:lvl9pPr marL="13716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9pPr>
    </p:titleStyle>
    <p:bodyStyle>
      <a:lvl1pPr marL="168275" indent="-168275"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ea typeface="+mn-ea"/>
          <a:cs typeface="+mn-cs"/>
        </a:defRPr>
      </a:lvl1pPr>
      <a:lvl2pPr marL="431800" indent="-176213"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2pPr>
      <a:lvl3pPr marL="685800" indent="-166688"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3pPr>
      <a:lvl4pPr marL="938213" indent="-166688"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4pPr>
      <a:lvl5pPr marL="1203325" indent="-177800"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5pPr>
      <a:lvl6pPr marL="15466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6pPr>
      <a:lvl7pPr marL="18895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7pPr>
      <a:lvl8pPr marL="22324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8pPr>
      <a:lvl9pPr marL="25753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3134A"/>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solidFill>
                  <a:srgbClr val="000000"/>
                </a:solidFill>
                <a:latin typeface="Times New Roman" pitchFamily="18" charset="0"/>
              </a:defRPr>
            </a:lvl1pPr>
          </a:lstStyle>
          <a:p>
            <a:pPr fontAlgn="base">
              <a:spcBef>
                <a:spcPct val="0"/>
              </a:spcBef>
              <a:spcAft>
                <a:spcPct val="0"/>
              </a:spcAft>
              <a:defRPr/>
            </a:pPr>
            <a:endParaRPr lang="en-US">
              <a:cs typeface="Arial" panose="020B0604020202020204" pitchFamily="34"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solidFill>
                  <a:srgbClr val="000000"/>
                </a:solidFill>
                <a:latin typeface="Times New Roman" pitchFamily="18" charset="0"/>
              </a:defRPr>
            </a:lvl1pPr>
          </a:lstStyle>
          <a:p>
            <a:pPr fontAlgn="base">
              <a:spcBef>
                <a:spcPct val="0"/>
              </a:spcBef>
              <a:spcAft>
                <a:spcPct val="0"/>
              </a:spcAft>
              <a:defRPr/>
            </a:pPr>
            <a:endParaRPr lang="en-US">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solidFill>
                  <a:srgbClr val="000000"/>
                </a:solidFill>
                <a:latin typeface="Times New Roman" panose="02020603050405020304" pitchFamily="18" charset="0"/>
              </a:defRPr>
            </a:lvl1pPr>
          </a:lstStyle>
          <a:p>
            <a:pPr fontAlgn="base">
              <a:spcBef>
                <a:spcPct val="0"/>
              </a:spcBef>
              <a:spcAft>
                <a:spcPct val="0"/>
              </a:spcAft>
              <a:defRPr/>
            </a:pPr>
            <a:fld id="{0E11F369-54EA-409D-A493-CD0FE760851C}"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2271886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5pPr>
      <a:lvl6pPr marL="3429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6pPr>
      <a:lvl7pPr marL="6858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7pPr>
      <a:lvl8pPr marL="10287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8pPr>
      <a:lvl9pPr marL="13716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9pPr>
    </p:titleStyle>
    <p:bodyStyle>
      <a:lvl1pPr marL="168275" indent="-168275"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ea typeface="+mn-ea"/>
          <a:cs typeface="+mn-cs"/>
        </a:defRPr>
      </a:lvl1pPr>
      <a:lvl2pPr marL="431800" indent="-176213"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2pPr>
      <a:lvl3pPr marL="685800" indent="-166688"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3pPr>
      <a:lvl4pPr marL="938213" indent="-166688"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4pPr>
      <a:lvl5pPr marL="1203325" indent="-177800"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5pPr>
      <a:lvl6pPr marL="15466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6pPr>
      <a:lvl7pPr marL="18895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7pPr>
      <a:lvl8pPr marL="22324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8pPr>
      <a:lvl9pPr marL="25753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3"/>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675" b="0">
                <a:solidFill>
                  <a:srgbClr val="898989"/>
                </a:solidFill>
                <a:latin typeface="Calibri" pitchFamily="34" charset="0"/>
              </a:defRPr>
            </a:lvl1pPr>
          </a:lstStyle>
          <a:p>
            <a:pPr fontAlgn="base">
              <a:spcBef>
                <a:spcPct val="0"/>
              </a:spcBef>
              <a:spcAft>
                <a:spcPct val="0"/>
              </a:spcAft>
              <a:defRPr/>
            </a:pPr>
            <a:fld id="{39AE7C5A-1A22-44A7-A703-0C8999DE2195}" type="datetimeFigureOut">
              <a:rPr lang="en-US">
                <a:cs typeface="Arial" panose="020B0604020202020204" pitchFamily="34" charset="0"/>
              </a:rPr>
              <a:pPr fontAlgn="base">
                <a:spcBef>
                  <a:spcPct val="0"/>
                </a:spcBef>
                <a:spcAft>
                  <a:spcPct val="0"/>
                </a:spcAft>
                <a:defRPr/>
              </a:pPr>
              <a:t>7/21/2020</a:t>
            </a:fld>
            <a:endParaRPr lang="en-US">
              <a:cs typeface="Arial" panose="020B0604020202020204" pitchFamily="34" charset="0"/>
            </a:endParaRPr>
          </a:p>
        </p:txBody>
      </p:sp>
      <p:sp>
        <p:nvSpPr>
          <p:cNvPr id="5" name="Footer Placeholder 4"/>
          <p:cNvSpPr>
            <a:spLocks noGrp="1"/>
          </p:cNvSpPr>
          <p:nvPr>
            <p:ph type="ftr" sz="quarter" idx="3"/>
          </p:nvPr>
        </p:nvSpPr>
        <p:spPr>
          <a:xfrm>
            <a:off x="4038600" y="6356353"/>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b="0">
                <a:solidFill>
                  <a:srgbClr val="898989"/>
                </a:solidFill>
                <a:latin typeface="Calibri" pitchFamily="34" charset="0"/>
              </a:defRPr>
            </a:lvl1pPr>
          </a:lstStyle>
          <a:p>
            <a:pPr fontAlgn="base">
              <a:spcBef>
                <a:spcPct val="0"/>
              </a:spcBef>
              <a:spcAft>
                <a:spcPct val="0"/>
              </a:spcAft>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b="0">
                <a:solidFill>
                  <a:srgbClr val="898989"/>
                </a:solidFill>
                <a:latin typeface="Calibri" panose="020F0502020204030204" pitchFamily="34" charset="0"/>
              </a:defRPr>
            </a:lvl1pPr>
          </a:lstStyle>
          <a:p>
            <a:pPr fontAlgn="base">
              <a:spcBef>
                <a:spcPct val="0"/>
              </a:spcBef>
              <a:spcAft>
                <a:spcPct val="0"/>
              </a:spcAft>
              <a:defRPr/>
            </a:pPr>
            <a:fld id="{E9FD10C1-757E-4470-83E3-AA6F54323707}"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0599657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513160"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2pPr>
      <a:lvl3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3pPr>
      <a:lvl4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4pPr>
      <a:lvl5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5pPr>
      <a:lvl6pPr marL="342900" algn="l" defTabSz="51316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316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316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316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7397" indent="-127397" algn="l" defTabSz="513160"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4572" indent="-127397" algn="l" defTabSz="513160"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1747" indent="-127397" algn="l" defTabSz="513160"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898922" indent="-127397" algn="l" defTabSz="51316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6097" indent="-127397" algn="l" defTabSz="51316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01A2067E-3AF7-470C-B286-FA72E1797B95}" type="datetimeFigureOut">
              <a:rPr lang="en-US" smtClean="0">
                <a:solidFill>
                  <a:prstClr val="black">
                    <a:tint val="75000"/>
                  </a:prstClr>
                </a:solidFill>
                <a:latin typeface="Arial" charset="0"/>
              </a:rPr>
              <a:pPr eaLnBrk="0" fontAlgn="base" hangingPunct="0">
                <a:spcBef>
                  <a:spcPct val="0"/>
                </a:spcBef>
                <a:spcAft>
                  <a:spcPct val="0"/>
                </a:spcAft>
              </a:pPr>
              <a:t>7/21/2020</a:t>
            </a:fld>
            <a:endParaRPr lang="en-US">
              <a:solidFill>
                <a:prstClr val="black">
                  <a:tint val="75000"/>
                </a:prstClr>
              </a:solidFill>
              <a:latin typeface="Arial" charset="0"/>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F22A058E-60A5-4931-9FD9-969A8A85A1B7}" type="slidenum">
              <a:rPr lang="en-US" smtClean="0">
                <a:solidFill>
                  <a:prstClr val="black">
                    <a:tint val="75000"/>
                  </a:prstClr>
                </a:solidFill>
                <a:latin typeface="Arial" charset="0"/>
              </a:rPr>
              <a:pPr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257494401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7C4E0EC1-7257-490F-B743-D1EA16165112}" type="datetimeFigureOut">
              <a:rPr lang="en-US" smtClean="0">
                <a:solidFill>
                  <a:prstClr val="black">
                    <a:tint val="75000"/>
                  </a:prstClr>
                </a:solidFill>
                <a:latin typeface="Arial" charset="0"/>
              </a:rPr>
              <a:pPr eaLnBrk="0" fontAlgn="base" hangingPunct="0">
                <a:spcBef>
                  <a:spcPct val="0"/>
                </a:spcBef>
                <a:spcAft>
                  <a:spcPct val="0"/>
                </a:spcAft>
              </a:pPr>
              <a:t>7/21/2020</a:t>
            </a:fld>
            <a:endParaRPr lang="en-US">
              <a:solidFill>
                <a:prstClr val="black">
                  <a:tint val="75000"/>
                </a:prstClr>
              </a:solidFill>
              <a:latin typeface="Arial" charset="0"/>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C57BB265-ECA9-47A5-AF2E-212437307BD7}" type="slidenum">
              <a:rPr lang="en-US" smtClean="0">
                <a:solidFill>
                  <a:prstClr val="black">
                    <a:tint val="75000"/>
                  </a:prstClr>
                </a:solidFill>
                <a:latin typeface="Arial" charset="0"/>
              </a:rPr>
              <a:pPr eaLnBrk="0" fontAlgn="base" hangingPunct="0">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176647288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1218" y="1"/>
            <a:ext cx="9958916" cy="10509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7462" name="Rectangle 6"/>
          <p:cNvSpPr>
            <a:spLocks noGrp="1" noChangeArrowheads="1"/>
          </p:cNvSpPr>
          <p:nvPr>
            <p:ph type="sldNum" sz="quarter" idx="4"/>
          </p:nvPr>
        </p:nvSpPr>
        <p:spPr bwMode="black">
          <a:xfrm>
            <a:off x="11480800" y="6429375"/>
            <a:ext cx="6096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100">
                <a:solidFill>
                  <a:srgbClr val="070000"/>
                </a:solidFill>
              </a:defRPr>
            </a:lvl1pPr>
          </a:lstStyle>
          <a:p>
            <a:pPr eaLnBrk="0" fontAlgn="base" hangingPunct="0">
              <a:spcBef>
                <a:spcPct val="0"/>
              </a:spcBef>
              <a:spcAft>
                <a:spcPct val="0"/>
              </a:spcAft>
              <a:defRPr/>
            </a:pPr>
            <a:fld id="{696E691B-03B0-476C-9C45-703CC1B5147E}" type="slidenum">
              <a:rPr lang="en-US"/>
              <a:pPr eaLnBrk="0" fontAlgn="base" hangingPunct="0">
                <a:spcBef>
                  <a:spcPct val="0"/>
                </a:spcBef>
                <a:spcAft>
                  <a:spcPct val="0"/>
                </a:spcAft>
                <a:defRPr/>
              </a:pPr>
              <a:t>‹#›</a:t>
            </a:fld>
            <a:endParaRPr lang="en-US" dirty="0"/>
          </a:p>
        </p:txBody>
      </p:sp>
      <p:sp>
        <p:nvSpPr>
          <p:cNvPr id="1028" name="Rectangle 7"/>
          <p:cNvSpPr>
            <a:spLocks noChangeArrowheads="1"/>
          </p:cNvSpPr>
          <p:nvPr/>
        </p:nvSpPr>
        <p:spPr bwMode="black">
          <a:xfrm>
            <a:off x="7721600" y="6400800"/>
            <a:ext cx="4673600" cy="304800"/>
          </a:xfrm>
          <a:prstGeom prst="rect">
            <a:avLst/>
          </a:prstGeom>
          <a:noFill/>
          <a:ln w="9525">
            <a:noFill/>
            <a:miter lim="800000"/>
            <a:headEnd/>
            <a:tailEnd/>
          </a:ln>
        </p:spPr>
        <p:txBody>
          <a:bodyPr anchor="b"/>
          <a:lstStyle/>
          <a:p>
            <a:pPr eaLnBrk="0" fontAlgn="base" hangingPunct="0">
              <a:spcBef>
                <a:spcPct val="0"/>
              </a:spcBef>
              <a:spcAft>
                <a:spcPct val="0"/>
              </a:spcAft>
            </a:pPr>
            <a:r>
              <a:rPr lang="en-US" sz="1100" dirty="0">
                <a:solidFill>
                  <a:srgbClr val="FFFFFF"/>
                </a:solidFill>
              </a:rPr>
              <a:t>Presenter’s Name          June 17, 2003</a:t>
            </a:r>
          </a:p>
        </p:txBody>
      </p:sp>
      <p:pic>
        <p:nvPicPr>
          <p:cNvPr id="1029" name="Picture 16" descr="DHS_for_ppt"/>
          <p:cNvPicPr>
            <a:picLocks noChangeAspect="1" noChangeArrowheads="1"/>
          </p:cNvPicPr>
          <p:nvPr/>
        </p:nvPicPr>
        <p:blipFill>
          <a:blip r:embed="rId14" cstate="print"/>
          <a:srcRect/>
          <a:stretch>
            <a:fillRect/>
          </a:stretch>
        </p:blipFill>
        <p:spPr bwMode="auto">
          <a:xfrm>
            <a:off x="592667" y="6032501"/>
            <a:ext cx="2948517" cy="688975"/>
          </a:xfrm>
          <a:prstGeom prst="rect">
            <a:avLst/>
          </a:prstGeom>
          <a:noFill/>
          <a:ln w="9525">
            <a:noFill/>
            <a:miter lim="800000"/>
            <a:headEnd/>
            <a:tailEnd/>
          </a:ln>
        </p:spPr>
      </p:pic>
      <p:sp>
        <p:nvSpPr>
          <p:cNvPr id="1030" name="TextBox 5"/>
          <p:cNvSpPr txBox="1">
            <a:spLocks noChangeArrowheads="1"/>
          </p:cNvSpPr>
          <p:nvPr/>
        </p:nvSpPr>
        <p:spPr bwMode="auto">
          <a:xfrm>
            <a:off x="0" y="6400801"/>
            <a:ext cx="1219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0" fontAlgn="base" hangingPunct="0">
              <a:spcBef>
                <a:spcPct val="0"/>
              </a:spcBef>
              <a:spcAft>
                <a:spcPct val="0"/>
              </a:spcAft>
              <a:defRPr/>
            </a:pPr>
            <a:r>
              <a:rPr lang="en-US" sz="1200" b="1" dirty="0">
                <a:solidFill>
                  <a:srgbClr val="70BC1F">
                    <a:lumMod val="50000"/>
                  </a:srgbClr>
                </a:solidFill>
              </a:rPr>
              <a:t>UNCLASSIFIED</a:t>
            </a:r>
          </a:p>
        </p:txBody>
      </p:sp>
    </p:spTree>
    <p:extLst>
      <p:ext uri="{BB962C8B-B14F-4D97-AF65-F5344CB8AC3E}">
        <p14:creationId xmlns:p14="http://schemas.microsoft.com/office/powerpoint/2010/main" val="3939211003"/>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hdr="0" ftr="0" dt="0"/>
  <p:txStyles>
    <p:titleStyle>
      <a:lvl1pPr algn="l" rtl="0" eaLnBrk="0" fontAlgn="base" hangingPunct="0">
        <a:spcBef>
          <a:spcPct val="0"/>
        </a:spcBef>
        <a:spcAft>
          <a:spcPct val="0"/>
        </a:spcAft>
        <a:defRPr sz="4200" b="1">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pitchFamily="18" charset="0"/>
        </a:defRPr>
      </a:lvl2pPr>
      <a:lvl3pPr algn="l" rtl="0" eaLnBrk="0" fontAlgn="base" hangingPunct="0">
        <a:spcBef>
          <a:spcPct val="0"/>
        </a:spcBef>
        <a:spcAft>
          <a:spcPct val="0"/>
        </a:spcAft>
        <a:defRPr sz="4200">
          <a:solidFill>
            <a:srgbClr val="000063"/>
          </a:solidFill>
          <a:latin typeface="Times New Roman" pitchFamily="18" charset="0"/>
        </a:defRPr>
      </a:lvl3pPr>
      <a:lvl4pPr algn="l" rtl="0" eaLnBrk="0" fontAlgn="base" hangingPunct="0">
        <a:spcBef>
          <a:spcPct val="0"/>
        </a:spcBef>
        <a:spcAft>
          <a:spcPct val="0"/>
        </a:spcAft>
        <a:defRPr sz="4200">
          <a:solidFill>
            <a:srgbClr val="000063"/>
          </a:solidFill>
          <a:latin typeface="Times New Roman" pitchFamily="18" charset="0"/>
        </a:defRPr>
      </a:lvl4pPr>
      <a:lvl5pPr algn="l" rtl="0" eaLnBrk="0" fontAlgn="base" hangingPunct="0">
        <a:spcBef>
          <a:spcPct val="0"/>
        </a:spcBef>
        <a:spcAft>
          <a:spcPct val="0"/>
        </a:spcAft>
        <a:defRPr sz="4200">
          <a:solidFill>
            <a:srgbClr val="000063"/>
          </a:solidFill>
          <a:latin typeface="Times New Roman" pitchFamily="18"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notesSlide" Target="../notesSlides/notesSlide9.xml"/><Relationship Id="rId16"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19" Type="http://schemas.openxmlformats.org/officeDocument/2006/relationships/image" Target="../media/image29.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thediplomat.com/2020/01/the-geopolitical-consequences-of-the-coronavirus-outbreak/" TargetMode="External"/><Relationship Id="rId7" Type="http://schemas.openxmlformats.org/officeDocument/2006/relationships/hyperlink" Target="https://www.msn.com/en-xl/news/other/geopolitical-consequences-of-coronavirus-outbreak/ar-BBZA93a" TargetMode="External"/><Relationship Id="rId2" Type="http://schemas.openxmlformats.org/officeDocument/2006/relationships/hyperlink" Target="https://time.com/5786634/coronavirus-carbon-emissions-china/" TargetMode="External"/><Relationship Id="rId1" Type="http://schemas.openxmlformats.org/officeDocument/2006/relationships/slideLayout" Target="../slideLayouts/slideLayout40.xml"/><Relationship Id="rId6" Type="http://schemas.openxmlformats.org/officeDocument/2006/relationships/hyperlink" Target="https://www.newsweek.com/coronavirus-china-recession-pandemic-stock-markets-economy-1489218" TargetMode="External"/><Relationship Id="rId5" Type="http://schemas.openxmlformats.org/officeDocument/2006/relationships/hyperlink" Target="https://thediplomat.com/2020/02/north-koreas-bizarre-strategies-for-tackling-the-coronavirus-outbreak/" TargetMode="External"/><Relationship Id="rId4" Type="http://schemas.openxmlformats.org/officeDocument/2006/relationships/hyperlink" Target="https://thediplomat.com/2020/02/an-october-surprise-from-north-korea/" TargetMode="External"/><Relationship Id="rId9"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hyperlink" Target="http://usacac.army.mil/organizations/cace/lrec"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hyperlink" Target="https://www.youtube.com/playlist?list=PLkGvnfy3IadNRMPT-sNHpAsz8a3npWBH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7.xml"/><Relationship Id="rId5" Type="http://schemas.openxmlformats.org/officeDocument/2006/relationships/image" Target="../media/image7.jp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9.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1021"/>
        </a:solidFill>
        <a:effectLst/>
      </p:bgPr>
    </p:bg>
    <p:spTree>
      <p:nvGrpSpPr>
        <p:cNvPr id="1" name=""/>
        <p:cNvGrpSpPr/>
        <p:nvPr/>
      </p:nvGrpSpPr>
      <p:grpSpPr>
        <a:xfrm>
          <a:off x="0" y="0"/>
          <a:ext cx="0" cy="0"/>
          <a:chOff x="0" y="0"/>
          <a:chExt cx="0" cy="0"/>
        </a:xfrm>
      </p:grpSpPr>
      <p:sp>
        <p:nvSpPr>
          <p:cNvPr id="5" name="Rectangle 4"/>
          <p:cNvSpPr/>
          <p:nvPr/>
        </p:nvSpPr>
        <p:spPr>
          <a:xfrm>
            <a:off x="3581401" y="5450681"/>
            <a:ext cx="4710113" cy="357790"/>
          </a:xfrm>
          <a:prstGeom prst="rect">
            <a:avLst/>
          </a:prstGeom>
        </p:spPr>
        <p:txBody>
          <a:bodyPr>
            <a:spAutoFit/>
          </a:bodyPr>
          <a:lstStyle/>
          <a:p>
            <a:pPr algn="ctr" defTabSz="384572" fontAlgn="base">
              <a:spcBef>
                <a:spcPct val="0"/>
              </a:spcBef>
              <a:spcAft>
                <a:spcPct val="0"/>
              </a:spcAft>
              <a:defRPr/>
            </a:pPr>
            <a:endParaRPr lang="en-US" sz="750" b="1" i="1">
              <a:solidFill>
                <a:srgbClr val="17375E"/>
              </a:solidFill>
              <a:effectLst>
                <a:outerShdw blurRad="38100" dist="38100" dir="2700000" algn="tl">
                  <a:srgbClr val="000000"/>
                </a:outerShdw>
              </a:effectLst>
              <a:latin typeface="Arial" pitchFamily="34" charset="0"/>
              <a:cs typeface="Arial" panose="020B0604020202020204" pitchFamily="34" charset="0"/>
            </a:endParaRPr>
          </a:p>
          <a:p>
            <a:pPr algn="ctr" defTabSz="384572" fontAlgn="base">
              <a:spcBef>
                <a:spcPct val="0"/>
              </a:spcBef>
              <a:spcAft>
                <a:spcPct val="0"/>
              </a:spcAft>
              <a:defRPr/>
            </a:pPr>
            <a:endParaRPr lang="en-US" sz="975" i="1">
              <a:solidFill>
                <a:srgbClr val="000000"/>
              </a:solidFill>
              <a:cs typeface="Arial" panose="020B0604020202020204" pitchFamily="34" charset="0"/>
            </a:endParaRPr>
          </a:p>
        </p:txBody>
      </p:sp>
      <p:pic>
        <p:nvPicPr>
          <p:cNvPr id="1198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1" y="879873"/>
            <a:ext cx="5072063"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Rectangle 7"/>
          <p:cNvSpPr>
            <a:spLocks noChangeArrowheads="1"/>
          </p:cNvSpPr>
          <p:nvPr/>
        </p:nvSpPr>
        <p:spPr bwMode="auto">
          <a:xfrm>
            <a:off x="5029694" y="5539980"/>
            <a:ext cx="19992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763">
              <a:defRPr sz="4400" b="1">
                <a:solidFill>
                  <a:schemeClr val="hlink"/>
                </a:solidFill>
                <a:latin typeface="Garamond" panose="02020404030301010803" pitchFamily="18" charset="0"/>
                <a:cs typeface="Arial" panose="020B0604020202020204" pitchFamily="34" charset="0"/>
              </a:defRPr>
            </a:lvl1pPr>
            <a:lvl2pPr marL="742950" indent="-285750" defTabSz="512763">
              <a:defRPr sz="4400" b="1">
                <a:solidFill>
                  <a:schemeClr val="hlink"/>
                </a:solidFill>
                <a:latin typeface="Garamond" panose="02020404030301010803" pitchFamily="18" charset="0"/>
                <a:cs typeface="Arial" panose="020B0604020202020204" pitchFamily="34" charset="0"/>
              </a:defRPr>
            </a:lvl2pPr>
            <a:lvl3pPr marL="1143000" indent="-228600" defTabSz="512763">
              <a:defRPr sz="4400" b="1">
                <a:solidFill>
                  <a:schemeClr val="hlink"/>
                </a:solidFill>
                <a:latin typeface="Garamond" panose="02020404030301010803" pitchFamily="18" charset="0"/>
                <a:cs typeface="Arial" panose="020B0604020202020204" pitchFamily="34" charset="0"/>
              </a:defRPr>
            </a:lvl3pPr>
            <a:lvl4pPr marL="1600200" indent="-228600" defTabSz="512763">
              <a:defRPr sz="4400" b="1">
                <a:solidFill>
                  <a:schemeClr val="hlink"/>
                </a:solidFill>
                <a:latin typeface="Garamond" panose="02020404030301010803" pitchFamily="18" charset="0"/>
                <a:cs typeface="Arial" panose="020B0604020202020204" pitchFamily="34" charset="0"/>
              </a:defRPr>
            </a:lvl4pPr>
            <a:lvl5pPr marL="2057400" indent="-228600" defTabSz="512763">
              <a:defRPr sz="4400" b="1">
                <a:solidFill>
                  <a:schemeClr val="hlink"/>
                </a:solidFill>
                <a:latin typeface="Garamond" panose="02020404030301010803" pitchFamily="18" charset="0"/>
                <a:cs typeface="Arial" panose="020B0604020202020204" pitchFamily="34" charset="0"/>
              </a:defRPr>
            </a:lvl5pPr>
            <a:lvl6pPr marL="25146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pPr algn="ctr" defTabSz="384572" fontAlgn="base">
              <a:spcBef>
                <a:spcPct val="0"/>
              </a:spcBef>
              <a:spcAft>
                <a:spcPct val="0"/>
              </a:spcAft>
            </a:pPr>
            <a:r>
              <a:rPr lang="en-US" altLang="en-US" sz="2400" i="1" dirty="0">
                <a:solidFill>
                  <a:srgbClr val="2E75B6"/>
                </a:solidFill>
                <a:latin typeface=" Arial"/>
              </a:rPr>
              <a:t>24 July 2020</a:t>
            </a:r>
            <a:endParaRPr lang="en-US" altLang="en-US" sz="2400" b="0" i="1" dirty="0">
              <a:solidFill>
                <a:srgbClr val="2E75B6"/>
              </a:solidFill>
              <a:latin typeface=" Arial"/>
            </a:endParaRPr>
          </a:p>
        </p:txBody>
      </p:sp>
    </p:spTree>
    <p:extLst>
      <p:ext uri="{BB962C8B-B14F-4D97-AF65-F5344CB8AC3E}">
        <p14:creationId xmlns:p14="http://schemas.microsoft.com/office/powerpoint/2010/main" val="2160988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3C8761AD-4920-4546-9D30-A2299338FF12}"/>
              </a:ext>
            </a:extLst>
          </p:cNvPr>
          <p:cNvSpPr>
            <a:spLocks noGrp="1"/>
          </p:cNvSpPr>
          <p:nvPr>
            <p:ph type="sldNum" sz="quarter" idx="10"/>
          </p:nvPr>
        </p:nvSpPr>
        <p:spPr/>
        <p:txBody>
          <a:bodyPr/>
          <a:lstStyle/>
          <a:p>
            <a:pPr>
              <a:defRPr/>
            </a:pPr>
            <a:fld id="{A2E6045C-391A-48AA-81AF-398F3989B466}" type="slidenum">
              <a:rPr lang="en-US" smtClean="0"/>
              <a:pPr>
                <a:defRPr/>
              </a:pPr>
              <a:t>10</a:t>
            </a:fld>
            <a:endParaRPr lang="en-US" dirty="0"/>
          </a:p>
        </p:txBody>
      </p:sp>
      <p:pic>
        <p:nvPicPr>
          <p:cNvPr id="4" name="Picture 3">
            <a:extLst>
              <a:ext uri="{FF2B5EF4-FFF2-40B4-BE49-F238E27FC236}">
                <a16:creationId xmlns:a16="http://schemas.microsoft.com/office/drawing/2014/main" xmlns="" id="{C4B1D211-5741-4234-AFD0-F060911643F1}"/>
              </a:ext>
            </a:extLst>
          </p:cNvPr>
          <p:cNvPicPr>
            <a:picLocks noChangeAspect="1"/>
          </p:cNvPicPr>
          <p:nvPr/>
        </p:nvPicPr>
        <p:blipFill rotWithShape="1">
          <a:blip r:embed="rId3"/>
          <a:srcRect t="1111" r="1639" b="2454"/>
          <a:stretch/>
        </p:blipFill>
        <p:spPr>
          <a:xfrm>
            <a:off x="1524000" y="0"/>
            <a:ext cx="9144000" cy="6858000"/>
          </a:xfrm>
          <a:prstGeom prst="rect">
            <a:avLst/>
          </a:prstGeom>
        </p:spPr>
      </p:pic>
      <p:sp>
        <p:nvSpPr>
          <p:cNvPr id="2" name="Title 1">
            <a:extLst>
              <a:ext uri="{FF2B5EF4-FFF2-40B4-BE49-F238E27FC236}">
                <a16:creationId xmlns:a16="http://schemas.microsoft.com/office/drawing/2014/main" xmlns="" id="{765A4594-36F1-4304-92B6-1A716455033F}"/>
              </a:ext>
            </a:extLst>
          </p:cNvPr>
          <p:cNvSpPr>
            <a:spLocks noGrp="1"/>
          </p:cNvSpPr>
          <p:nvPr>
            <p:ph type="title"/>
          </p:nvPr>
        </p:nvSpPr>
        <p:spPr>
          <a:xfrm>
            <a:off x="1524001" y="15876"/>
            <a:ext cx="9144000" cy="593725"/>
          </a:xfrm>
        </p:spPr>
        <p:txBody>
          <a:bodyPr/>
          <a:lstStyle/>
          <a:p>
            <a:r>
              <a:rPr lang="en-US" dirty="0">
                <a:effectLst>
                  <a:outerShdw blurRad="38100" dist="38100" dir="2700000" algn="tl">
                    <a:srgbClr val="000000">
                      <a:alpha val="43137"/>
                    </a:srgbClr>
                  </a:outerShdw>
                </a:effectLst>
              </a:rPr>
              <a:t>Potential COVID-19 Impacts to Homeland Security</a:t>
            </a:r>
          </a:p>
        </p:txBody>
      </p:sp>
      <p:sp>
        <p:nvSpPr>
          <p:cNvPr id="7" name="TextBox 6">
            <a:extLst>
              <a:ext uri="{FF2B5EF4-FFF2-40B4-BE49-F238E27FC236}">
                <a16:creationId xmlns:a16="http://schemas.microsoft.com/office/drawing/2014/main" xmlns="" id="{EF3DC0DE-544E-49C2-B3E8-7398976B479A}"/>
              </a:ext>
            </a:extLst>
          </p:cNvPr>
          <p:cNvSpPr txBox="1"/>
          <p:nvPr/>
        </p:nvSpPr>
        <p:spPr>
          <a:xfrm>
            <a:off x="8327028" y="3007226"/>
            <a:ext cx="2133600" cy="3754874"/>
          </a:xfrm>
          <a:prstGeom prst="rect">
            <a:avLst/>
          </a:prstGeom>
          <a:solidFill>
            <a:schemeClr val="tx1"/>
          </a:solidFill>
        </p:spPr>
        <p:txBody>
          <a:bodyPr wrap="square" rtlCol="0">
            <a:spAutoFit/>
          </a:bodyPr>
          <a:lstStyle/>
          <a:p>
            <a:pPr algn="ctr" eaLnBrk="0" fontAlgn="base" hangingPunct="0">
              <a:spcBef>
                <a:spcPct val="0"/>
              </a:spcBef>
              <a:spcAft>
                <a:spcPct val="0"/>
              </a:spcAft>
            </a:pPr>
            <a:r>
              <a:rPr lang="en-US" sz="1400" b="1" u="sng" dirty="0">
                <a:solidFill>
                  <a:srgbClr val="070000"/>
                </a:solidFill>
              </a:rPr>
              <a:t>Impact on other nations</a:t>
            </a:r>
            <a:r>
              <a:rPr lang="en-US" sz="1400" u="sng" dirty="0">
                <a:solidFill>
                  <a:srgbClr val="070000"/>
                </a:solidFill>
              </a:rPr>
              <a:t>.</a:t>
            </a:r>
          </a:p>
          <a:p>
            <a:pPr marL="173038" indent="-173038" eaLnBrk="0" fontAlgn="base" hangingPunct="0">
              <a:spcBef>
                <a:spcPct val="0"/>
              </a:spcBef>
              <a:spcAft>
                <a:spcPct val="0"/>
              </a:spcAft>
              <a:buFont typeface="Arial" panose="020B0604020202020204" pitchFamily="34" charset="0"/>
              <a:buChar char="•"/>
            </a:pPr>
            <a:r>
              <a:rPr lang="en-US" sz="1400" dirty="0">
                <a:solidFill>
                  <a:srgbClr val="070000"/>
                </a:solidFill>
              </a:rPr>
              <a:t>Failed states - evacuation/ repatriation of US citizens.</a:t>
            </a:r>
          </a:p>
          <a:p>
            <a:pPr marL="173038" indent="-173038" eaLnBrk="0" fontAlgn="base" hangingPunct="0">
              <a:spcBef>
                <a:spcPct val="0"/>
              </a:spcBef>
              <a:spcAft>
                <a:spcPct val="0"/>
              </a:spcAft>
              <a:buFont typeface="Arial" panose="020B0604020202020204" pitchFamily="34" charset="0"/>
              <a:buChar char="•"/>
            </a:pPr>
            <a:r>
              <a:rPr lang="en-US" sz="1400" dirty="0">
                <a:solidFill>
                  <a:srgbClr val="070000"/>
                </a:solidFill>
              </a:rPr>
              <a:t>Mass migrations to U.S. (land or maritime).</a:t>
            </a:r>
          </a:p>
          <a:p>
            <a:pPr marL="401638" lvl="1" indent="-173038" eaLnBrk="0" fontAlgn="base" hangingPunct="0">
              <a:spcBef>
                <a:spcPct val="0"/>
              </a:spcBef>
              <a:spcAft>
                <a:spcPct val="0"/>
              </a:spcAft>
              <a:buFont typeface="Courier New" panose="02070309020205020404" pitchFamily="49" charset="0"/>
              <a:buChar char="o"/>
            </a:pPr>
            <a:r>
              <a:rPr lang="en-US" sz="1400" dirty="0">
                <a:solidFill>
                  <a:srgbClr val="070000"/>
                </a:solidFill>
              </a:rPr>
              <a:t>ICE detention populations.</a:t>
            </a:r>
          </a:p>
          <a:p>
            <a:pPr marL="401638" lvl="1" indent="-173038" eaLnBrk="0" fontAlgn="base" hangingPunct="0">
              <a:spcBef>
                <a:spcPct val="0"/>
              </a:spcBef>
              <a:spcAft>
                <a:spcPct val="0"/>
              </a:spcAft>
              <a:buFont typeface="Courier New" panose="02070309020205020404" pitchFamily="49" charset="0"/>
              <a:buChar char="o"/>
            </a:pPr>
            <a:r>
              <a:rPr lang="en-US" sz="1400" dirty="0">
                <a:solidFill>
                  <a:srgbClr val="070000"/>
                </a:solidFill>
              </a:rPr>
              <a:t>USBP holding facilities.</a:t>
            </a:r>
          </a:p>
          <a:p>
            <a:pPr marL="173038" indent="-173038" eaLnBrk="0" fontAlgn="base" hangingPunct="0">
              <a:spcBef>
                <a:spcPct val="0"/>
              </a:spcBef>
              <a:spcAft>
                <a:spcPct val="0"/>
              </a:spcAft>
              <a:buFont typeface="Arial" panose="020B0604020202020204" pitchFamily="34" charset="0"/>
              <a:buChar char="•"/>
            </a:pPr>
            <a:r>
              <a:rPr lang="en-US" sz="1400" dirty="0">
                <a:solidFill>
                  <a:srgbClr val="070000"/>
                </a:solidFill>
              </a:rPr>
              <a:t>Nonstate actors capitalize on chaos.</a:t>
            </a:r>
          </a:p>
          <a:p>
            <a:pPr marL="173038" indent="-173038" eaLnBrk="0" fontAlgn="base" hangingPunct="0">
              <a:spcBef>
                <a:spcPct val="0"/>
              </a:spcBef>
              <a:spcAft>
                <a:spcPct val="0"/>
              </a:spcAft>
              <a:buFont typeface="Arial" panose="020B0604020202020204" pitchFamily="34" charset="0"/>
              <a:buChar char="•"/>
            </a:pPr>
            <a:r>
              <a:rPr lang="en-US" sz="1400" dirty="0">
                <a:solidFill>
                  <a:srgbClr val="070000"/>
                </a:solidFill>
              </a:rPr>
              <a:t>Remote cyber-attacks.</a:t>
            </a:r>
          </a:p>
          <a:p>
            <a:pPr marL="285750" indent="-285750" eaLnBrk="0" fontAlgn="base" hangingPunct="0">
              <a:spcBef>
                <a:spcPct val="0"/>
              </a:spcBef>
              <a:spcAft>
                <a:spcPct val="0"/>
              </a:spcAft>
              <a:buFont typeface="Arial" panose="020B0604020202020204" pitchFamily="34" charset="0"/>
              <a:buChar char="•"/>
            </a:pPr>
            <a:endParaRPr lang="en-US" sz="1400" dirty="0">
              <a:solidFill>
                <a:srgbClr val="070000"/>
              </a:solidFill>
            </a:endParaRPr>
          </a:p>
        </p:txBody>
      </p:sp>
      <p:sp>
        <p:nvSpPr>
          <p:cNvPr id="8" name="TextBox 7">
            <a:extLst>
              <a:ext uri="{FF2B5EF4-FFF2-40B4-BE49-F238E27FC236}">
                <a16:creationId xmlns:a16="http://schemas.microsoft.com/office/drawing/2014/main" xmlns="" id="{DF265859-CECA-4FD3-939A-DA0546C1C1D1}"/>
              </a:ext>
            </a:extLst>
          </p:cNvPr>
          <p:cNvSpPr txBox="1"/>
          <p:nvPr/>
        </p:nvSpPr>
        <p:spPr>
          <a:xfrm>
            <a:off x="1981200" y="838200"/>
            <a:ext cx="2514600" cy="1600438"/>
          </a:xfrm>
          <a:prstGeom prst="rect">
            <a:avLst/>
          </a:prstGeom>
          <a:solidFill>
            <a:schemeClr val="tx1"/>
          </a:solidFill>
        </p:spPr>
        <p:txBody>
          <a:bodyPr wrap="square" rtlCol="0">
            <a:spAutoFit/>
          </a:bodyPr>
          <a:lstStyle/>
          <a:p>
            <a:pPr algn="ctr" eaLnBrk="0" fontAlgn="base" hangingPunct="0">
              <a:spcBef>
                <a:spcPct val="0"/>
              </a:spcBef>
              <a:spcAft>
                <a:spcPct val="0"/>
              </a:spcAft>
            </a:pPr>
            <a:r>
              <a:rPr lang="en-US" sz="1400" b="1" u="sng" dirty="0">
                <a:solidFill>
                  <a:srgbClr val="070000"/>
                </a:solidFill>
              </a:rPr>
              <a:t>Impacts to U.S. Departments/ Agencies.</a:t>
            </a:r>
          </a:p>
          <a:p>
            <a:pPr marL="173038" indent="-173038" eaLnBrk="0" fontAlgn="base" hangingPunct="0">
              <a:spcBef>
                <a:spcPct val="0"/>
              </a:spcBef>
              <a:spcAft>
                <a:spcPct val="0"/>
              </a:spcAft>
              <a:buFont typeface="Arial" panose="020B0604020202020204" pitchFamily="34" charset="0"/>
              <a:buChar char="•"/>
            </a:pPr>
            <a:r>
              <a:rPr lang="en-US" sz="1400" dirty="0">
                <a:solidFill>
                  <a:srgbClr val="070000"/>
                </a:solidFill>
              </a:rPr>
              <a:t>Constrained resources.</a:t>
            </a:r>
          </a:p>
          <a:p>
            <a:pPr marL="173038" indent="-173038" eaLnBrk="0" fontAlgn="base" hangingPunct="0">
              <a:spcBef>
                <a:spcPct val="0"/>
              </a:spcBef>
              <a:spcAft>
                <a:spcPct val="0"/>
              </a:spcAft>
              <a:buFont typeface="Arial" panose="020B0604020202020204" pitchFamily="34" charset="0"/>
              <a:buChar char="•"/>
            </a:pPr>
            <a:r>
              <a:rPr lang="en-US" sz="1400" dirty="0">
                <a:solidFill>
                  <a:srgbClr val="070000"/>
                </a:solidFill>
              </a:rPr>
              <a:t>Effect on combat readiness of U.S. forces.</a:t>
            </a:r>
          </a:p>
          <a:p>
            <a:pPr marL="173038" indent="-173038" eaLnBrk="0" fontAlgn="base" hangingPunct="0">
              <a:spcBef>
                <a:spcPct val="0"/>
              </a:spcBef>
              <a:spcAft>
                <a:spcPct val="0"/>
              </a:spcAft>
              <a:buFont typeface="Arial" panose="020B0604020202020204" pitchFamily="34" charset="0"/>
              <a:buChar char="•"/>
            </a:pPr>
            <a:r>
              <a:rPr lang="en-US" sz="1400" dirty="0">
                <a:solidFill>
                  <a:srgbClr val="070000"/>
                </a:solidFill>
              </a:rPr>
              <a:t>Effect on readiness of departments.</a:t>
            </a:r>
          </a:p>
        </p:txBody>
      </p:sp>
      <p:sp>
        <p:nvSpPr>
          <p:cNvPr id="9" name="TextBox 8">
            <a:extLst>
              <a:ext uri="{FF2B5EF4-FFF2-40B4-BE49-F238E27FC236}">
                <a16:creationId xmlns:a16="http://schemas.microsoft.com/office/drawing/2014/main" xmlns="" id="{EC05A728-26C7-4D48-BC00-61AC2DB8A930}"/>
              </a:ext>
            </a:extLst>
          </p:cNvPr>
          <p:cNvSpPr txBox="1"/>
          <p:nvPr/>
        </p:nvSpPr>
        <p:spPr>
          <a:xfrm>
            <a:off x="5454014" y="2996608"/>
            <a:ext cx="2667000" cy="2893100"/>
          </a:xfrm>
          <a:prstGeom prst="rect">
            <a:avLst/>
          </a:prstGeom>
          <a:solidFill>
            <a:schemeClr val="tx1"/>
          </a:solidFill>
        </p:spPr>
        <p:txBody>
          <a:bodyPr wrap="square" rtlCol="0">
            <a:spAutoFit/>
          </a:bodyPr>
          <a:lstStyle/>
          <a:p>
            <a:pPr algn="ctr" eaLnBrk="0" fontAlgn="base" hangingPunct="0">
              <a:spcBef>
                <a:spcPct val="0"/>
              </a:spcBef>
              <a:spcAft>
                <a:spcPct val="0"/>
              </a:spcAft>
            </a:pPr>
            <a:r>
              <a:rPr lang="en-US" sz="1400" b="1" u="sng" dirty="0">
                <a:solidFill>
                  <a:srgbClr val="070000"/>
                </a:solidFill>
              </a:rPr>
              <a:t>Terrorists and Violent Extremist Groups.</a:t>
            </a:r>
          </a:p>
          <a:p>
            <a:pPr marL="173038" indent="-173038" eaLnBrk="0" fontAlgn="base" hangingPunct="0">
              <a:spcBef>
                <a:spcPct val="0"/>
              </a:spcBef>
              <a:spcAft>
                <a:spcPct val="0"/>
              </a:spcAft>
              <a:buFont typeface="Arial" panose="020B0604020202020204" pitchFamily="34" charset="0"/>
              <a:buChar char="•"/>
            </a:pPr>
            <a:r>
              <a:rPr lang="en-US" sz="1400" dirty="0">
                <a:solidFill>
                  <a:srgbClr val="070000"/>
                </a:solidFill>
              </a:rPr>
              <a:t>Increase recruitment and sympathizers among the vulnerable and terrified. </a:t>
            </a:r>
          </a:p>
          <a:p>
            <a:pPr marL="173038" indent="-173038" eaLnBrk="0" fontAlgn="base" hangingPunct="0">
              <a:spcBef>
                <a:spcPct val="0"/>
              </a:spcBef>
              <a:spcAft>
                <a:spcPct val="0"/>
              </a:spcAft>
              <a:buFont typeface="Arial" panose="020B0604020202020204" pitchFamily="34" charset="0"/>
              <a:buChar char="•"/>
            </a:pPr>
            <a:r>
              <a:rPr lang="en-US" sz="1400" dirty="0">
                <a:solidFill>
                  <a:srgbClr val="070000"/>
                </a:solidFill>
              </a:rPr>
              <a:t>Encourage conventional and biological attacks.</a:t>
            </a:r>
          </a:p>
          <a:p>
            <a:pPr marL="173038" indent="-173038" eaLnBrk="0" fontAlgn="base" hangingPunct="0">
              <a:spcBef>
                <a:spcPct val="0"/>
              </a:spcBef>
              <a:spcAft>
                <a:spcPct val="0"/>
              </a:spcAft>
              <a:buFont typeface="Arial" panose="020B0604020202020204" pitchFamily="34" charset="0"/>
              <a:buChar char="•"/>
            </a:pPr>
            <a:r>
              <a:rPr lang="en-US" sz="1400" dirty="0">
                <a:solidFill>
                  <a:srgbClr val="070000"/>
                </a:solidFill>
              </a:rPr>
              <a:t>Violent extremists like white supremacists seeking to exploit the COVID-19 crisis.</a:t>
            </a:r>
          </a:p>
          <a:p>
            <a:pPr marL="173038" indent="-173038" eaLnBrk="0" fontAlgn="base" hangingPunct="0">
              <a:spcBef>
                <a:spcPct val="0"/>
              </a:spcBef>
              <a:spcAft>
                <a:spcPct val="0"/>
              </a:spcAft>
              <a:buFont typeface="Arial" panose="020B0604020202020204" pitchFamily="34" charset="0"/>
              <a:buChar char="•"/>
            </a:pPr>
            <a:endParaRPr lang="en-US" sz="1400" dirty="0">
              <a:solidFill>
                <a:srgbClr val="070000"/>
              </a:solidFill>
            </a:endParaRPr>
          </a:p>
          <a:p>
            <a:pPr marL="173038" indent="-173038" eaLnBrk="0" fontAlgn="base" hangingPunct="0">
              <a:spcBef>
                <a:spcPct val="0"/>
              </a:spcBef>
              <a:spcAft>
                <a:spcPct val="0"/>
              </a:spcAft>
              <a:buFont typeface="Arial" panose="020B0604020202020204" pitchFamily="34" charset="0"/>
              <a:buChar char="•"/>
            </a:pPr>
            <a:endParaRPr lang="en-US" sz="1400" dirty="0">
              <a:solidFill>
                <a:srgbClr val="070000"/>
              </a:solidFill>
            </a:endParaRPr>
          </a:p>
          <a:p>
            <a:pPr marL="173038" indent="-173038" eaLnBrk="0" fontAlgn="base" hangingPunct="0">
              <a:spcBef>
                <a:spcPct val="0"/>
              </a:spcBef>
              <a:spcAft>
                <a:spcPct val="0"/>
              </a:spcAft>
              <a:buFont typeface="Arial" panose="020B0604020202020204" pitchFamily="34" charset="0"/>
              <a:buChar char="•"/>
            </a:pPr>
            <a:endParaRPr lang="en-US" sz="1400" dirty="0">
              <a:solidFill>
                <a:srgbClr val="070000"/>
              </a:solidFill>
            </a:endParaRPr>
          </a:p>
        </p:txBody>
      </p:sp>
      <p:sp>
        <p:nvSpPr>
          <p:cNvPr id="10" name="TextBox 9">
            <a:extLst>
              <a:ext uri="{FF2B5EF4-FFF2-40B4-BE49-F238E27FC236}">
                <a16:creationId xmlns:a16="http://schemas.microsoft.com/office/drawing/2014/main" xmlns="" id="{73723250-7E90-4773-A648-F092EB9CC4F5}"/>
              </a:ext>
            </a:extLst>
          </p:cNvPr>
          <p:cNvSpPr txBox="1"/>
          <p:nvPr/>
        </p:nvSpPr>
        <p:spPr>
          <a:xfrm>
            <a:off x="1854718" y="2996608"/>
            <a:ext cx="3393283" cy="3539430"/>
          </a:xfrm>
          <a:prstGeom prst="rect">
            <a:avLst/>
          </a:prstGeom>
          <a:solidFill>
            <a:schemeClr val="tx1"/>
          </a:solidFill>
        </p:spPr>
        <p:txBody>
          <a:bodyPr wrap="square" rtlCol="0">
            <a:spAutoFit/>
          </a:bodyPr>
          <a:lstStyle/>
          <a:p>
            <a:pPr algn="ctr" eaLnBrk="0" fontAlgn="base" hangingPunct="0">
              <a:spcBef>
                <a:spcPct val="0"/>
              </a:spcBef>
              <a:spcAft>
                <a:spcPct val="0"/>
              </a:spcAft>
            </a:pPr>
            <a:r>
              <a:rPr lang="en-US" sz="1400" b="1" u="sng" dirty="0">
                <a:solidFill>
                  <a:srgbClr val="070000"/>
                </a:solidFill>
              </a:rPr>
              <a:t>Nation State threats.</a:t>
            </a:r>
          </a:p>
          <a:p>
            <a:pPr marL="173038" indent="-173038" eaLnBrk="0" fontAlgn="base" hangingPunct="0">
              <a:spcBef>
                <a:spcPct val="0"/>
              </a:spcBef>
              <a:spcAft>
                <a:spcPct val="0"/>
              </a:spcAft>
              <a:buFont typeface="Arial" panose="020B0604020202020204" pitchFamily="34" charset="0"/>
              <a:buChar char="•"/>
            </a:pPr>
            <a:r>
              <a:rPr lang="en-US" sz="1400" dirty="0">
                <a:solidFill>
                  <a:srgbClr val="070000"/>
                </a:solidFill>
              </a:rPr>
              <a:t>U.S. Population potential reactions to propaganda (violent reactions to conspiracy theories circulating about the pandemic, including the branding of the deadly virus as a government hoax, and militia extremists preparing for a potentially violent response).</a:t>
            </a:r>
          </a:p>
          <a:p>
            <a:pPr marL="173038" indent="-173038" eaLnBrk="0" fontAlgn="base" hangingPunct="0">
              <a:spcBef>
                <a:spcPct val="0"/>
              </a:spcBef>
              <a:spcAft>
                <a:spcPct val="0"/>
              </a:spcAft>
              <a:buFont typeface="Arial" panose="020B0604020202020204" pitchFamily="34" charset="0"/>
              <a:buChar char="•"/>
            </a:pPr>
            <a:r>
              <a:rPr lang="en-US" sz="1400" dirty="0">
                <a:solidFill>
                  <a:srgbClr val="070000"/>
                </a:solidFill>
              </a:rPr>
              <a:t>Attacks via its proxy militias.</a:t>
            </a:r>
          </a:p>
          <a:p>
            <a:pPr marL="173038" indent="-173038" eaLnBrk="0" fontAlgn="base" hangingPunct="0">
              <a:spcBef>
                <a:spcPct val="0"/>
              </a:spcBef>
              <a:spcAft>
                <a:spcPct val="0"/>
              </a:spcAft>
              <a:buFont typeface="Arial" panose="020B0604020202020204" pitchFamily="34" charset="0"/>
              <a:buChar char="•"/>
            </a:pPr>
            <a:r>
              <a:rPr lang="en-US" sz="1400" dirty="0">
                <a:solidFill>
                  <a:srgbClr val="070000"/>
                </a:solidFill>
              </a:rPr>
              <a:t>Adversary could take advantage of U.S. preoccupation with internal challenges to behave more aggressively.</a:t>
            </a:r>
          </a:p>
          <a:p>
            <a:pPr marL="173038" indent="-173038" eaLnBrk="0" fontAlgn="base" hangingPunct="0">
              <a:spcBef>
                <a:spcPct val="0"/>
              </a:spcBef>
              <a:spcAft>
                <a:spcPct val="0"/>
              </a:spcAft>
              <a:buFont typeface="Arial" panose="020B0604020202020204" pitchFamily="34" charset="0"/>
              <a:buChar char="•"/>
            </a:pPr>
            <a:r>
              <a:rPr lang="en-US" sz="1400" dirty="0">
                <a:solidFill>
                  <a:srgbClr val="070000"/>
                </a:solidFill>
              </a:rPr>
              <a:t>Coercion of Taiwan, or increasing activity in the South China Sea.</a:t>
            </a:r>
          </a:p>
          <a:p>
            <a:pPr marL="173038" indent="-173038" eaLnBrk="0" fontAlgn="base" hangingPunct="0">
              <a:spcBef>
                <a:spcPct val="0"/>
              </a:spcBef>
              <a:spcAft>
                <a:spcPct val="0"/>
              </a:spcAft>
              <a:buFont typeface="Arial" panose="020B0604020202020204" pitchFamily="34" charset="0"/>
              <a:buChar char="•"/>
            </a:pPr>
            <a:endParaRPr lang="en-US" sz="1400" dirty="0">
              <a:solidFill>
                <a:srgbClr val="070000"/>
              </a:solidFill>
            </a:endParaRPr>
          </a:p>
        </p:txBody>
      </p:sp>
    </p:spTree>
    <p:extLst>
      <p:ext uri="{BB962C8B-B14F-4D97-AF65-F5344CB8AC3E}">
        <p14:creationId xmlns:p14="http://schemas.microsoft.com/office/powerpoint/2010/main" val="875730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GSC Entrance - color2.jpg"/>
          <p:cNvPicPr>
            <a:picLocks noChangeAspect="1"/>
          </p:cNvPicPr>
          <p:nvPr/>
        </p:nvPicPr>
        <p:blipFill>
          <a:blip r:embed="rId2" cstate="print">
            <a:lum bright="10000" contrast="20000"/>
          </a:blip>
          <a:stretch>
            <a:fillRect/>
          </a:stretch>
        </p:blipFill>
        <p:spPr>
          <a:xfrm>
            <a:off x="1" y="0"/>
            <a:ext cx="12191999" cy="6858000"/>
          </a:xfrm>
          <a:prstGeom prst="rect">
            <a:avLst/>
          </a:prstGeom>
        </p:spPr>
      </p:pic>
      <p:pic>
        <p:nvPicPr>
          <p:cNvPr id="16392" name="Picture 8" descr="cgsc_crest_jpeg">
            <a:hlinkClick r:id="" action="ppaction://noaction"/>
          </p:cNvPr>
          <p:cNvPicPr>
            <a:picLocks noChangeAspect="1" noChangeArrowheads="1"/>
          </p:cNvPicPr>
          <p:nvPr/>
        </p:nvPicPr>
        <p:blipFill>
          <a:blip r:embed="rId3" cstate="print"/>
          <a:srcRect/>
          <a:stretch>
            <a:fillRect/>
          </a:stretch>
        </p:blipFill>
        <p:spPr bwMode="auto">
          <a:xfrm>
            <a:off x="11106371" y="230819"/>
            <a:ext cx="825404" cy="947134"/>
          </a:xfrm>
          <a:prstGeom prst="rect">
            <a:avLst/>
          </a:prstGeom>
          <a:noFill/>
          <a:ln w="9525">
            <a:noFill/>
            <a:miter lim="800000"/>
            <a:headEnd/>
            <a:tailEnd/>
          </a:ln>
        </p:spPr>
      </p:pic>
      <p:sp>
        <p:nvSpPr>
          <p:cNvPr id="8" name="TextBox 7"/>
          <p:cNvSpPr txBox="1"/>
          <p:nvPr/>
        </p:nvSpPr>
        <p:spPr>
          <a:xfrm>
            <a:off x="2729532" y="118914"/>
            <a:ext cx="6637907" cy="954107"/>
          </a:xfrm>
          <a:prstGeom prst="rect">
            <a:avLst/>
          </a:prstGeom>
          <a:noFill/>
        </p:spPr>
        <p:txBody>
          <a:bodyPr wrap="none" rtlCol="0">
            <a:spAutoFit/>
          </a:bodyPr>
          <a:lstStyle/>
          <a:p>
            <a:r>
              <a:rPr lang="en-US" sz="2800" b="1" dirty="0" smtClean="0">
                <a:solidFill>
                  <a:srgbClr val="FF0000"/>
                </a:solidFill>
                <a:cs typeface="Arial" panose="020B0604020202020204" pitchFamily="34" charset="0"/>
              </a:rPr>
              <a:t>CGSOC Homeland </a:t>
            </a:r>
            <a:r>
              <a:rPr lang="en-US" sz="2800" b="1" dirty="0">
                <a:solidFill>
                  <a:srgbClr val="FF0000"/>
                </a:solidFill>
                <a:cs typeface="Arial" panose="020B0604020202020204" pitchFamily="34" charset="0"/>
              </a:rPr>
              <a:t>Security </a:t>
            </a:r>
            <a:r>
              <a:rPr lang="en-US" sz="2800" b="1" dirty="0" smtClean="0">
                <a:solidFill>
                  <a:srgbClr val="FF0000"/>
                </a:solidFill>
                <a:cs typeface="Arial" panose="020B0604020202020204" pitchFamily="34" charset="0"/>
              </a:rPr>
              <a:t>Studies Program</a:t>
            </a:r>
          </a:p>
          <a:p>
            <a:pPr algn="ctr"/>
            <a:r>
              <a:rPr lang="en-US" sz="2800" b="1" dirty="0" smtClean="0">
                <a:solidFill>
                  <a:srgbClr val="FF0000"/>
                </a:solidFill>
                <a:cs typeface="Arial" panose="020B0604020202020204" pitchFamily="34" charset="0"/>
              </a:rPr>
              <a:t>Mr. Bob Garven, DTAC DSCA SME</a:t>
            </a:r>
            <a:endParaRPr lang="en-US" sz="2800" b="1" dirty="0">
              <a:solidFill>
                <a:srgbClr val="FF0000"/>
              </a:solidFill>
              <a:cs typeface="Arial" panose="020B0604020202020204" pitchFamily="34" charset="0"/>
            </a:endParaRPr>
          </a:p>
        </p:txBody>
      </p:sp>
      <p:sp>
        <p:nvSpPr>
          <p:cNvPr id="2" name="Rectangle 1"/>
          <p:cNvSpPr/>
          <p:nvPr/>
        </p:nvSpPr>
        <p:spPr>
          <a:xfrm>
            <a:off x="3047999" y="1679031"/>
            <a:ext cx="6096000" cy="1200329"/>
          </a:xfrm>
          <a:prstGeom prst="rect">
            <a:avLst/>
          </a:prstGeom>
        </p:spPr>
        <p:txBody>
          <a:bodyPr>
            <a:spAutoFit/>
          </a:bodyPr>
          <a:lstStyle/>
          <a:p>
            <a:pPr lvl="0" algn="ctr">
              <a:defRPr/>
            </a:pPr>
            <a:r>
              <a:rPr lang="en-US" altLang="en-US" sz="2400" b="1" kern="0" dirty="0">
                <a:solidFill>
                  <a:srgbClr val="FF0000"/>
                </a:solidFill>
                <a:cs typeface="Arial" panose="020B0604020202020204" pitchFamily="34" charset="0"/>
              </a:rPr>
              <a:t>Presentation for the</a:t>
            </a:r>
          </a:p>
          <a:p>
            <a:pPr lvl="0" algn="ctr">
              <a:defRPr/>
            </a:pPr>
            <a:r>
              <a:rPr lang="en-US" altLang="en-US" sz="2400" b="1" kern="0" dirty="0">
                <a:solidFill>
                  <a:srgbClr val="FF0000"/>
                </a:solidFill>
                <a:cs typeface="Arial" panose="020B0604020202020204" pitchFamily="34" charset="0"/>
              </a:rPr>
              <a:t>Cultural and Area Studies Office </a:t>
            </a:r>
          </a:p>
          <a:p>
            <a:pPr lvl="0" algn="ctr">
              <a:defRPr/>
            </a:pPr>
            <a:r>
              <a:rPr lang="en-US" altLang="en-US" sz="2400" b="1" kern="0" dirty="0">
                <a:solidFill>
                  <a:srgbClr val="FF0000"/>
                </a:solidFill>
                <a:cs typeface="Arial" panose="020B0604020202020204" pitchFamily="34" charset="0"/>
              </a:rPr>
              <a:t>U.S. Army Command and General Staff College</a:t>
            </a:r>
          </a:p>
        </p:txBody>
      </p:sp>
      <p:sp>
        <p:nvSpPr>
          <p:cNvPr id="3" name="Rectangle 2"/>
          <p:cNvSpPr/>
          <p:nvPr/>
        </p:nvSpPr>
        <p:spPr>
          <a:xfrm>
            <a:off x="2729532" y="6053009"/>
            <a:ext cx="6096000" cy="1077218"/>
          </a:xfrm>
          <a:prstGeom prst="rect">
            <a:avLst/>
          </a:prstGeom>
        </p:spPr>
        <p:txBody>
          <a:bodyPr>
            <a:spAutoFit/>
          </a:bodyPr>
          <a:lstStyle/>
          <a:p>
            <a:pPr lvl="0" algn="ctr" fontAlgn="base">
              <a:spcBef>
                <a:spcPct val="0"/>
              </a:spcBef>
              <a:spcAft>
                <a:spcPct val="0"/>
              </a:spcAft>
            </a:pPr>
            <a:r>
              <a:rPr lang="en-US" altLang="en-US" sz="2000" b="1" dirty="0">
                <a:solidFill>
                  <a:srgbClr val="FF0000"/>
                </a:solidFill>
                <a:latin typeface=" Arial"/>
                <a:cs typeface="Arial" panose="020B0604020202020204" pitchFamily="34" charset="0"/>
              </a:rPr>
              <a:t>Fort Leavenworth, KS</a:t>
            </a:r>
          </a:p>
          <a:p>
            <a:pPr lvl="0" algn="ctr" fontAlgn="base">
              <a:spcBef>
                <a:spcPct val="0"/>
              </a:spcBef>
              <a:spcAft>
                <a:spcPct val="0"/>
              </a:spcAft>
            </a:pPr>
            <a:r>
              <a:rPr lang="en-US" altLang="en-US" sz="1600" b="1" i="1" dirty="0" smtClean="0">
                <a:solidFill>
                  <a:srgbClr val="FF0000"/>
                </a:solidFill>
                <a:latin typeface=" Arial"/>
                <a:cs typeface="Arial" panose="020B0604020202020204" pitchFamily="34" charset="0"/>
              </a:rPr>
              <a:t>24 July2020</a:t>
            </a:r>
          </a:p>
          <a:p>
            <a:pPr lvl="0" algn="ctr" fontAlgn="base">
              <a:spcBef>
                <a:spcPct val="0"/>
              </a:spcBef>
              <a:spcAft>
                <a:spcPct val="0"/>
              </a:spcAft>
            </a:pPr>
            <a:r>
              <a:rPr lang="en-US" altLang="en-US" sz="1400" b="1" i="1" dirty="0" smtClean="0">
                <a:solidFill>
                  <a:srgbClr val="00B050"/>
                </a:solidFill>
                <a:latin typeface=" Arial"/>
                <a:cs typeface="Arial" panose="020B0604020202020204" pitchFamily="34" charset="0"/>
              </a:rPr>
              <a:t>unclassified</a:t>
            </a:r>
            <a:endParaRPr lang="en-US" altLang="en-US" sz="1400" b="1" i="1" dirty="0">
              <a:solidFill>
                <a:srgbClr val="00B050"/>
              </a:solidFill>
              <a:latin typeface=" Arial"/>
              <a:cs typeface="Arial" panose="020B0604020202020204" pitchFamily="34" charset="0"/>
            </a:endParaRPr>
          </a:p>
          <a:p>
            <a:pPr lvl="0" algn="ctr" fontAlgn="base">
              <a:spcBef>
                <a:spcPct val="0"/>
              </a:spcBef>
              <a:spcAft>
                <a:spcPct val="0"/>
              </a:spcAft>
            </a:pPr>
            <a:endParaRPr lang="en-US" altLang="en-US" sz="1400" b="1" i="1" dirty="0">
              <a:solidFill>
                <a:srgbClr val="FF0000"/>
              </a:solidFill>
              <a:latin typeface=" Arial"/>
              <a:cs typeface="Arial" panose="020B0604020202020204" pitchFamily="34" charset="0"/>
            </a:endParaRPr>
          </a:p>
        </p:txBody>
      </p:sp>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399"/>
            <a:ext cx="838200" cy="92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7015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noChangeShapeType="1"/>
          </p:cNvSpPr>
          <p:nvPr/>
        </p:nvSpPr>
        <p:spPr bwMode="auto">
          <a:xfrm>
            <a:off x="1066800" y="1901607"/>
            <a:ext cx="10058400" cy="26670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spcAft>
                <a:spcPts val="1000"/>
              </a:spcAft>
            </a:pPr>
            <a:r>
              <a:rPr lang="en-US" sz="2400" b="1" dirty="0" smtClean="0">
                <a:solidFill>
                  <a:srgbClr val="000000"/>
                </a:solidFill>
                <a:latin typeface="Arial"/>
                <a:cs typeface="Arial" pitchFamily="34" charset="0"/>
              </a:rPr>
              <a:t>The HSSP is an </a:t>
            </a:r>
            <a:r>
              <a:rPr lang="en-US" sz="2400" b="1" dirty="0" smtClean="0">
                <a:solidFill>
                  <a:srgbClr val="FF0000"/>
                </a:solidFill>
                <a:latin typeface="Arial"/>
                <a:cs typeface="Arial" pitchFamily="34" charset="0"/>
              </a:rPr>
              <a:t>interdepartmental initiative </a:t>
            </a:r>
            <a:r>
              <a:rPr lang="en-US" sz="2400" b="1" dirty="0" smtClean="0">
                <a:solidFill>
                  <a:srgbClr val="000000"/>
                </a:solidFill>
                <a:latin typeface="Arial"/>
                <a:cs typeface="Arial" pitchFamily="34" charset="0"/>
              </a:rPr>
              <a:t>to provide students concentrated homeland security curriculum and encourage research by exploiting the diverse capabilities of CGSC faculty, staff, and students. HSSP curriculum spans the spectrum of </a:t>
            </a:r>
            <a:r>
              <a:rPr lang="en-US" sz="2400" b="1" dirty="0" smtClean="0">
                <a:solidFill>
                  <a:srgbClr val="FF0000"/>
                </a:solidFill>
                <a:latin typeface="Arial"/>
                <a:cs typeface="Arial" pitchFamily="34" charset="0"/>
              </a:rPr>
              <a:t>homeland security</a:t>
            </a:r>
            <a:r>
              <a:rPr lang="en-US" sz="2400" b="1" dirty="0" smtClean="0">
                <a:solidFill>
                  <a:srgbClr val="000000"/>
                </a:solidFill>
                <a:latin typeface="Arial"/>
                <a:cs typeface="Arial" pitchFamily="34" charset="0"/>
              </a:rPr>
              <a:t>, </a:t>
            </a:r>
            <a:r>
              <a:rPr lang="en-US" sz="2400" b="1" dirty="0" smtClean="0">
                <a:solidFill>
                  <a:srgbClr val="FF0000"/>
                </a:solidFill>
                <a:latin typeface="Arial"/>
                <a:cs typeface="Arial" pitchFamily="34" charset="0"/>
              </a:rPr>
              <a:t>homeland defense</a:t>
            </a:r>
            <a:r>
              <a:rPr lang="en-US" sz="2400" b="1" dirty="0" smtClean="0">
                <a:solidFill>
                  <a:srgbClr val="000000"/>
                </a:solidFill>
                <a:latin typeface="Arial"/>
                <a:cs typeface="Arial" pitchFamily="34" charset="0"/>
              </a:rPr>
              <a:t>, and </a:t>
            </a:r>
            <a:r>
              <a:rPr lang="en-US" sz="2400" b="1" dirty="0" smtClean="0">
                <a:solidFill>
                  <a:srgbClr val="FF0000"/>
                </a:solidFill>
                <a:latin typeface="Arial"/>
                <a:cs typeface="Arial" pitchFamily="34" charset="0"/>
              </a:rPr>
              <a:t>defense support of civil authorities </a:t>
            </a:r>
            <a:r>
              <a:rPr lang="en-US" sz="2400" b="1" dirty="0" smtClean="0">
                <a:solidFill>
                  <a:srgbClr val="000000"/>
                </a:solidFill>
                <a:latin typeface="Arial"/>
                <a:cs typeface="Arial" pitchFamily="34" charset="0"/>
              </a:rPr>
              <a:t>activities at tactical, operational, and strategic levels.</a:t>
            </a:r>
          </a:p>
        </p:txBody>
      </p:sp>
      <p:pic>
        <p:nvPicPr>
          <p:cNvPr id="1027" name="Picture 3"/>
          <p:cNvPicPr>
            <a:picLocks noChangeAspect="1" noChangeArrowheads="1"/>
          </p:cNvPicPr>
          <p:nvPr/>
        </p:nvPicPr>
        <p:blipFill>
          <a:blip r:embed="rId2" cstate="print"/>
          <a:srcRect/>
          <a:stretch>
            <a:fillRect/>
          </a:stretch>
        </p:blipFill>
        <p:spPr bwMode="auto">
          <a:xfrm>
            <a:off x="8686800" y="4191000"/>
            <a:ext cx="2514600" cy="2514600"/>
          </a:xfrm>
          <a:prstGeom prst="rect">
            <a:avLst/>
          </a:prstGeom>
          <a:noFill/>
          <a:ln w="9525" algn="in">
            <a:noFill/>
            <a:miter lim="800000"/>
            <a:headEnd/>
            <a:tailEnd/>
          </a:ln>
          <a:effectLst/>
        </p:spPr>
      </p:pic>
      <p:sp>
        <p:nvSpPr>
          <p:cNvPr id="1028" name="Text Box 4"/>
          <p:cNvSpPr txBox="1">
            <a:spLocks noChangeArrowheads="1" noChangeShapeType="1"/>
          </p:cNvSpPr>
          <p:nvPr/>
        </p:nvSpPr>
        <p:spPr bwMode="auto">
          <a:xfrm>
            <a:off x="1066800" y="4355432"/>
            <a:ext cx="4114800" cy="1969168"/>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nSpc>
                <a:spcPct val="150000"/>
              </a:lnSpc>
              <a:spcAft>
                <a:spcPts val="700"/>
              </a:spcAft>
            </a:pPr>
            <a:r>
              <a:rPr lang="en-US" sz="2400" b="1" dirty="0" smtClean="0">
                <a:solidFill>
                  <a:srgbClr val="000099"/>
                </a:solidFill>
                <a:latin typeface="Arial"/>
                <a:cs typeface="Arial" pitchFamily="34" charset="0"/>
              </a:rPr>
              <a:t>Individual Electives</a:t>
            </a:r>
          </a:p>
          <a:p>
            <a:pPr>
              <a:lnSpc>
                <a:spcPct val="150000"/>
              </a:lnSpc>
              <a:spcAft>
                <a:spcPts val="700"/>
              </a:spcAft>
            </a:pPr>
            <a:r>
              <a:rPr lang="en-US" sz="2400" b="1" dirty="0" smtClean="0">
                <a:solidFill>
                  <a:srgbClr val="000099"/>
                </a:solidFill>
                <a:latin typeface="Arial"/>
                <a:cs typeface="Arial" pitchFamily="34" charset="0"/>
              </a:rPr>
              <a:t>Homeland Security MMAS</a:t>
            </a:r>
          </a:p>
          <a:p>
            <a:pPr>
              <a:lnSpc>
                <a:spcPct val="150000"/>
              </a:lnSpc>
              <a:spcAft>
                <a:spcPts val="700"/>
              </a:spcAft>
            </a:pPr>
            <a:r>
              <a:rPr lang="en-US" sz="2400" b="1" dirty="0" smtClean="0">
                <a:solidFill>
                  <a:srgbClr val="000099"/>
                </a:solidFill>
                <a:latin typeface="Arial"/>
                <a:cs typeface="Arial" pitchFamily="34" charset="0"/>
              </a:rPr>
              <a:t>Certificate Programs </a:t>
            </a:r>
            <a:endParaRPr lang="en-US" sz="4800" b="1" dirty="0">
              <a:solidFill>
                <a:srgbClr val="000099"/>
              </a:solidFill>
              <a:latin typeface="Arial"/>
              <a:cs typeface="Arial" pitchFamily="34" charset="0"/>
            </a:endParaRPr>
          </a:p>
        </p:txBody>
      </p:sp>
      <p:sp>
        <p:nvSpPr>
          <p:cNvPr id="7" name="Rectangle 6"/>
          <p:cNvSpPr/>
          <p:nvPr/>
        </p:nvSpPr>
        <p:spPr>
          <a:xfrm>
            <a:off x="990600" y="11723"/>
            <a:ext cx="10058400" cy="1569660"/>
          </a:xfrm>
          <a:prstGeom prst="rect">
            <a:avLst/>
          </a:prstGeom>
        </p:spPr>
        <p:txBody>
          <a:bodyPr wrap="square">
            <a:spAutoFit/>
          </a:bodyPr>
          <a:lstStyle/>
          <a:p>
            <a:pPr algn="ctr"/>
            <a:r>
              <a:rPr lang="en-US" sz="3200" b="1" dirty="0" smtClean="0">
                <a:solidFill>
                  <a:srgbClr val="000000"/>
                </a:solidFill>
                <a:latin typeface="Arial" panose="020B0604020202020204" pitchFamily="34" charset="0"/>
                <a:cs typeface="Arial" panose="020B0604020202020204" pitchFamily="34" charset="0"/>
              </a:rPr>
              <a:t>Defense Support of Civil Authorities </a:t>
            </a:r>
          </a:p>
          <a:p>
            <a:pPr algn="ctr"/>
            <a:r>
              <a:rPr lang="en-US" sz="3200" b="1" dirty="0" smtClean="0">
                <a:solidFill>
                  <a:srgbClr val="000000"/>
                </a:solidFill>
                <a:latin typeface="Arial" panose="020B0604020202020204" pitchFamily="34" charset="0"/>
                <a:cs typeface="Arial" panose="020B0604020202020204" pitchFamily="34" charset="0"/>
              </a:rPr>
              <a:t>and</a:t>
            </a:r>
          </a:p>
          <a:p>
            <a:pPr algn="ctr"/>
            <a:r>
              <a:rPr lang="en-US" sz="3200" b="1" dirty="0" smtClean="0">
                <a:solidFill>
                  <a:srgbClr val="000000"/>
                </a:solidFill>
                <a:latin typeface="Arial" panose="020B0604020202020204" pitchFamily="34" charset="0"/>
                <a:cs typeface="Arial" panose="020B0604020202020204" pitchFamily="34" charset="0"/>
              </a:rPr>
              <a:t>Homeland </a:t>
            </a:r>
            <a:r>
              <a:rPr lang="en-US" sz="3200" b="1" dirty="0">
                <a:solidFill>
                  <a:srgbClr val="000000"/>
                </a:solidFill>
                <a:latin typeface="Arial" panose="020B0604020202020204" pitchFamily="34" charset="0"/>
                <a:cs typeface="Arial" panose="020B0604020202020204" pitchFamily="34" charset="0"/>
              </a:rPr>
              <a:t>Security </a:t>
            </a:r>
            <a:r>
              <a:rPr lang="en-US" sz="3200" b="1" dirty="0" smtClean="0">
                <a:solidFill>
                  <a:srgbClr val="000000"/>
                </a:solidFill>
                <a:latin typeface="Arial" panose="020B0604020202020204" pitchFamily="34" charset="0"/>
                <a:cs typeface="Arial" panose="020B0604020202020204" pitchFamily="34" charset="0"/>
              </a:rPr>
              <a:t>Studies Programs</a:t>
            </a:r>
            <a:endParaRPr lang="en-US" sz="3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5980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81000" y="984903"/>
            <a:ext cx="11582400" cy="3811068"/>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5364" name="TextBox 3"/>
          <p:cNvSpPr txBox="1">
            <a:spLocks noChangeArrowheads="1"/>
          </p:cNvSpPr>
          <p:nvPr/>
        </p:nvSpPr>
        <p:spPr bwMode="auto">
          <a:xfrm>
            <a:off x="609600" y="1264692"/>
            <a:ext cx="5043940" cy="1785104"/>
          </a:xfrm>
          <a:prstGeom prst="rect">
            <a:avLst/>
          </a:prstGeom>
          <a:solidFill>
            <a:srgbClr val="9966FF"/>
          </a:solidFill>
          <a:ln w="9525">
            <a:noFill/>
            <a:miter lim="800000"/>
            <a:headEnd/>
            <a:tailEnd/>
          </a:ln>
        </p:spPr>
        <p:txBody>
          <a:bodyPr wrap="square">
            <a:spAutoFit/>
          </a:bodyPr>
          <a:lstStyle/>
          <a:p>
            <a:pPr algn="ctr"/>
            <a:r>
              <a:rPr lang="en-US" sz="2000" b="1" dirty="0">
                <a:solidFill>
                  <a:schemeClr val="bg1"/>
                </a:solidFill>
                <a:latin typeface="Calibri" pitchFamily="34" charset="0"/>
              </a:rPr>
              <a:t>DJIMO</a:t>
            </a:r>
          </a:p>
          <a:p>
            <a:r>
              <a:rPr lang="en-US" b="1" dirty="0">
                <a:solidFill>
                  <a:schemeClr val="bg1"/>
                </a:solidFill>
                <a:latin typeface="Calibri" pitchFamily="34" charset="0"/>
              </a:rPr>
              <a:t>A504 Homeland Security</a:t>
            </a:r>
          </a:p>
          <a:p>
            <a:r>
              <a:rPr lang="en-US" b="1" dirty="0">
                <a:solidFill>
                  <a:schemeClr val="bg1"/>
                </a:solidFill>
                <a:latin typeface="Calibri" pitchFamily="34" charset="0"/>
              </a:rPr>
              <a:t>A505 </a:t>
            </a:r>
            <a:r>
              <a:rPr lang="en-US" b="1" dirty="0" smtClean="0">
                <a:solidFill>
                  <a:schemeClr val="bg1"/>
                </a:solidFill>
                <a:latin typeface="Calibri" pitchFamily="34" charset="0"/>
              </a:rPr>
              <a:t>Insider Threats</a:t>
            </a:r>
            <a:endParaRPr lang="en-US" b="1" dirty="0">
              <a:solidFill>
                <a:schemeClr val="bg1"/>
              </a:solidFill>
              <a:latin typeface="Calibri" pitchFamily="34" charset="0"/>
            </a:endParaRPr>
          </a:p>
          <a:p>
            <a:r>
              <a:rPr lang="en-US" b="1" dirty="0">
                <a:solidFill>
                  <a:schemeClr val="bg1"/>
                </a:solidFill>
                <a:latin typeface="Calibri" pitchFamily="34" charset="0"/>
              </a:rPr>
              <a:t>A506 Homeland Security Planning</a:t>
            </a:r>
          </a:p>
          <a:p>
            <a:r>
              <a:rPr lang="en-US" b="1" dirty="0">
                <a:solidFill>
                  <a:schemeClr val="bg1"/>
                </a:solidFill>
                <a:latin typeface="Calibri" pitchFamily="34" charset="0"/>
              </a:rPr>
              <a:t>A507 Domestic </a:t>
            </a:r>
            <a:r>
              <a:rPr lang="en-US" b="1" dirty="0" smtClean="0">
                <a:solidFill>
                  <a:schemeClr val="bg1"/>
                </a:solidFill>
                <a:latin typeface="Calibri" pitchFamily="34" charset="0"/>
              </a:rPr>
              <a:t>Terrorism</a:t>
            </a:r>
          </a:p>
          <a:p>
            <a:r>
              <a:rPr lang="en-US" b="1" dirty="0" smtClean="0">
                <a:solidFill>
                  <a:schemeClr val="bg1"/>
                </a:solidFill>
                <a:latin typeface="Calibri" pitchFamily="34" charset="0"/>
              </a:rPr>
              <a:t>A508 Selected Readings on Mexico</a:t>
            </a:r>
            <a:endParaRPr lang="en-US" b="1" dirty="0">
              <a:solidFill>
                <a:schemeClr val="bg1"/>
              </a:solidFill>
              <a:latin typeface="Calibri" pitchFamily="34" charset="0"/>
            </a:endParaRPr>
          </a:p>
        </p:txBody>
      </p:sp>
      <p:sp>
        <p:nvSpPr>
          <p:cNvPr id="15365" name="TextBox 4"/>
          <p:cNvSpPr txBox="1">
            <a:spLocks noChangeArrowheads="1"/>
          </p:cNvSpPr>
          <p:nvPr/>
        </p:nvSpPr>
        <p:spPr bwMode="auto">
          <a:xfrm>
            <a:off x="5989070" y="3401708"/>
            <a:ext cx="5638800" cy="677108"/>
          </a:xfrm>
          <a:prstGeom prst="rect">
            <a:avLst/>
          </a:prstGeom>
          <a:solidFill>
            <a:schemeClr val="bg1">
              <a:lumMod val="65000"/>
            </a:schemeClr>
          </a:solidFill>
          <a:ln w="9525">
            <a:noFill/>
            <a:miter lim="800000"/>
            <a:headEnd/>
            <a:tailEnd/>
          </a:ln>
        </p:spPr>
        <p:txBody>
          <a:bodyPr wrap="square">
            <a:spAutoFit/>
          </a:bodyPr>
          <a:lstStyle/>
          <a:p>
            <a:pPr algn="ctr"/>
            <a:r>
              <a:rPr lang="en-US" sz="2000" b="1" dirty="0" smtClean="0">
                <a:solidFill>
                  <a:srgbClr val="000000"/>
                </a:solidFill>
                <a:latin typeface="Calibri" pitchFamily="34" charset="0"/>
              </a:rPr>
              <a:t>DSFM</a:t>
            </a:r>
            <a:endParaRPr lang="en-US" sz="2000" b="1" dirty="0">
              <a:solidFill>
                <a:srgbClr val="000000"/>
              </a:solidFill>
              <a:latin typeface="Calibri" pitchFamily="34" charset="0"/>
            </a:endParaRPr>
          </a:p>
          <a:p>
            <a:r>
              <a:rPr lang="en-US" b="1" dirty="0">
                <a:solidFill>
                  <a:srgbClr val="000000"/>
                </a:solidFill>
                <a:latin typeface="Calibri" pitchFamily="34" charset="0"/>
              </a:rPr>
              <a:t>A430 Sustainment </a:t>
            </a:r>
            <a:r>
              <a:rPr lang="en-US" b="1" dirty="0" smtClean="0">
                <a:solidFill>
                  <a:srgbClr val="000000"/>
                </a:solidFill>
                <a:latin typeface="Calibri" pitchFamily="34" charset="0"/>
              </a:rPr>
              <a:t>of DSCA Operations </a:t>
            </a:r>
            <a:endParaRPr lang="en-US" b="1" dirty="0">
              <a:solidFill>
                <a:srgbClr val="000000"/>
              </a:solidFill>
              <a:latin typeface="Calibri" pitchFamily="34" charset="0"/>
            </a:endParaRPr>
          </a:p>
        </p:txBody>
      </p:sp>
      <p:sp>
        <p:nvSpPr>
          <p:cNvPr id="15367" name="TextBox 6"/>
          <p:cNvSpPr txBox="1">
            <a:spLocks noChangeArrowheads="1"/>
          </p:cNvSpPr>
          <p:nvPr/>
        </p:nvSpPr>
        <p:spPr bwMode="auto">
          <a:xfrm>
            <a:off x="495300" y="4946175"/>
            <a:ext cx="11353800" cy="954107"/>
          </a:xfrm>
          <a:prstGeom prst="rect">
            <a:avLst/>
          </a:prstGeom>
          <a:solidFill>
            <a:srgbClr val="FF66FF"/>
          </a:solidFill>
          <a:ln w="9525">
            <a:noFill/>
            <a:miter lim="800000"/>
            <a:headEnd/>
            <a:tailEnd/>
          </a:ln>
        </p:spPr>
        <p:txBody>
          <a:bodyPr wrap="square">
            <a:spAutoFit/>
          </a:bodyPr>
          <a:lstStyle/>
          <a:p>
            <a:pPr algn="ctr"/>
            <a:r>
              <a:rPr lang="en-US" sz="2000" b="1" dirty="0">
                <a:solidFill>
                  <a:srgbClr val="000000"/>
                </a:solidFill>
                <a:latin typeface="Calibri" pitchFamily="34" charset="0"/>
              </a:rPr>
              <a:t>Special Staff</a:t>
            </a:r>
          </a:p>
          <a:p>
            <a:r>
              <a:rPr lang="en-US" b="1" dirty="0" smtClean="0">
                <a:solidFill>
                  <a:srgbClr val="000000"/>
                </a:solidFill>
                <a:latin typeface="Calibri" pitchFamily="34" charset="0"/>
              </a:rPr>
              <a:t>A231 Thesis Completion, Research Methods III**</a:t>
            </a:r>
          </a:p>
          <a:p>
            <a:r>
              <a:rPr lang="en-US" b="1" dirty="0" smtClean="0">
                <a:solidFill>
                  <a:srgbClr val="000000"/>
                </a:solidFill>
                <a:latin typeface="Calibri" pitchFamily="34" charset="0"/>
              </a:rPr>
              <a:t>A252*** </a:t>
            </a:r>
            <a:r>
              <a:rPr lang="en-US" b="1" dirty="0">
                <a:solidFill>
                  <a:srgbClr val="000000"/>
                </a:solidFill>
                <a:latin typeface="Calibri" pitchFamily="34" charset="0"/>
              </a:rPr>
              <a:t>Homeland Security </a:t>
            </a:r>
            <a:r>
              <a:rPr lang="en-US" b="1" dirty="0" smtClean="0">
                <a:solidFill>
                  <a:srgbClr val="000000"/>
                </a:solidFill>
                <a:latin typeface="Calibri" pitchFamily="34" charset="0"/>
              </a:rPr>
              <a:t>Law 				A525 Countering Weapons of Mass Destruction</a:t>
            </a:r>
            <a:endParaRPr lang="en-US" b="1" dirty="0">
              <a:solidFill>
                <a:srgbClr val="000000"/>
              </a:solidFill>
              <a:latin typeface="Calibri" pitchFamily="34" charset="0"/>
            </a:endParaRPr>
          </a:p>
        </p:txBody>
      </p:sp>
      <p:sp>
        <p:nvSpPr>
          <p:cNvPr id="8" name="TextBox 7"/>
          <p:cNvSpPr txBox="1"/>
          <p:nvPr/>
        </p:nvSpPr>
        <p:spPr>
          <a:xfrm>
            <a:off x="609600" y="3329020"/>
            <a:ext cx="5052757" cy="677108"/>
          </a:xfrm>
          <a:prstGeom prst="rect">
            <a:avLst/>
          </a:prstGeom>
          <a:solidFill>
            <a:schemeClr val="accent2">
              <a:lumMod val="40000"/>
              <a:lumOff val="60000"/>
            </a:schemeClr>
          </a:solidFill>
        </p:spPr>
        <p:txBody>
          <a:bodyPr wrap="square">
            <a:spAutoFit/>
          </a:bodyPr>
          <a:lstStyle/>
          <a:p>
            <a:pPr algn="ctr" fontAlgn="auto">
              <a:spcBef>
                <a:spcPts val="0"/>
              </a:spcBef>
              <a:spcAft>
                <a:spcPts val="0"/>
              </a:spcAft>
              <a:defRPr/>
            </a:pPr>
            <a:r>
              <a:rPr lang="en-US" sz="2000" b="1" dirty="0">
                <a:solidFill>
                  <a:prstClr val="black"/>
                </a:solidFill>
                <a:latin typeface="Calibri"/>
              </a:rPr>
              <a:t>DMH</a:t>
            </a:r>
          </a:p>
          <a:p>
            <a:pPr fontAlgn="auto">
              <a:spcBef>
                <a:spcPts val="0"/>
              </a:spcBef>
              <a:spcAft>
                <a:spcPts val="0"/>
              </a:spcAft>
              <a:defRPr/>
            </a:pPr>
            <a:r>
              <a:rPr lang="en-US" b="1" dirty="0">
                <a:solidFill>
                  <a:prstClr val="black"/>
                </a:solidFill>
                <a:latin typeface="Calibri"/>
              </a:rPr>
              <a:t>A648 Homeland Security: US Historical Perspective</a:t>
            </a:r>
          </a:p>
        </p:txBody>
      </p:sp>
      <p:sp>
        <p:nvSpPr>
          <p:cNvPr id="15369" name="TextBox 8"/>
          <p:cNvSpPr txBox="1">
            <a:spLocks noChangeArrowheads="1"/>
          </p:cNvSpPr>
          <p:nvPr/>
        </p:nvSpPr>
        <p:spPr bwMode="auto">
          <a:xfrm>
            <a:off x="1524001" y="136480"/>
            <a:ext cx="9144000" cy="646331"/>
          </a:xfrm>
          <a:prstGeom prst="rect">
            <a:avLst/>
          </a:prstGeom>
          <a:noFill/>
          <a:ln w="9525">
            <a:noFill/>
            <a:miter lim="800000"/>
            <a:headEnd/>
            <a:tailEnd/>
          </a:ln>
        </p:spPr>
        <p:txBody>
          <a:bodyPr wrap="square">
            <a:spAutoFit/>
          </a:bodyPr>
          <a:lstStyle/>
          <a:p>
            <a:pPr algn="ctr"/>
            <a:r>
              <a:rPr lang="en-US" sz="3600" b="1" dirty="0">
                <a:latin typeface="Arial" panose="020B0604020202020204" pitchFamily="34" charset="0"/>
                <a:cs typeface="Arial" panose="020B0604020202020204" pitchFamily="34" charset="0"/>
              </a:rPr>
              <a:t>Homeland Security Electives</a:t>
            </a:r>
          </a:p>
        </p:txBody>
      </p:sp>
      <p:sp>
        <p:nvSpPr>
          <p:cNvPr id="15370" name="TextBox 13"/>
          <p:cNvSpPr txBox="1">
            <a:spLocks noChangeArrowheads="1"/>
          </p:cNvSpPr>
          <p:nvPr/>
        </p:nvSpPr>
        <p:spPr bwMode="auto">
          <a:xfrm>
            <a:off x="5495217" y="4334305"/>
            <a:ext cx="833241" cy="461665"/>
          </a:xfrm>
          <a:prstGeom prst="rect">
            <a:avLst/>
          </a:prstGeom>
          <a:noFill/>
          <a:ln w="9525">
            <a:noFill/>
            <a:miter lim="800000"/>
            <a:headEnd/>
            <a:tailEnd/>
          </a:ln>
        </p:spPr>
        <p:txBody>
          <a:bodyPr wrap="none">
            <a:spAutoFit/>
          </a:bodyPr>
          <a:lstStyle/>
          <a:p>
            <a:pPr algn="ctr"/>
            <a:r>
              <a:rPr lang="en-US" sz="2400" b="1" dirty="0">
                <a:solidFill>
                  <a:srgbClr val="000000"/>
                </a:solidFill>
                <a:latin typeface="Calibri" pitchFamily="34" charset="0"/>
              </a:rPr>
              <a:t>CGSS</a:t>
            </a:r>
          </a:p>
        </p:txBody>
      </p:sp>
      <p:sp>
        <p:nvSpPr>
          <p:cNvPr id="15371" name="TextBox 15"/>
          <p:cNvSpPr txBox="1">
            <a:spLocks noChangeArrowheads="1"/>
          </p:cNvSpPr>
          <p:nvPr/>
        </p:nvSpPr>
        <p:spPr bwMode="auto">
          <a:xfrm>
            <a:off x="5486400" y="5406784"/>
            <a:ext cx="850875" cy="461665"/>
          </a:xfrm>
          <a:prstGeom prst="rect">
            <a:avLst/>
          </a:prstGeom>
          <a:noFill/>
          <a:ln w="9525">
            <a:noFill/>
            <a:miter lim="800000"/>
            <a:headEnd/>
            <a:tailEnd/>
          </a:ln>
        </p:spPr>
        <p:txBody>
          <a:bodyPr wrap="none">
            <a:spAutoFit/>
          </a:bodyPr>
          <a:lstStyle/>
          <a:p>
            <a:pPr algn="ctr"/>
            <a:r>
              <a:rPr lang="en-US" sz="2400" b="1" dirty="0">
                <a:latin typeface="Calibri" pitchFamily="34" charset="0"/>
              </a:rPr>
              <a:t>CGSC</a:t>
            </a:r>
          </a:p>
        </p:txBody>
      </p:sp>
      <p:sp>
        <p:nvSpPr>
          <p:cNvPr id="14" name="TextBox 13"/>
          <p:cNvSpPr txBox="1"/>
          <p:nvPr/>
        </p:nvSpPr>
        <p:spPr>
          <a:xfrm>
            <a:off x="5989070" y="1278342"/>
            <a:ext cx="5638800" cy="1785104"/>
          </a:xfrm>
          <a:prstGeom prst="rect">
            <a:avLst/>
          </a:prstGeom>
          <a:solidFill>
            <a:srgbClr val="669900"/>
          </a:solidFill>
        </p:spPr>
        <p:txBody>
          <a:bodyPr wrap="square" rtlCol="0">
            <a:spAutoFit/>
          </a:bodyPr>
          <a:lstStyle/>
          <a:p>
            <a:pPr algn="ctr" fontAlgn="auto">
              <a:spcBef>
                <a:spcPts val="0"/>
              </a:spcBef>
              <a:spcAft>
                <a:spcPts val="0"/>
              </a:spcAft>
            </a:pPr>
            <a:r>
              <a:rPr lang="en-US" sz="2000" b="1" dirty="0">
                <a:solidFill>
                  <a:srgbClr val="000000"/>
                </a:solidFill>
                <a:latin typeface="Calibri"/>
              </a:rPr>
              <a:t>DTAC</a:t>
            </a:r>
          </a:p>
          <a:p>
            <a:pPr fontAlgn="auto">
              <a:spcBef>
                <a:spcPts val="0"/>
              </a:spcBef>
              <a:spcAft>
                <a:spcPts val="0"/>
              </a:spcAft>
            </a:pPr>
            <a:r>
              <a:rPr lang="en-US" b="1" dirty="0" smtClean="0">
                <a:solidFill>
                  <a:schemeClr val="bg1"/>
                </a:solidFill>
                <a:latin typeface="Calibri"/>
              </a:rPr>
              <a:t>A325* Combating Transnational Organized Crime</a:t>
            </a:r>
          </a:p>
          <a:p>
            <a:pPr fontAlgn="auto">
              <a:spcBef>
                <a:spcPts val="0"/>
              </a:spcBef>
              <a:spcAft>
                <a:spcPts val="0"/>
              </a:spcAft>
            </a:pPr>
            <a:r>
              <a:rPr lang="en-US" b="1" dirty="0" smtClean="0">
                <a:solidFill>
                  <a:schemeClr val="bg1"/>
                </a:solidFill>
                <a:latin typeface="Calibri"/>
              </a:rPr>
              <a:t>A326 Planning for Disaster</a:t>
            </a:r>
          </a:p>
          <a:p>
            <a:pPr fontAlgn="auto">
              <a:spcBef>
                <a:spcPts val="0"/>
              </a:spcBef>
              <a:spcAft>
                <a:spcPts val="0"/>
              </a:spcAft>
            </a:pPr>
            <a:r>
              <a:rPr lang="en-US" b="1" dirty="0" smtClean="0">
                <a:solidFill>
                  <a:schemeClr val="bg1"/>
                </a:solidFill>
                <a:latin typeface="Calibri"/>
              </a:rPr>
              <a:t>A327*** Non-Lethal Weapons</a:t>
            </a:r>
          </a:p>
          <a:p>
            <a:pPr fontAlgn="auto">
              <a:spcBef>
                <a:spcPts val="0"/>
              </a:spcBef>
              <a:spcAft>
                <a:spcPts val="0"/>
              </a:spcAft>
            </a:pPr>
            <a:r>
              <a:rPr lang="en-US" b="1" dirty="0" smtClean="0">
                <a:solidFill>
                  <a:schemeClr val="bg1"/>
                </a:solidFill>
                <a:latin typeface="Calibri"/>
              </a:rPr>
              <a:t>A328 Defense Support of Civil Authorities</a:t>
            </a:r>
          </a:p>
          <a:p>
            <a:pPr fontAlgn="auto">
              <a:spcBef>
                <a:spcPts val="0"/>
              </a:spcBef>
              <a:spcAft>
                <a:spcPts val="0"/>
              </a:spcAft>
            </a:pPr>
            <a:r>
              <a:rPr lang="en-US" b="1" dirty="0" smtClean="0">
                <a:solidFill>
                  <a:schemeClr val="bg1"/>
                </a:solidFill>
                <a:latin typeface="Calibri"/>
              </a:rPr>
              <a:t>A329 Critical Infrastructure Protection</a:t>
            </a:r>
          </a:p>
        </p:txBody>
      </p:sp>
      <p:sp>
        <p:nvSpPr>
          <p:cNvPr id="17" name="TextBox 16"/>
          <p:cNvSpPr txBox="1"/>
          <p:nvPr/>
        </p:nvSpPr>
        <p:spPr>
          <a:xfrm>
            <a:off x="8458200" y="5943600"/>
            <a:ext cx="3657600" cy="738664"/>
          </a:xfrm>
          <a:prstGeom prst="rect">
            <a:avLst/>
          </a:prstGeom>
          <a:noFill/>
        </p:spPr>
        <p:txBody>
          <a:bodyPr wrap="square" rtlCol="0">
            <a:spAutoFit/>
          </a:bodyPr>
          <a:lstStyle/>
          <a:p>
            <a:r>
              <a:rPr lang="en-US" sz="1400" b="1" dirty="0"/>
              <a:t>* in </a:t>
            </a:r>
            <a:r>
              <a:rPr lang="en-US" sz="1400" b="1" dirty="0" smtClean="0"/>
              <a:t>development</a:t>
            </a:r>
          </a:p>
          <a:p>
            <a:r>
              <a:rPr lang="en-US" sz="1400" b="1" dirty="0" smtClean="0"/>
              <a:t>**HS topics only approved by Dr Cupp</a:t>
            </a:r>
            <a:endParaRPr lang="en-US" sz="1400" b="1" dirty="0"/>
          </a:p>
          <a:p>
            <a:r>
              <a:rPr lang="en-US" sz="1400" b="1" dirty="0" smtClean="0"/>
              <a:t>*** Not available in AY2020</a:t>
            </a:r>
            <a:endParaRPr lang="en-US" sz="1400" b="1" dirty="0"/>
          </a:p>
        </p:txBody>
      </p:sp>
    </p:spTree>
    <p:extLst>
      <p:ext uri="{BB962C8B-B14F-4D97-AF65-F5344CB8AC3E}">
        <p14:creationId xmlns:p14="http://schemas.microsoft.com/office/powerpoint/2010/main" val="2784176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87362"/>
          </a:xfrm>
        </p:spPr>
        <p:txBody>
          <a:bodyPr>
            <a:noAutofit/>
          </a:bodyPr>
          <a:lstStyle/>
          <a:p>
            <a:pPr algn="ctr"/>
            <a:r>
              <a:rPr lang="en-US" sz="3600" b="1" dirty="0" smtClean="0">
                <a:latin typeface="Arial" panose="020B0604020202020204" pitchFamily="34" charset="0"/>
                <a:cs typeface="Arial" panose="020B0604020202020204" pitchFamily="34" charset="0"/>
              </a:rPr>
              <a:t>Guest Speaker Support</a:t>
            </a:r>
            <a:endParaRPr lang="en-US" sz="3600" b="1"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609600" y="1014413"/>
            <a:ext cx="5384800" cy="4525963"/>
          </a:xfrm>
        </p:spPr>
        <p:txBody>
          <a:bodyPr>
            <a:normAutofit lnSpcReduction="10000"/>
          </a:bodyPr>
          <a:lstStyle/>
          <a:p>
            <a:r>
              <a:rPr lang="en-US" sz="2400" b="1" i="1" dirty="0">
                <a:solidFill>
                  <a:srgbClr val="FF0000"/>
                </a:solidFill>
                <a:latin typeface="Arial" panose="020B0604020202020204" pitchFamily="34" charset="0"/>
                <a:cs typeface="Arial" panose="020B0604020202020204" pitchFamily="34" charset="0"/>
              </a:rPr>
              <a:t>Customs and Border </a:t>
            </a:r>
            <a:r>
              <a:rPr lang="en-US" sz="2400" b="1" i="1" dirty="0" smtClean="0">
                <a:solidFill>
                  <a:srgbClr val="FF0000"/>
                </a:solidFill>
                <a:latin typeface="Arial" panose="020B0604020202020204" pitchFamily="34" charset="0"/>
                <a:cs typeface="Arial" panose="020B0604020202020204" pitchFamily="34" charset="0"/>
              </a:rPr>
              <a:t>Protection</a:t>
            </a:r>
          </a:p>
          <a:p>
            <a:r>
              <a:rPr lang="en-US" sz="2400" b="1" i="1" dirty="0" smtClean="0">
                <a:solidFill>
                  <a:srgbClr val="FF0000"/>
                </a:solidFill>
                <a:latin typeface="Arial" panose="020B0604020202020204" pitchFamily="34" charset="0"/>
                <a:cs typeface="Arial" panose="020B0604020202020204" pitchFamily="34" charset="0"/>
              </a:rPr>
              <a:t>JTF North</a:t>
            </a:r>
            <a:endParaRPr lang="en-US" sz="2400" b="1" i="1" dirty="0">
              <a:solidFill>
                <a:srgbClr val="FF0000"/>
              </a:solidFill>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Department of Energy</a:t>
            </a:r>
          </a:p>
          <a:p>
            <a:r>
              <a:rPr lang="en-US" sz="2400" b="1" dirty="0">
                <a:latin typeface="Arial" panose="020B0604020202020204" pitchFamily="34" charset="0"/>
                <a:cs typeface="Arial" panose="020B0604020202020204" pitchFamily="34" charset="0"/>
              </a:rPr>
              <a:t>Department of Homeland Security</a:t>
            </a:r>
          </a:p>
          <a:p>
            <a:r>
              <a:rPr lang="en-US" sz="2400" b="1" dirty="0">
                <a:latin typeface="Arial" panose="020B0604020202020204" pitchFamily="34" charset="0"/>
                <a:cs typeface="Arial" panose="020B0604020202020204" pitchFamily="34" charset="0"/>
              </a:rPr>
              <a:t>Department of Justice</a:t>
            </a:r>
          </a:p>
          <a:p>
            <a:r>
              <a:rPr lang="en-US" sz="2400" b="1" i="1" dirty="0">
                <a:solidFill>
                  <a:srgbClr val="FF0000"/>
                </a:solidFill>
                <a:latin typeface="Arial" panose="020B0604020202020204" pitchFamily="34" charset="0"/>
                <a:cs typeface="Arial" panose="020B0604020202020204" pitchFamily="34" charset="0"/>
              </a:rPr>
              <a:t>Federal Emergency Management Agency</a:t>
            </a:r>
          </a:p>
          <a:p>
            <a:r>
              <a:rPr lang="en-US" sz="2400" b="1" dirty="0">
                <a:latin typeface="Arial" panose="020B0604020202020204" pitchFamily="34" charset="0"/>
                <a:cs typeface="Arial" panose="020B0604020202020204" pitchFamily="34" charset="0"/>
              </a:rPr>
              <a:t>Health and Human Services</a:t>
            </a:r>
          </a:p>
          <a:p>
            <a:r>
              <a:rPr lang="en-US" sz="2400" b="1" dirty="0">
                <a:latin typeface="Arial" panose="020B0604020202020204" pitchFamily="34" charset="0"/>
                <a:cs typeface="Arial" panose="020B0604020202020204" pitchFamily="34" charset="0"/>
              </a:rPr>
              <a:t>Immigration and Customs Enforcement</a:t>
            </a:r>
          </a:p>
          <a:p>
            <a:endParaRPr lang="en-US" sz="2400" b="1"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6221412" y="990600"/>
            <a:ext cx="5384800" cy="4525963"/>
          </a:xfrm>
        </p:spPr>
        <p:txBody>
          <a:bodyPr>
            <a:normAutofit lnSpcReduction="10000"/>
          </a:bodyPr>
          <a:lstStyle/>
          <a:p>
            <a:r>
              <a:rPr lang="en-US" sz="2400" b="1" dirty="0" smtClean="0">
                <a:latin typeface="Arial" panose="020B0604020202020204" pitchFamily="34" charset="0"/>
                <a:cs typeface="Arial" panose="020B0604020202020204" pitchFamily="34" charset="0"/>
              </a:rPr>
              <a:t>Johnson and </a:t>
            </a:r>
            <a:r>
              <a:rPr lang="en-US" sz="2400" b="1" i="1" dirty="0" smtClean="0">
                <a:solidFill>
                  <a:srgbClr val="FF0000"/>
                </a:solidFill>
                <a:latin typeface="Arial" panose="020B0604020202020204" pitchFamily="34" charset="0"/>
                <a:cs typeface="Arial" panose="020B0604020202020204" pitchFamily="34" charset="0"/>
              </a:rPr>
              <a:t>Leavenworth </a:t>
            </a:r>
            <a:r>
              <a:rPr lang="en-US" sz="2400" b="1" i="1" dirty="0">
                <a:solidFill>
                  <a:srgbClr val="FF0000"/>
                </a:solidFill>
                <a:latin typeface="Arial" panose="020B0604020202020204" pitchFamily="34" charset="0"/>
                <a:cs typeface="Arial" panose="020B0604020202020204" pitchFamily="34" charset="0"/>
              </a:rPr>
              <a:t>County</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Emergency Managers </a:t>
            </a: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Kansas City Joint Terrorism Task Force</a:t>
            </a:r>
          </a:p>
          <a:p>
            <a:r>
              <a:rPr lang="en-US" sz="2400" b="1" i="1" dirty="0">
                <a:solidFill>
                  <a:srgbClr val="FF0000"/>
                </a:solidFill>
                <a:latin typeface="Arial" panose="020B0604020202020204" pitchFamily="34" charset="0"/>
                <a:cs typeface="Arial" panose="020B0604020202020204" pitchFamily="34" charset="0"/>
              </a:rPr>
              <a:t>Kansas Division of Emergency Management</a:t>
            </a:r>
          </a:p>
          <a:p>
            <a:r>
              <a:rPr lang="en-US" sz="2400" b="1" dirty="0">
                <a:latin typeface="Arial" panose="020B0604020202020204" pitchFamily="34" charset="0"/>
                <a:cs typeface="Arial" panose="020B0604020202020204" pitchFamily="34" charset="0"/>
              </a:rPr>
              <a:t>Kansas State University</a:t>
            </a:r>
          </a:p>
          <a:p>
            <a:r>
              <a:rPr lang="en-US" sz="2400" b="1" i="1" dirty="0">
                <a:solidFill>
                  <a:srgbClr val="FF0000"/>
                </a:solidFill>
                <a:latin typeface="Arial" panose="020B0604020202020204" pitchFamily="34" charset="0"/>
                <a:cs typeface="Arial" panose="020B0604020202020204" pitchFamily="34" charset="0"/>
              </a:rPr>
              <a:t>Kansas/Missouri/Nebraska National Guard</a:t>
            </a:r>
          </a:p>
          <a:p>
            <a:r>
              <a:rPr lang="en-US" sz="2400" b="1" dirty="0">
                <a:latin typeface="Arial" panose="020B0604020202020204" pitchFamily="34" charset="0"/>
                <a:cs typeface="Arial" panose="020B0604020202020204" pitchFamily="34" charset="0"/>
              </a:rPr>
              <a:t>Transportation Security Administration</a:t>
            </a:r>
          </a:p>
          <a:p>
            <a:r>
              <a:rPr lang="en-US" sz="2400" b="1" dirty="0" smtClean="0">
                <a:latin typeface="Arial" panose="020B0604020202020204" pitchFamily="34" charset="0"/>
                <a:cs typeface="Arial" panose="020B0604020202020204" pitchFamily="34" charset="0"/>
              </a:rPr>
              <a:t>US NORTHCOM</a:t>
            </a:r>
            <a:endParaRPr lang="en-US" sz="2400" b="1"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4190820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564392" y="2276063"/>
            <a:ext cx="7118295" cy="4524315"/>
          </a:xfrm>
          <a:prstGeom prst="rect">
            <a:avLst/>
          </a:prstGeom>
          <a:noFill/>
        </p:spPr>
        <p:txBody>
          <a:bodyPr wrap="none" rtlCol="0">
            <a:spAutoFit/>
          </a:bodyPr>
          <a:lstStyle/>
          <a:p>
            <a:pPr algn="ctr"/>
            <a:r>
              <a:rPr lang="en-US" sz="3200" dirty="0"/>
              <a:t>What could be the cascading impacts</a:t>
            </a:r>
          </a:p>
          <a:p>
            <a:pPr algn="ctr"/>
            <a:r>
              <a:rPr lang="en-US" sz="3200" dirty="0"/>
              <a:t>That would potentially result in a Request</a:t>
            </a:r>
          </a:p>
          <a:p>
            <a:pPr algn="ctr"/>
            <a:r>
              <a:rPr lang="en-US" sz="3200" dirty="0"/>
              <a:t>For </a:t>
            </a:r>
            <a:r>
              <a:rPr lang="en-US" sz="3200" dirty="0" err="1"/>
              <a:t>DoD</a:t>
            </a:r>
            <a:r>
              <a:rPr lang="en-US" sz="3200" dirty="0"/>
              <a:t> Assistance in the following</a:t>
            </a:r>
          </a:p>
          <a:p>
            <a:pPr algn="ctr"/>
            <a:r>
              <a:rPr lang="en-US" sz="3200" dirty="0"/>
              <a:t>situations?</a:t>
            </a:r>
          </a:p>
          <a:p>
            <a:pPr algn="ctr"/>
            <a:endParaRPr lang="en-US" sz="3200" dirty="0"/>
          </a:p>
          <a:p>
            <a:pPr algn="ctr"/>
            <a:r>
              <a:rPr lang="en-US" sz="3200" dirty="0"/>
              <a:t>What types of Missions might </a:t>
            </a:r>
            <a:r>
              <a:rPr lang="en-US" sz="3200" dirty="0" err="1"/>
              <a:t>DoD</a:t>
            </a:r>
            <a:endParaRPr lang="en-US" sz="3200" dirty="0"/>
          </a:p>
          <a:p>
            <a:pPr algn="ctr"/>
            <a:r>
              <a:rPr lang="en-US" sz="3200" dirty="0"/>
              <a:t>Be asked to perform?</a:t>
            </a:r>
          </a:p>
          <a:p>
            <a:pPr algn="ctr"/>
            <a:endParaRPr lang="en-US" sz="3200" dirty="0"/>
          </a:p>
          <a:p>
            <a:pPr algn="ctr"/>
            <a:endParaRPr lang="en-US" sz="3200" dirty="0"/>
          </a:p>
        </p:txBody>
      </p:sp>
      <p:pic>
        <p:nvPicPr>
          <p:cNvPr id="17" name="Picture 16" descr="!0_0000_MORGUE_2011_MissouriRiverFlood_0616_FortCalhounNE_NuclearPowerPlant_Flooding_Large-UnknownPhoto.jpg"/>
          <p:cNvPicPr>
            <a:picLocks noChangeAspect="1"/>
          </p:cNvPicPr>
          <p:nvPr/>
        </p:nvPicPr>
        <p:blipFill>
          <a:blip r:embed="rId3" cstate="print"/>
          <a:stretch>
            <a:fillRect/>
          </a:stretch>
        </p:blipFill>
        <p:spPr>
          <a:xfrm>
            <a:off x="3405808" y="1888436"/>
            <a:ext cx="5715000" cy="3149359"/>
          </a:xfrm>
          <a:prstGeom prst="rect">
            <a:avLst/>
          </a:prstGeom>
        </p:spPr>
      </p:pic>
      <p:pic>
        <p:nvPicPr>
          <p:cNvPr id="11272" name="Picture 12" descr="H5N1 Virus.jpg"/>
          <p:cNvPicPr>
            <a:picLocks noChangeAspect="1"/>
          </p:cNvPicPr>
          <p:nvPr/>
        </p:nvPicPr>
        <p:blipFill>
          <a:blip r:embed="rId4" cstate="print"/>
          <a:srcRect/>
          <a:stretch>
            <a:fillRect/>
          </a:stretch>
        </p:blipFill>
        <p:spPr bwMode="auto">
          <a:xfrm>
            <a:off x="1524000" y="4419600"/>
            <a:ext cx="2667000" cy="2438400"/>
          </a:xfrm>
          <a:prstGeom prst="rect">
            <a:avLst/>
          </a:prstGeom>
          <a:noFill/>
          <a:ln w="9525">
            <a:noFill/>
            <a:miter lim="800000"/>
            <a:headEnd/>
            <a:tailEnd/>
          </a:ln>
        </p:spPr>
      </p:pic>
      <p:pic>
        <p:nvPicPr>
          <p:cNvPr id="11267" name="Picture 10" descr="wildfire-deer.jpg"/>
          <p:cNvPicPr>
            <a:picLocks noChangeAspect="1"/>
          </p:cNvPicPr>
          <p:nvPr/>
        </p:nvPicPr>
        <p:blipFill>
          <a:blip r:embed="rId5" cstate="print"/>
          <a:srcRect l="5952" r="6557"/>
          <a:stretch>
            <a:fillRect/>
          </a:stretch>
        </p:blipFill>
        <p:spPr bwMode="auto">
          <a:xfrm>
            <a:off x="1524000" y="1752600"/>
            <a:ext cx="3276600" cy="2667000"/>
          </a:xfrm>
          <a:prstGeom prst="rect">
            <a:avLst/>
          </a:prstGeom>
          <a:noFill/>
          <a:ln w="9525">
            <a:noFill/>
            <a:miter lim="800000"/>
            <a:headEnd/>
            <a:tailEnd/>
          </a:ln>
        </p:spPr>
      </p:pic>
      <p:pic>
        <p:nvPicPr>
          <p:cNvPr id="11268" name="Picture 6" descr="Greensburg_kansas_tornado-1.jpg"/>
          <p:cNvPicPr>
            <a:picLocks noChangeAspect="1"/>
          </p:cNvPicPr>
          <p:nvPr/>
        </p:nvPicPr>
        <p:blipFill>
          <a:blip r:embed="rId6" cstate="print"/>
          <a:srcRect/>
          <a:stretch>
            <a:fillRect/>
          </a:stretch>
        </p:blipFill>
        <p:spPr bwMode="auto">
          <a:xfrm>
            <a:off x="7086600" y="4768850"/>
            <a:ext cx="3581400" cy="2089150"/>
          </a:xfrm>
          <a:prstGeom prst="rect">
            <a:avLst/>
          </a:prstGeom>
          <a:noFill/>
          <a:ln w="9525">
            <a:noFill/>
            <a:miter lim="800000"/>
            <a:headEnd/>
            <a:tailEnd/>
          </a:ln>
        </p:spPr>
      </p:pic>
      <p:pic>
        <p:nvPicPr>
          <p:cNvPr id="16" name="Picture 15" descr="japan-earthquake-tsunami-nuclear-unforgettable-pictures-wave_33291_600x450.jpg"/>
          <p:cNvPicPr>
            <a:picLocks noChangeAspect="1"/>
          </p:cNvPicPr>
          <p:nvPr/>
        </p:nvPicPr>
        <p:blipFill>
          <a:blip r:embed="rId7" cstate="print"/>
          <a:stretch>
            <a:fillRect/>
          </a:stretch>
        </p:blipFill>
        <p:spPr>
          <a:xfrm>
            <a:off x="3838074" y="4195762"/>
            <a:ext cx="4003365" cy="2662238"/>
          </a:xfrm>
          <a:prstGeom prst="rect">
            <a:avLst/>
          </a:prstGeom>
        </p:spPr>
      </p:pic>
      <p:pic>
        <p:nvPicPr>
          <p:cNvPr id="11269" name="Picture 3" descr="katrina-space shot.jpg"/>
          <p:cNvPicPr>
            <a:picLocks noChangeAspect="1"/>
          </p:cNvPicPr>
          <p:nvPr/>
        </p:nvPicPr>
        <p:blipFill>
          <a:blip r:embed="rId8" cstate="print"/>
          <a:srcRect/>
          <a:stretch>
            <a:fillRect/>
          </a:stretch>
        </p:blipFill>
        <p:spPr bwMode="auto">
          <a:xfrm>
            <a:off x="7010400" y="2409825"/>
            <a:ext cx="3657600" cy="2355850"/>
          </a:xfrm>
          <a:prstGeom prst="rect">
            <a:avLst/>
          </a:prstGeom>
          <a:noFill/>
          <a:ln w="9525">
            <a:noFill/>
            <a:miter lim="800000"/>
            <a:headEnd/>
            <a:tailEnd/>
          </a:ln>
        </p:spPr>
      </p:pic>
      <p:pic>
        <p:nvPicPr>
          <p:cNvPr id="11270" name="Picture 5" descr="Iranian Sehab missiles.jpg"/>
          <p:cNvPicPr>
            <a:picLocks noChangeAspect="1"/>
          </p:cNvPicPr>
          <p:nvPr/>
        </p:nvPicPr>
        <p:blipFill>
          <a:blip r:embed="rId9" cstate="print"/>
          <a:srcRect/>
          <a:stretch>
            <a:fillRect/>
          </a:stretch>
        </p:blipFill>
        <p:spPr bwMode="auto">
          <a:xfrm>
            <a:off x="6635750" y="0"/>
            <a:ext cx="4032250" cy="2438400"/>
          </a:xfrm>
          <a:prstGeom prst="rect">
            <a:avLst/>
          </a:prstGeom>
          <a:noFill/>
          <a:ln w="9525">
            <a:noFill/>
            <a:miter lim="800000"/>
            <a:headEnd/>
            <a:tailEnd/>
          </a:ln>
        </p:spPr>
      </p:pic>
      <p:pic>
        <p:nvPicPr>
          <p:cNvPr id="11271" name="Picture 8" descr="9-11 plane-2.jpg"/>
          <p:cNvPicPr>
            <a:picLocks noChangeAspect="1"/>
          </p:cNvPicPr>
          <p:nvPr/>
        </p:nvPicPr>
        <p:blipFill>
          <a:blip r:embed="rId10" cstate="print"/>
          <a:srcRect/>
          <a:stretch>
            <a:fillRect/>
          </a:stretch>
        </p:blipFill>
        <p:spPr bwMode="auto">
          <a:xfrm>
            <a:off x="1524001" y="1"/>
            <a:ext cx="3057525" cy="2111375"/>
          </a:xfrm>
          <a:prstGeom prst="rect">
            <a:avLst/>
          </a:prstGeom>
          <a:noFill/>
          <a:ln w="9525">
            <a:noFill/>
            <a:miter lim="800000"/>
            <a:headEnd/>
            <a:tailEnd/>
          </a:ln>
        </p:spPr>
      </p:pic>
      <p:pic>
        <p:nvPicPr>
          <p:cNvPr id="11274" name="Picture 14" descr="Home grown Terrorist.jpg"/>
          <p:cNvPicPr>
            <a:picLocks noChangeAspect="1"/>
          </p:cNvPicPr>
          <p:nvPr/>
        </p:nvPicPr>
        <p:blipFill>
          <a:blip r:embed="rId11" cstate="print"/>
          <a:srcRect/>
          <a:stretch>
            <a:fillRect/>
          </a:stretch>
        </p:blipFill>
        <p:spPr bwMode="auto">
          <a:xfrm>
            <a:off x="3733800" y="0"/>
            <a:ext cx="3314700" cy="2209800"/>
          </a:xfrm>
          <a:prstGeom prst="rect">
            <a:avLst/>
          </a:prstGeom>
          <a:noFill/>
          <a:ln w="9525">
            <a:noFill/>
            <a:miter lim="800000"/>
            <a:headEnd/>
            <a:tailEnd/>
          </a:ln>
        </p:spPr>
      </p:pic>
      <p:pic>
        <p:nvPicPr>
          <p:cNvPr id="13" name="Picture 12" descr="SLBM.jpg"/>
          <p:cNvPicPr>
            <a:picLocks noChangeAspect="1"/>
          </p:cNvPicPr>
          <p:nvPr/>
        </p:nvPicPr>
        <p:blipFill>
          <a:blip r:embed="rId12" cstate="print"/>
          <a:srcRect l="15358" t="6670" r="10921" b="9970"/>
          <a:stretch>
            <a:fillRect/>
          </a:stretch>
        </p:blipFill>
        <p:spPr bwMode="auto">
          <a:xfrm>
            <a:off x="6781800" y="3886200"/>
            <a:ext cx="2286000" cy="2116138"/>
          </a:xfrm>
          <a:prstGeom prst="rect">
            <a:avLst/>
          </a:prstGeom>
          <a:noFill/>
          <a:ln w="9525">
            <a:noFill/>
            <a:miter lim="800000"/>
            <a:headEnd/>
            <a:tailEnd/>
          </a:ln>
        </p:spPr>
      </p:pic>
      <p:pic>
        <p:nvPicPr>
          <p:cNvPr id="14" name="Picture 13" descr="TU 95 and TU 160.jpg"/>
          <p:cNvPicPr>
            <a:picLocks noChangeAspect="1"/>
          </p:cNvPicPr>
          <p:nvPr/>
        </p:nvPicPr>
        <p:blipFill>
          <a:blip r:embed="rId13" cstate="print"/>
          <a:srcRect/>
          <a:stretch>
            <a:fillRect/>
          </a:stretch>
        </p:blipFill>
        <p:spPr bwMode="auto">
          <a:xfrm>
            <a:off x="2756453" y="2607366"/>
            <a:ext cx="2390775" cy="1817688"/>
          </a:xfrm>
          <a:prstGeom prst="rect">
            <a:avLst/>
          </a:prstGeom>
          <a:noFill/>
          <a:ln w="9525">
            <a:noFill/>
            <a:miter lim="800000"/>
            <a:headEnd/>
            <a:tailEnd/>
          </a:ln>
        </p:spPr>
      </p:pic>
      <p:pic>
        <p:nvPicPr>
          <p:cNvPr id="15" name="Picture 14" descr="abdulmutallab-terror-plane-nigeria.jpg"/>
          <p:cNvPicPr>
            <a:picLocks noChangeAspect="1"/>
          </p:cNvPicPr>
          <p:nvPr/>
        </p:nvPicPr>
        <p:blipFill>
          <a:blip r:embed="rId14" cstate="print"/>
          <a:stretch>
            <a:fillRect/>
          </a:stretch>
        </p:blipFill>
        <p:spPr>
          <a:xfrm>
            <a:off x="6629400" y="1"/>
            <a:ext cx="1752600" cy="1314450"/>
          </a:xfrm>
          <a:prstGeom prst="rect">
            <a:avLst/>
          </a:prstGeom>
        </p:spPr>
      </p:pic>
      <p:pic>
        <p:nvPicPr>
          <p:cNvPr id="19" name="Picture 18" descr="A-Bomb explosion.jpg"/>
          <p:cNvPicPr>
            <a:picLocks noChangeAspect="1"/>
          </p:cNvPicPr>
          <p:nvPr/>
        </p:nvPicPr>
        <p:blipFill>
          <a:blip r:embed="rId15" cstate="print"/>
          <a:stretch>
            <a:fillRect/>
          </a:stretch>
        </p:blipFill>
        <p:spPr>
          <a:xfrm>
            <a:off x="7750660" y="731952"/>
            <a:ext cx="2917341" cy="2182906"/>
          </a:xfrm>
          <a:prstGeom prst="rect">
            <a:avLst/>
          </a:prstGeom>
        </p:spPr>
      </p:pic>
      <p:pic>
        <p:nvPicPr>
          <p:cNvPr id="20" name="Picture 19" descr="CME.jpg"/>
          <p:cNvPicPr>
            <a:picLocks noChangeAspect="1"/>
          </p:cNvPicPr>
          <p:nvPr/>
        </p:nvPicPr>
        <p:blipFill>
          <a:blip r:embed="rId16" cstate="print"/>
          <a:stretch>
            <a:fillRect/>
          </a:stretch>
        </p:blipFill>
        <p:spPr>
          <a:xfrm>
            <a:off x="1524001" y="4542256"/>
            <a:ext cx="2385391" cy="2315745"/>
          </a:xfrm>
          <a:prstGeom prst="rect">
            <a:avLst/>
          </a:prstGeom>
        </p:spPr>
      </p:pic>
      <p:pic>
        <p:nvPicPr>
          <p:cNvPr id="21" name="Picture 20" descr="asteroids_sm.jpg"/>
          <p:cNvPicPr>
            <a:picLocks noChangeAspect="1"/>
          </p:cNvPicPr>
          <p:nvPr/>
        </p:nvPicPr>
        <p:blipFill>
          <a:blip r:embed="rId17" cstate="print"/>
          <a:srcRect r="11404" b="18699"/>
          <a:stretch>
            <a:fillRect/>
          </a:stretch>
        </p:blipFill>
        <p:spPr>
          <a:xfrm>
            <a:off x="2678616" y="0"/>
            <a:ext cx="3071697" cy="2230244"/>
          </a:xfrm>
          <a:prstGeom prst="rect">
            <a:avLst/>
          </a:prstGeom>
        </p:spPr>
      </p:pic>
      <p:pic>
        <p:nvPicPr>
          <p:cNvPr id="11273" name="Picture 13" descr="flooding.jpg"/>
          <p:cNvPicPr>
            <a:picLocks noChangeAspect="1"/>
          </p:cNvPicPr>
          <p:nvPr/>
        </p:nvPicPr>
        <p:blipFill>
          <a:blip r:embed="rId18" cstate="print"/>
          <a:srcRect/>
          <a:stretch>
            <a:fillRect/>
          </a:stretch>
        </p:blipFill>
        <p:spPr bwMode="auto">
          <a:xfrm>
            <a:off x="-8153400" y="1524000"/>
            <a:ext cx="2706688" cy="2514600"/>
          </a:xfrm>
          <a:prstGeom prst="rect">
            <a:avLst/>
          </a:prstGeom>
          <a:noFill/>
          <a:ln w="9525">
            <a:noFill/>
            <a:miter lim="800000"/>
            <a:headEnd/>
            <a:tailEnd/>
          </a:ln>
        </p:spPr>
      </p:pic>
      <p:pic>
        <p:nvPicPr>
          <p:cNvPr id="23" name="Picture 22" descr="Anonymous-Warns-It-Has-Stuxnet-Computer-Virus.jpg"/>
          <p:cNvPicPr>
            <a:picLocks noChangeAspect="1"/>
          </p:cNvPicPr>
          <p:nvPr/>
        </p:nvPicPr>
        <p:blipFill>
          <a:blip r:embed="rId19" cstate="print"/>
          <a:stretch>
            <a:fillRect/>
          </a:stretch>
        </p:blipFill>
        <p:spPr>
          <a:xfrm>
            <a:off x="6829426" y="4381500"/>
            <a:ext cx="3838575" cy="2476500"/>
          </a:xfrm>
          <a:prstGeom prst="rect">
            <a:avLst/>
          </a:prstGeom>
        </p:spPr>
      </p:pic>
      <p:sp>
        <p:nvSpPr>
          <p:cNvPr id="22" name="Slide Number Placeholder 21"/>
          <p:cNvSpPr>
            <a:spLocks noGrp="1"/>
          </p:cNvSpPr>
          <p:nvPr>
            <p:ph type="sldNum" sz="quarter" idx="10"/>
          </p:nvPr>
        </p:nvSpPr>
        <p:spPr/>
        <p:txBody>
          <a:bodyPr/>
          <a:lstStyle/>
          <a:p>
            <a:pPr>
              <a:defRPr/>
            </a:pPr>
            <a:fld id="{356A20D0-DD60-4673-99E9-A87D2C440FF2}" type="slidenum">
              <a:rPr lang="en-US" smtClean="0"/>
              <a:pPr>
                <a:defRPr/>
              </a:pPr>
              <a:t>15</a:t>
            </a:fld>
            <a:endParaRPr lang="en-US"/>
          </a:p>
        </p:txBody>
      </p:sp>
    </p:spTree>
    <p:extLst>
      <p:ext uri="{BB962C8B-B14F-4D97-AF65-F5344CB8AC3E}">
        <p14:creationId xmlns:p14="http://schemas.microsoft.com/office/powerpoint/2010/main" val="382764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273"/>
                                        </p:tgtEl>
                                        <p:attrNameLst>
                                          <p:attrName>style.visibility</p:attrName>
                                        </p:attrNameLst>
                                      </p:cBhvr>
                                      <p:to>
                                        <p:strVal val="visible"/>
                                      </p:to>
                                    </p:set>
                                    <p:animEffect transition="in" filter="checkerboard(across)">
                                      <p:cBhvr>
                                        <p:cTn id="12" dur="500"/>
                                        <p:tgtEl>
                                          <p:spTgt spid="1127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72"/>
                                        </p:tgtEl>
                                        <p:attrNameLst>
                                          <p:attrName>style.visibility</p:attrName>
                                        </p:attrNameLst>
                                      </p:cBhvr>
                                      <p:to>
                                        <p:strVal val="visible"/>
                                      </p:to>
                                    </p:set>
                                    <p:animEffect transition="in" filter="blinds(horizontal)">
                                      <p:cBhvr>
                                        <p:cTn id="17" dur="1000"/>
                                        <p:tgtEl>
                                          <p:spTgt spid="1127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1268"/>
                                        </p:tgtEl>
                                        <p:attrNameLst>
                                          <p:attrName>style.visibility</p:attrName>
                                        </p:attrNameLst>
                                      </p:cBhvr>
                                      <p:to>
                                        <p:strVal val="visible"/>
                                      </p:to>
                                    </p:set>
                                    <p:animEffect transition="in" filter="box(in)">
                                      <p:cBhvr>
                                        <p:cTn id="22" dur="1000"/>
                                        <p:tgtEl>
                                          <p:spTgt spid="1126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267"/>
                                        </p:tgtEl>
                                        <p:attrNameLst>
                                          <p:attrName>style.visibility</p:attrName>
                                        </p:attrNameLst>
                                      </p:cBhvr>
                                      <p:to>
                                        <p:strVal val="visible"/>
                                      </p:to>
                                    </p:set>
                                    <p:animEffect transition="in" filter="checkerboard(across)">
                                      <p:cBhvr>
                                        <p:cTn id="27" dur="1000"/>
                                        <p:tgtEl>
                                          <p:spTgt spid="1126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heckerboard(across)">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11269"/>
                                        </p:tgtEl>
                                        <p:attrNameLst>
                                          <p:attrName>style.visibility</p:attrName>
                                        </p:attrNameLst>
                                      </p:cBhvr>
                                      <p:to>
                                        <p:strVal val="visible"/>
                                      </p:to>
                                    </p:set>
                                    <p:animEffect transition="in" filter="diamond(in)">
                                      <p:cBhvr>
                                        <p:cTn id="37" dur="2000"/>
                                        <p:tgtEl>
                                          <p:spTgt spid="11269"/>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11271"/>
                                        </p:tgtEl>
                                        <p:attrNameLst>
                                          <p:attrName>style.visibility</p:attrName>
                                        </p:attrNameLst>
                                      </p:cBhvr>
                                      <p:to>
                                        <p:strVal val="visible"/>
                                      </p:to>
                                    </p:set>
                                    <p:animEffect transition="in" filter="diamond(in)">
                                      <p:cBhvr>
                                        <p:cTn id="42" dur="2000"/>
                                        <p:tgtEl>
                                          <p:spTgt spid="1127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1274"/>
                                        </p:tgtEl>
                                        <p:attrNameLst>
                                          <p:attrName>style.visibility</p:attrName>
                                        </p:attrNameLst>
                                      </p:cBhvr>
                                      <p:to>
                                        <p:strVal val="visible"/>
                                      </p:to>
                                    </p:set>
                                    <p:animEffect transition="in" filter="checkerboard(across)">
                                      <p:cBhvr>
                                        <p:cTn id="47" dur="500"/>
                                        <p:tgtEl>
                                          <p:spTgt spid="1127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270"/>
                                        </p:tgtEl>
                                        <p:attrNameLst>
                                          <p:attrName>style.visibility</p:attrName>
                                        </p:attrNameLst>
                                      </p:cBhvr>
                                      <p:to>
                                        <p:strVal val="visible"/>
                                      </p:to>
                                    </p:set>
                                    <p:animEffect transition="in" filter="blinds(horizontal)">
                                      <p:cBhvr>
                                        <p:cTn id="52" dur="500"/>
                                        <p:tgtEl>
                                          <p:spTgt spid="11270"/>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checkerboard(across)">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ox(in)">
                                      <p:cBhvr>
                                        <p:cTn id="62" dur="10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linds(horizont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linds(horizontal)">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box(in)">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5" presetClass="entr" presetSubtype="10" fill="hold"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checkerboard(across)">
                                      <p:cBhvr>
                                        <p:cTn id="8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625600" y="152400"/>
            <a:ext cx="8534400" cy="1143000"/>
          </a:xfrm>
        </p:spPr>
        <p:txBody>
          <a:bodyPr>
            <a:normAutofit/>
          </a:bodyPr>
          <a:lstStyle/>
          <a:p>
            <a:pPr algn="ctr" eaLnBrk="1" hangingPunct="1"/>
            <a:r>
              <a:rPr lang="en-US" sz="4800" b="1" dirty="0">
                <a:latin typeface="Arial" panose="020B0604020202020204" pitchFamily="34" charset="0"/>
                <a:cs typeface="Arial" panose="020B0604020202020204" pitchFamily="34" charset="0"/>
              </a:rPr>
              <a:t>DSCA Review</a:t>
            </a:r>
          </a:p>
        </p:txBody>
      </p:sp>
      <p:sp>
        <p:nvSpPr>
          <p:cNvPr id="6147" name="Rectangle 3"/>
          <p:cNvSpPr>
            <a:spLocks noGrp="1" noChangeArrowheads="1"/>
          </p:cNvSpPr>
          <p:nvPr>
            <p:ph type="body" idx="1"/>
          </p:nvPr>
        </p:nvSpPr>
        <p:spPr>
          <a:xfrm>
            <a:off x="1066800" y="1669579"/>
            <a:ext cx="10058400" cy="5029200"/>
          </a:xfrm>
        </p:spPr>
        <p:txBody>
          <a:bodyPr>
            <a:normAutofit/>
          </a:bodyPr>
          <a:lstStyle/>
          <a:p>
            <a:pPr eaLnBrk="1" hangingPunct="1">
              <a:lnSpc>
                <a:spcPct val="80000"/>
              </a:lnSpc>
            </a:pPr>
            <a:r>
              <a:rPr lang="en-US" sz="3600" b="1" dirty="0">
                <a:effectLst>
                  <a:outerShdw blurRad="38100" dist="38100" dir="2700000" algn="tl">
                    <a:srgbClr val="C0C0C0"/>
                  </a:outerShdw>
                </a:effectLst>
                <a:latin typeface="Arial" panose="020B0604020202020204" pitchFamily="34" charset="0"/>
                <a:cs typeface="Arial" panose="020B0604020202020204" pitchFamily="34" charset="0"/>
              </a:rPr>
              <a:t>DSCA is part of Decisive </a:t>
            </a:r>
            <a:r>
              <a:rPr lang="en-US" sz="3600" b="1" dirty="0" smtClean="0">
                <a:effectLst>
                  <a:outerShdw blurRad="38100" dist="38100" dir="2700000" algn="tl">
                    <a:srgbClr val="C0C0C0"/>
                  </a:outerShdw>
                </a:effectLst>
                <a:latin typeface="Arial" panose="020B0604020202020204" pitchFamily="34" charset="0"/>
                <a:cs typeface="Arial" panose="020B0604020202020204" pitchFamily="34" charset="0"/>
              </a:rPr>
              <a:t>Action</a:t>
            </a:r>
          </a:p>
          <a:p>
            <a:pPr eaLnBrk="1" hangingPunct="1">
              <a:lnSpc>
                <a:spcPct val="80000"/>
              </a:lnSpc>
            </a:pPr>
            <a:r>
              <a:rPr lang="en-US" sz="3600" b="1" dirty="0" smtClean="0">
                <a:effectLst>
                  <a:outerShdw blurRad="38100" dist="38100" dir="2700000" algn="tl">
                    <a:srgbClr val="C0C0C0"/>
                  </a:outerShdw>
                </a:effectLst>
                <a:latin typeface="Arial" panose="020B0604020202020204" pitchFamily="34" charset="0"/>
                <a:cs typeface="Arial" panose="020B0604020202020204" pitchFamily="34" charset="0"/>
              </a:rPr>
              <a:t>Primary Army Tasks</a:t>
            </a:r>
            <a:endParaRPr lang="en-US" sz="3200" b="1" dirty="0">
              <a:effectLst>
                <a:outerShdw blurRad="38100" dist="38100" dir="2700000" algn="tl">
                  <a:srgbClr val="C0C0C0"/>
                </a:outerShdw>
              </a:effectLst>
              <a:latin typeface="Arial" panose="020B0604020202020204" pitchFamily="34" charset="0"/>
              <a:cs typeface="Arial" panose="020B0604020202020204" pitchFamily="34" charset="0"/>
            </a:endParaRPr>
          </a:p>
          <a:p>
            <a:pPr eaLnBrk="1" hangingPunct="1">
              <a:lnSpc>
                <a:spcPct val="80000"/>
              </a:lnSpc>
            </a:pPr>
            <a:r>
              <a:rPr lang="en-US" sz="3600" b="1" dirty="0" smtClean="0">
                <a:effectLst>
                  <a:outerShdw blurRad="38100" dist="38100" dir="2700000" algn="tl">
                    <a:srgbClr val="C0C0C0"/>
                  </a:outerShdw>
                </a:effectLst>
                <a:latin typeface="Arial" panose="020B0604020202020204" pitchFamily="34" charset="0"/>
                <a:cs typeface="Arial" panose="020B0604020202020204" pitchFamily="34" charset="0"/>
              </a:rPr>
              <a:t>Role </a:t>
            </a:r>
            <a:r>
              <a:rPr lang="en-US" sz="3600" b="1" dirty="0">
                <a:effectLst>
                  <a:outerShdw blurRad="38100" dist="38100" dir="2700000" algn="tl">
                    <a:srgbClr val="C0C0C0"/>
                  </a:outerShdw>
                </a:effectLst>
                <a:latin typeface="Arial" panose="020B0604020202020204" pitchFamily="34" charset="0"/>
                <a:cs typeface="Arial" panose="020B0604020202020204" pitchFamily="34" charset="0"/>
              </a:rPr>
              <a:t>of U.S. Northern Command in Civil Support Operations</a:t>
            </a:r>
          </a:p>
          <a:p>
            <a:pPr eaLnBrk="1" hangingPunct="1">
              <a:lnSpc>
                <a:spcPct val="80000"/>
              </a:lnSpc>
            </a:pPr>
            <a:r>
              <a:rPr lang="en-US" sz="3600" b="1" dirty="0" smtClean="0">
                <a:effectLst>
                  <a:outerShdw blurRad="38100" dist="38100" dir="2700000" algn="tl">
                    <a:srgbClr val="C0C0C0"/>
                  </a:outerShdw>
                </a:effectLst>
                <a:latin typeface="Arial" panose="020B0604020202020204" pitchFamily="34" charset="0"/>
                <a:cs typeface="Arial" panose="020B0604020202020204" pitchFamily="34" charset="0"/>
              </a:rPr>
              <a:t>Role </a:t>
            </a:r>
            <a:r>
              <a:rPr lang="en-US" sz="3600" b="1" dirty="0">
                <a:effectLst>
                  <a:outerShdw blurRad="38100" dist="38100" dir="2700000" algn="tl">
                    <a:srgbClr val="C0C0C0"/>
                  </a:outerShdw>
                </a:effectLst>
                <a:latin typeface="Arial" panose="020B0604020202020204" pitchFamily="34" charset="0"/>
                <a:cs typeface="Arial" panose="020B0604020202020204" pitchFamily="34" charset="0"/>
              </a:rPr>
              <a:t>of the Department of Homeland Security</a:t>
            </a:r>
          </a:p>
          <a:p>
            <a:pPr eaLnBrk="1" hangingPunct="1">
              <a:lnSpc>
                <a:spcPct val="80000"/>
              </a:lnSpc>
            </a:pPr>
            <a:r>
              <a:rPr lang="en-US" sz="3600" b="1" dirty="0" smtClean="0">
                <a:effectLst>
                  <a:outerShdw blurRad="38100" dist="38100" dir="2700000" algn="tl">
                    <a:srgbClr val="C0C0C0"/>
                  </a:outerShdw>
                </a:effectLst>
                <a:latin typeface="Arial" panose="020B0604020202020204" pitchFamily="34" charset="0"/>
                <a:cs typeface="Arial" panose="020B0604020202020204" pitchFamily="34" charset="0"/>
              </a:rPr>
              <a:t>Legal Considerations</a:t>
            </a:r>
          </a:p>
          <a:p>
            <a:pPr eaLnBrk="1" hangingPunct="1">
              <a:lnSpc>
                <a:spcPct val="80000"/>
              </a:lnSpc>
            </a:pPr>
            <a:r>
              <a:rPr lang="en-US" sz="3600" b="1" dirty="0" smtClean="0">
                <a:effectLst>
                  <a:outerShdw blurRad="38100" dist="38100" dir="2700000" algn="tl">
                    <a:srgbClr val="C0C0C0"/>
                  </a:outerShdw>
                </a:effectLst>
                <a:latin typeface="Arial" panose="020B0604020202020204" pitchFamily="34" charset="0"/>
                <a:cs typeface="Arial" panose="020B0604020202020204" pitchFamily="34" charset="0"/>
              </a:rPr>
              <a:t>Tiered and Range of Response</a:t>
            </a:r>
            <a:endParaRPr lang="en-US" sz="3600" b="1" dirty="0">
              <a:effectLst>
                <a:outerShdw blurRad="38100" dist="38100" dir="2700000" algn="tl">
                  <a:srgbClr val="C0C0C0"/>
                </a:outerShdw>
              </a:effectLst>
              <a:latin typeface="Arial" panose="020B0604020202020204" pitchFamily="34" charset="0"/>
              <a:cs typeface="Arial" panose="020B0604020202020204" pitchFamily="34" charset="0"/>
            </a:endParaRPr>
          </a:p>
          <a:p>
            <a:pPr eaLnBrk="1" hangingPunct="1">
              <a:lnSpc>
                <a:spcPct val="80000"/>
              </a:lnSpc>
            </a:pP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3315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title"/>
          </p:nvPr>
        </p:nvSpPr>
        <p:spPr>
          <a:xfrm>
            <a:off x="1524000" y="79374"/>
            <a:ext cx="9144000" cy="1139826"/>
          </a:xfrm>
        </p:spPr>
        <p:txBody>
          <a:bodyPr>
            <a:normAutofit/>
          </a:bodyPr>
          <a:lstStyle/>
          <a:p>
            <a:pPr algn="ctr" eaLnBrk="1" hangingPunct="1">
              <a:defRPr/>
            </a:pPr>
            <a:r>
              <a:rPr lang="en-US" sz="4000" b="1" dirty="0">
                <a:latin typeface="Arial" panose="020B0604020202020204" pitchFamily="34" charset="0"/>
                <a:cs typeface="Arial" panose="020B0604020202020204" pitchFamily="34" charset="0"/>
              </a:rPr>
              <a:t>Decisive </a:t>
            </a:r>
            <a:r>
              <a:rPr lang="en-US" sz="4000" b="1" dirty="0" smtClean="0">
                <a:latin typeface="Arial" panose="020B0604020202020204" pitchFamily="34" charset="0"/>
                <a:cs typeface="Arial" panose="020B0604020202020204" pitchFamily="34" charset="0"/>
              </a:rPr>
              <a:t>Action--DSCA</a:t>
            </a:r>
            <a:endParaRPr lang="en-US" sz="4000" dirty="0">
              <a:latin typeface="Arial" panose="020B0604020202020204" pitchFamily="34" charset="0"/>
              <a:cs typeface="Arial" panose="020B0604020202020204" pitchFamily="34" charset="0"/>
            </a:endParaRPr>
          </a:p>
        </p:txBody>
      </p:sp>
      <p:pic>
        <p:nvPicPr>
          <p:cNvPr id="6348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01" y="1483066"/>
            <a:ext cx="8392583" cy="4993934"/>
          </a:xfrm>
          <a:prstGeom prst="rect">
            <a:avLst/>
          </a:prstGeom>
          <a:noFill/>
          <a:ln w="9525">
            <a:noFill/>
            <a:miter lim="800000"/>
            <a:headEnd/>
            <a:tailEnd/>
          </a:ln>
        </p:spPr>
      </p:pic>
      <p:sp>
        <p:nvSpPr>
          <p:cNvPr id="2" name="TextBox 1"/>
          <p:cNvSpPr txBox="1"/>
          <p:nvPr/>
        </p:nvSpPr>
        <p:spPr>
          <a:xfrm>
            <a:off x="4629891" y="1981200"/>
            <a:ext cx="798617" cy="400110"/>
          </a:xfrm>
          <a:prstGeom prst="rect">
            <a:avLst/>
          </a:prstGeom>
          <a:noFill/>
        </p:spPr>
        <p:txBody>
          <a:bodyPr wrap="none" rtlCol="0">
            <a:spAutoFit/>
          </a:bodyPr>
          <a:lstStyle/>
          <a:p>
            <a:r>
              <a:rPr lang="en-US" sz="2000" b="1" dirty="0" smtClean="0">
                <a:solidFill>
                  <a:srgbClr val="FF0000"/>
                </a:solidFill>
              </a:rPr>
              <a:t>A328</a:t>
            </a:r>
            <a:endParaRPr lang="en-US" sz="2000" b="1" dirty="0">
              <a:solidFill>
                <a:srgbClr val="FF0000"/>
              </a:solidFill>
            </a:endParaRPr>
          </a:p>
        </p:txBody>
      </p:sp>
      <p:sp>
        <p:nvSpPr>
          <p:cNvPr id="5" name="TextBox 4"/>
          <p:cNvSpPr txBox="1"/>
          <p:nvPr/>
        </p:nvSpPr>
        <p:spPr>
          <a:xfrm>
            <a:off x="5029200" y="4419600"/>
            <a:ext cx="798617" cy="400110"/>
          </a:xfrm>
          <a:prstGeom prst="rect">
            <a:avLst/>
          </a:prstGeom>
          <a:noFill/>
        </p:spPr>
        <p:txBody>
          <a:bodyPr wrap="none" rtlCol="0">
            <a:spAutoFit/>
          </a:bodyPr>
          <a:lstStyle/>
          <a:p>
            <a:r>
              <a:rPr lang="en-US" sz="2000" b="1" dirty="0" smtClean="0">
                <a:solidFill>
                  <a:srgbClr val="FF0000"/>
                </a:solidFill>
              </a:rPr>
              <a:t>A328</a:t>
            </a:r>
            <a:endParaRPr lang="en-US" sz="2000" b="1" dirty="0">
              <a:solidFill>
                <a:srgbClr val="FF0000"/>
              </a:solidFill>
            </a:endParaRPr>
          </a:p>
        </p:txBody>
      </p:sp>
      <p:sp>
        <p:nvSpPr>
          <p:cNvPr id="6" name="TextBox 5"/>
          <p:cNvSpPr txBox="1"/>
          <p:nvPr/>
        </p:nvSpPr>
        <p:spPr>
          <a:xfrm>
            <a:off x="6400799" y="4419600"/>
            <a:ext cx="798617" cy="400110"/>
          </a:xfrm>
          <a:prstGeom prst="rect">
            <a:avLst/>
          </a:prstGeom>
          <a:noFill/>
        </p:spPr>
        <p:txBody>
          <a:bodyPr wrap="none" rtlCol="0">
            <a:spAutoFit/>
          </a:bodyPr>
          <a:lstStyle/>
          <a:p>
            <a:r>
              <a:rPr lang="en-US" sz="2000" b="1" dirty="0" smtClean="0">
                <a:solidFill>
                  <a:srgbClr val="FF0000"/>
                </a:solidFill>
              </a:rPr>
              <a:t>A329</a:t>
            </a:r>
            <a:endParaRPr lang="en-US" sz="2000" b="1" dirty="0">
              <a:solidFill>
                <a:srgbClr val="FF0000"/>
              </a:solidFill>
            </a:endParaRPr>
          </a:p>
        </p:txBody>
      </p:sp>
      <p:sp>
        <p:nvSpPr>
          <p:cNvPr id="7" name="TextBox 6"/>
          <p:cNvSpPr txBox="1"/>
          <p:nvPr/>
        </p:nvSpPr>
        <p:spPr>
          <a:xfrm>
            <a:off x="6400800" y="1933545"/>
            <a:ext cx="798617" cy="400110"/>
          </a:xfrm>
          <a:prstGeom prst="rect">
            <a:avLst/>
          </a:prstGeom>
          <a:noFill/>
        </p:spPr>
        <p:txBody>
          <a:bodyPr wrap="none" rtlCol="0">
            <a:spAutoFit/>
          </a:bodyPr>
          <a:lstStyle/>
          <a:p>
            <a:r>
              <a:rPr lang="en-US" sz="2000" b="1" dirty="0" smtClean="0">
                <a:solidFill>
                  <a:srgbClr val="FF0000"/>
                </a:solidFill>
              </a:rPr>
              <a:t>A326</a:t>
            </a:r>
            <a:endParaRPr lang="en-US" sz="2000" b="1" dirty="0">
              <a:solidFill>
                <a:srgbClr val="FF0000"/>
              </a:solidFill>
            </a:endParaRPr>
          </a:p>
        </p:txBody>
      </p:sp>
    </p:spTree>
    <p:extLst>
      <p:ext uri="{BB962C8B-B14F-4D97-AF65-F5344CB8AC3E}">
        <p14:creationId xmlns:p14="http://schemas.microsoft.com/office/powerpoint/2010/main" val="2022081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2017713" y="195264"/>
            <a:ext cx="8229600" cy="814387"/>
          </a:xfrm>
          <a:noFill/>
        </p:spPr>
        <p:txBody>
          <a:bodyPr>
            <a:noAutofit/>
          </a:bodyPr>
          <a:lstStyle/>
          <a:p>
            <a:pPr algn="ctr" eaLnBrk="1" hangingPunct="1"/>
            <a:r>
              <a:rPr lang="en-US" sz="3600" b="1" dirty="0">
                <a:latin typeface="Arial" panose="020B0604020202020204" pitchFamily="34" charset="0"/>
                <a:cs typeface="Arial" panose="020B0604020202020204" pitchFamily="34" charset="0"/>
              </a:rPr>
              <a:t>Fundamentals for Civil Support</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a:t>
            </a:r>
            <a:r>
              <a:rPr lang="en-US" sz="3600" b="1" dirty="0" smtClean="0">
                <a:latin typeface="Arial" panose="020B0604020202020204" pitchFamily="34" charset="0"/>
                <a:cs typeface="Arial" panose="020B0604020202020204" pitchFamily="34" charset="0"/>
              </a:rPr>
              <a:t>ADP </a:t>
            </a:r>
            <a:r>
              <a:rPr lang="en-US" sz="3600" b="1" dirty="0">
                <a:latin typeface="Arial" panose="020B0604020202020204" pitchFamily="34" charset="0"/>
                <a:cs typeface="Arial" panose="020B0604020202020204" pitchFamily="34" charset="0"/>
              </a:rPr>
              <a:t>3-28, CH </a:t>
            </a:r>
            <a:r>
              <a:rPr lang="en-US" sz="3600" b="1" dirty="0" smtClean="0">
                <a:latin typeface="Arial" panose="020B0604020202020204" pitchFamily="34" charset="0"/>
                <a:cs typeface="Arial" panose="020B0604020202020204" pitchFamily="34" charset="0"/>
              </a:rPr>
              <a:t>1)</a:t>
            </a:r>
            <a:endParaRPr lang="en-US" sz="3600" b="1" dirty="0">
              <a:latin typeface="Arial" panose="020B0604020202020204" pitchFamily="34" charset="0"/>
              <a:cs typeface="Arial" panose="020B0604020202020204" pitchFamily="34" charset="0"/>
            </a:endParaRPr>
          </a:p>
        </p:txBody>
      </p:sp>
      <p:sp>
        <p:nvSpPr>
          <p:cNvPr id="6147" name="Rectangle 3"/>
          <p:cNvSpPr>
            <a:spLocks noGrp="1" noChangeArrowheads="1"/>
          </p:cNvSpPr>
          <p:nvPr>
            <p:ph type="body" idx="4294967295"/>
          </p:nvPr>
        </p:nvSpPr>
        <p:spPr>
          <a:xfrm>
            <a:off x="1041009" y="1447800"/>
            <a:ext cx="10084191" cy="4876800"/>
          </a:xfrm>
        </p:spPr>
        <p:txBody>
          <a:bodyPr/>
          <a:lstStyle/>
          <a:p>
            <a:pPr marL="457200" indent="-457200">
              <a:buFontTx/>
              <a:buAutoNum type="arabicPeriod"/>
            </a:pPr>
            <a:r>
              <a:rPr lang="en-US" sz="2400" dirty="0">
                <a:latin typeface="Arial" panose="020B0604020202020204" pitchFamily="34" charset="0"/>
                <a:cs typeface="Arial" panose="020B0604020202020204" pitchFamily="34" charset="0"/>
              </a:rPr>
              <a:t>The core purposes of Army units supporting civil authorities are to save lives, </a:t>
            </a:r>
            <a:r>
              <a:rPr lang="en-US" sz="2400" dirty="0" smtClean="0">
                <a:latin typeface="Arial" panose="020B0604020202020204" pitchFamily="34" charset="0"/>
                <a:cs typeface="Arial" panose="020B0604020202020204" pitchFamily="34" charset="0"/>
              </a:rPr>
              <a:t>restore essential services, maintain or restore law and order, protect infrastructure and property, support maintenance and restoration of local government, shape the environment for intergovernmental success.</a:t>
            </a:r>
            <a:endParaRPr lang="en-US" sz="2400" dirty="0">
              <a:latin typeface="Arial" panose="020B0604020202020204" pitchFamily="34" charset="0"/>
              <a:cs typeface="Arial" panose="020B0604020202020204" pitchFamily="34" charset="0"/>
            </a:endParaRPr>
          </a:p>
          <a:p>
            <a:pPr marL="457200" indent="-457200">
              <a:buFontTx/>
              <a:buAutoNum type="arabicPeriod"/>
            </a:pPr>
            <a:r>
              <a:rPr lang="en-US" sz="2400" dirty="0">
                <a:latin typeface="Arial" panose="020B0604020202020204" pitchFamily="34" charset="0"/>
                <a:cs typeface="Arial" panose="020B0604020202020204" pitchFamily="34" charset="0"/>
              </a:rPr>
              <a:t>The four </a:t>
            </a:r>
            <a:r>
              <a:rPr lang="en-US" sz="2400" dirty="0" smtClean="0">
                <a:latin typeface="Arial" panose="020B0604020202020204" pitchFamily="34" charset="0"/>
                <a:cs typeface="Arial" panose="020B0604020202020204" pitchFamily="34" charset="0"/>
              </a:rPr>
              <a:t>defining </a:t>
            </a:r>
            <a:r>
              <a:rPr lang="en-US" sz="2400" dirty="0">
                <a:latin typeface="Arial" panose="020B0604020202020204" pitchFamily="34" charset="0"/>
                <a:cs typeface="Arial" panose="020B0604020202020204" pitchFamily="34" charset="0"/>
              </a:rPr>
              <a:t>characteristics of DSCA are:</a:t>
            </a:r>
          </a:p>
          <a:p>
            <a:pPr marL="857250" lvl="1" indent="-457200">
              <a:buFont typeface="+mj-lt"/>
              <a:buAutoNum type="alphaLcPeriod"/>
            </a:pPr>
            <a:r>
              <a:rPr lang="en-US" sz="2400" dirty="0">
                <a:latin typeface="Arial" panose="020B0604020202020204" pitchFamily="34" charset="0"/>
                <a:cs typeface="Arial" panose="020B0604020202020204" pitchFamily="34" charset="0"/>
              </a:rPr>
              <a:t>State and Federal laws define how military forces support civil authorities.</a:t>
            </a:r>
          </a:p>
          <a:p>
            <a:pPr marL="857250" lvl="1" indent="-457200">
              <a:buFont typeface="+mj-lt"/>
              <a:buAutoNum type="alphaLcPeriod"/>
            </a:pPr>
            <a:r>
              <a:rPr lang="en-US" sz="2400" dirty="0">
                <a:latin typeface="Arial" panose="020B0604020202020204" pitchFamily="34" charset="0"/>
                <a:cs typeface="Arial" panose="020B0604020202020204" pitchFamily="34" charset="0"/>
              </a:rPr>
              <a:t>Civil authorities are in charge, and military forces support them.</a:t>
            </a:r>
          </a:p>
          <a:p>
            <a:pPr marL="857250" lvl="1" indent="-457200">
              <a:buFont typeface="+mj-lt"/>
              <a:buAutoNum type="alphaLcPeriod"/>
            </a:pPr>
            <a:r>
              <a:rPr lang="en-US" sz="2400" dirty="0">
                <a:latin typeface="Arial" panose="020B0604020202020204" pitchFamily="34" charset="0"/>
                <a:cs typeface="Arial" panose="020B0604020202020204" pitchFamily="34" charset="0"/>
              </a:rPr>
              <a:t>Military forces depart when civil authorities are able to continue without military support.</a:t>
            </a:r>
          </a:p>
          <a:p>
            <a:pPr marL="857250" lvl="1" indent="-457200">
              <a:buFont typeface="+mj-lt"/>
              <a:buAutoNum type="alphaLcPeriod"/>
            </a:pPr>
            <a:r>
              <a:rPr lang="en-US" sz="2400" dirty="0">
                <a:latin typeface="Arial" panose="020B0604020202020204" pitchFamily="34" charset="0"/>
                <a:cs typeface="Arial" panose="020B0604020202020204" pitchFamily="34" charset="0"/>
              </a:rPr>
              <a:t>Military forces must document costs of all direct and indirect support provided.</a:t>
            </a:r>
          </a:p>
        </p:txBody>
      </p:sp>
    </p:spTree>
    <p:extLst>
      <p:ext uri="{BB962C8B-B14F-4D97-AF65-F5344CB8AC3E}">
        <p14:creationId xmlns:p14="http://schemas.microsoft.com/office/powerpoint/2010/main" val="199161750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heckerboard(across)">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checkerboard(across)">
                                      <p:cBhvr>
                                        <p:cTn id="12" dur="500"/>
                                        <p:tgtEl>
                                          <p:spTgt spid="6147">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checkerboard(across)">
                                      <p:cBhvr>
                                        <p:cTn id="15" dur="500"/>
                                        <p:tgtEl>
                                          <p:spTgt spid="6147">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6147">
                                            <p:txEl>
                                              <p:pRg st="3" end="3"/>
                                            </p:txEl>
                                          </p:spTgt>
                                        </p:tgtEl>
                                        <p:attrNameLst>
                                          <p:attrName>style.visibility</p:attrName>
                                        </p:attrNameLst>
                                      </p:cBhvr>
                                      <p:to>
                                        <p:strVal val="visible"/>
                                      </p:to>
                                    </p:set>
                                    <p:animEffect transition="in" filter="checkerboard(across)">
                                      <p:cBhvr>
                                        <p:cTn id="18" dur="500"/>
                                        <p:tgtEl>
                                          <p:spTgt spid="6147">
                                            <p:txEl>
                                              <p:pRg st="3" end="3"/>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6147">
                                            <p:txEl>
                                              <p:pRg st="4" end="4"/>
                                            </p:txEl>
                                          </p:spTgt>
                                        </p:tgtEl>
                                        <p:attrNameLst>
                                          <p:attrName>style.visibility</p:attrName>
                                        </p:attrNameLst>
                                      </p:cBhvr>
                                      <p:to>
                                        <p:strVal val="visible"/>
                                      </p:to>
                                    </p:set>
                                    <p:animEffect transition="in" filter="checkerboard(across)">
                                      <p:cBhvr>
                                        <p:cTn id="21" dur="500"/>
                                        <p:tgtEl>
                                          <p:spTgt spid="6147">
                                            <p:txEl>
                                              <p:pRg st="4" end="4"/>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6147">
                                            <p:txEl>
                                              <p:pRg st="5" end="5"/>
                                            </p:txEl>
                                          </p:spTgt>
                                        </p:tgtEl>
                                        <p:attrNameLst>
                                          <p:attrName>style.visibility</p:attrName>
                                        </p:attrNameLst>
                                      </p:cBhvr>
                                      <p:to>
                                        <p:strVal val="visible"/>
                                      </p:to>
                                    </p:set>
                                    <p:animEffect transition="in" filter="checkerboard(across)">
                                      <p:cBhvr>
                                        <p:cTn id="24"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371600"/>
            <a:ext cx="10058400" cy="4525963"/>
          </a:xfrm>
        </p:spPr>
        <p:txBody>
          <a:bodyPr>
            <a:normAutofit lnSpcReduction="10000"/>
          </a:bodyPr>
          <a:lstStyle/>
          <a:p>
            <a:pPr marL="0" indent="0">
              <a:buNone/>
            </a:pPr>
            <a:r>
              <a:rPr lang="en-US" sz="2400" dirty="0"/>
              <a:t>§ </a:t>
            </a:r>
            <a:r>
              <a:rPr lang="en-US" sz="2400" dirty="0">
                <a:latin typeface="Arial" panose="020B0604020202020204" pitchFamily="34" charset="0"/>
                <a:cs typeface="Arial" panose="020B0604020202020204" pitchFamily="34" charset="0"/>
              </a:rPr>
              <a:t>185.4 para e.  Evaluation of Requests:  </a:t>
            </a:r>
            <a:r>
              <a:rPr lang="en-US" sz="2400" dirty="0">
                <a:solidFill>
                  <a:srgbClr val="FF0000"/>
                </a:solidFill>
                <a:latin typeface="Arial" panose="020B0604020202020204" pitchFamily="34" charset="0"/>
                <a:cs typeface="Arial" panose="020B0604020202020204" pitchFamily="34" charset="0"/>
              </a:rPr>
              <a:t>All requests from civil authorities </a:t>
            </a:r>
            <a:r>
              <a:rPr lang="en-US" sz="2400" dirty="0">
                <a:latin typeface="Arial" panose="020B0604020202020204" pitchFamily="34" charset="0"/>
                <a:cs typeface="Arial" panose="020B0604020202020204" pitchFamily="34" charset="0"/>
              </a:rPr>
              <a:t>and qualifying entities for assistance shall be </a:t>
            </a:r>
            <a:r>
              <a:rPr lang="en-US" sz="2400" dirty="0">
                <a:solidFill>
                  <a:srgbClr val="FF0000"/>
                </a:solidFill>
                <a:latin typeface="Arial" panose="020B0604020202020204" pitchFamily="34" charset="0"/>
                <a:cs typeface="Arial" panose="020B0604020202020204" pitchFamily="34" charset="0"/>
              </a:rPr>
              <a:t>evaluated for</a:t>
            </a:r>
            <a:r>
              <a:rPr lang="en-US" sz="2400" dirty="0" smtClean="0">
                <a:latin typeface="Arial" panose="020B0604020202020204" pitchFamily="34" charset="0"/>
                <a:cs typeface="Arial" panose="020B0604020202020204" pitchFamily="34" charset="0"/>
              </a:rPr>
              <a:t>:</a:t>
            </a:r>
          </a:p>
          <a:p>
            <a:pPr marL="0" indent="0">
              <a:buNone/>
            </a:pP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 (1)  Legality (compliance with laws). </a:t>
            </a:r>
          </a:p>
          <a:p>
            <a:pPr marL="0" indent="0">
              <a:buNone/>
            </a:pPr>
            <a:r>
              <a:rPr lang="en-US" sz="2400" dirty="0">
                <a:latin typeface="Arial" panose="020B0604020202020204" pitchFamily="34" charset="0"/>
                <a:cs typeface="Arial" panose="020B0604020202020204" pitchFamily="34" charset="0"/>
              </a:rPr>
              <a:t> (2)  Lethality (potential use of lethal force by or against DoD Forces). </a:t>
            </a:r>
          </a:p>
          <a:p>
            <a:pPr marL="0" indent="0">
              <a:buNone/>
            </a:pPr>
            <a:r>
              <a:rPr lang="en-US" sz="2400" dirty="0">
                <a:latin typeface="Arial" panose="020B0604020202020204" pitchFamily="34" charset="0"/>
                <a:cs typeface="Arial" panose="020B0604020202020204" pitchFamily="34" charset="0"/>
              </a:rPr>
              <a:t> (3)  Risk (safety of DoD Forces). </a:t>
            </a:r>
          </a:p>
          <a:p>
            <a:pPr marL="0" indent="0">
              <a:buNone/>
            </a:pPr>
            <a:r>
              <a:rPr lang="en-US" sz="2400" dirty="0">
                <a:latin typeface="Arial" panose="020B0604020202020204" pitchFamily="34" charset="0"/>
                <a:cs typeface="Arial" panose="020B0604020202020204" pitchFamily="34" charset="0"/>
              </a:rPr>
              <a:t> (4)  Cost (including the source of funding and the effect on the DoD budget). </a:t>
            </a:r>
          </a:p>
          <a:p>
            <a:pPr marL="0" indent="0">
              <a:buNone/>
            </a:pPr>
            <a:r>
              <a:rPr lang="en-US" sz="2400" dirty="0">
                <a:latin typeface="Arial" panose="020B0604020202020204" pitchFamily="34" charset="0"/>
                <a:cs typeface="Arial" panose="020B0604020202020204" pitchFamily="34" charset="0"/>
              </a:rPr>
              <a:t> (5)  Appropriateness (whether providing the requested support is in the interest of the Department).</a:t>
            </a:r>
          </a:p>
          <a:p>
            <a:pPr marL="0" indent="0">
              <a:buNone/>
            </a:pPr>
            <a:r>
              <a:rPr lang="en-US" sz="2400" dirty="0">
                <a:latin typeface="Arial" panose="020B0604020202020204" pitchFamily="34" charset="0"/>
                <a:cs typeface="Arial" panose="020B0604020202020204" pitchFamily="34" charset="0"/>
              </a:rPr>
              <a:t> (6)  Readiness (impact on the Department of Defense's ability to perform its primary mission). </a:t>
            </a:r>
          </a:p>
          <a:p>
            <a:pPr marL="0" indent="0">
              <a:buNone/>
            </a:pPr>
            <a:endParaRPr lang="en-US" sz="2400" dirty="0">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1066800" y="274638"/>
            <a:ext cx="10058400" cy="639762"/>
          </a:xfrm>
        </p:spPr>
        <p:txBody>
          <a:bodyPr>
            <a:normAutofit fontScale="90000"/>
          </a:bodyPr>
          <a:lstStyle/>
          <a:p>
            <a:pPr algn="ctr"/>
            <a:r>
              <a:rPr lang="en-US" sz="3200" b="1" dirty="0">
                <a:latin typeface="Arial" panose="020B0604020202020204" pitchFamily="34" charset="0"/>
                <a:cs typeface="Arial" panose="020B0604020202020204" pitchFamily="34" charset="0"/>
              </a:rPr>
              <a:t>32 CFR Part 185 - </a:t>
            </a:r>
            <a:r>
              <a:rPr lang="en-US" sz="3200" b="1" dirty="0" smtClean="0">
                <a:latin typeface="Arial" panose="020B0604020202020204" pitchFamily="34" charset="0"/>
                <a:cs typeface="Arial" panose="020B0604020202020204" pitchFamily="34" charset="0"/>
              </a:rPr>
              <a:t>Defense Support of Civil Authorities</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65660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2" y="781050"/>
            <a:ext cx="9143999" cy="5391150"/>
          </a:xfrm>
          <a:prstGeom prst="rect">
            <a:avLst/>
          </a:prstGeom>
        </p:spPr>
      </p:pic>
    </p:spTree>
    <p:extLst>
      <p:ext uri="{BB962C8B-B14F-4D97-AF65-F5344CB8AC3E}">
        <p14:creationId xmlns:p14="http://schemas.microsoft.com/office/powerpoint/2010/main" val="2561741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81"/>
          <p:cNvSpPr>
            <a:spLocks noChangeShapeType="1"/>
          </p:cNvSpPr>
          <p:nvPr/>
        </p:nvSpPr>
        <p:spPr bwMode="auto">
          <a:xfrm>
            <a:off x="5715000" y="3429001"/>
            <a:ext cx="0" cy="354013"/>
          </a:xfrm>
          <a:prstGeom prst="line">
            <a:avLst/>
          </a:prstGeom>
          <a:noFill/>
          <a:ln w="28575">
            <a:solidFill>
              <a:schemeClr val="tx1"/>
            </a:solidFill>
            <a:round/>
            <a:headEnd/>
            <a:tailEnd/>
          </a:ln>
        </p:spPr>
        <p:txBody>
          <a:bodyPr/>
          <a:lstStyle/>
          <a:p>
            <a:endParaRPr lang="en-US" dirty="0"/>
          </a:p>
        </p:txBody>
      </p:sp>
      <p:sp>
        <p:nvSpPr>
          <p:cNvPr id="125" name="Rounded Rectangle 8"/>
          <p:cNvSpPr>
            <a:spLocks noChangeArrowheads="1"/>
          </p:cNvSpPr>
          <p:nvPr/>
        </p:nvSpPr>
        <p:spPr bwMode="auto">
          <a:xfrm>
            <a:off x="1676400" y="2743200"/>
            <a:ext cx="2590800" cy="3505200"/>
          </a:xfrm>
          <a:prstGeom prst="rect">
            <a:avLst/>
          </a:prstGeom>
          <a:solidFill>
            <a:srgbClr val="A4BCFE">
              <a:alpha val="50196"/>
            </a:srgbClr>
          </a:solidFill>
          <a:ln w="19050" algn="ctr">
            <a:solidFill>
              <a:srgbClr val="000000">
                <a:alpha val="80000"/>
              </a:srgbClr>
            </a:solidFill>
            <a:round/>
            <a:headEnd/>
            <a:tailEnd/>
          </a:ln>
        </p:spPr>
        <p:txBody>
          <a:bodyPr/>
          <a:lstStyle/>
          <a:p>
            <a:pPr marL="342900" indent="-342900" algn="ctr" eaLnBrk="0" hangingPunct="0">
              <a:spcBef>
                <a:spcPct val="20000"/>
              </a:spcBef>
              <a:buClr>
                <a:srgbClr val="000000"/>
              </a:buClr>
              <a:defRPr/>
            </a:pPr>
            <a:endParaRPr lang="en-US" kern="0" dirty="0">
              <a:solidFill>
                <a:srgbClr val="FFFF00"/>
              </a:solidFill>
              <a:latin typeface="+mn-lt"/>
            </a:endParaRPr>
          </a:p>
        </p:txBody>
      </p:sp>
      <p:sp>
        <p:nvSpPr>
          <p:cNvPr id="124" name="Rounded Rectangle 8"/>
          <p:cNvSpPr>
            <a:spLocks noChangeArrowheads="1"/>
          </p:cNvSpPr>
          <p:nvPr/>
        </p:nvSpPr>
        <p:spPr bwMode="auto">
          <a:xfrm>
            <a:off x="7926389" y="2743200"/>
            <a:ext cx="2655887" cy="4038600"/>
          </a:xfrm>
          <a:prstGeom prst="rect">
            <a:avLst/>
          </a:prstGeom>
          <a:solidFill>
            <a:srgbClr val="69863A">
              <a:alpha val="61176"/>
            </a:srgbClr>
          </a:solidFill>
          <a:ln w="19050" algn="ctr">
            <a:solidFill>
              <a:schemeClr val="tx1"/>
            </a:solidFill>
            <a:round/>
            <a:headEnd/>
            <a:tailEnd/>
          </a:ln>
        </p:spPr>
        <p:txBody>
          <a:bodyPr/>
          <a:lstStyle/>
          <a:p>
            <a:pPr marL="342900" indent="-342900" algn="ctr" eaLnBrk="0" hangingPunct="0">
              <a:spcBef>
                <a:spcPct val="20000"/>
              </a:spcBef>
              <a:buClr>
                <a:srgbClr val="000000"/>
              </a:buClr>
              <a:defRPr/>
            </a:pPr>
            <a:endParaRPr lang="en-US" kern="0" dirty="0">
              <a:solidFill>
                <a:srgbClr val="FFFF00"/>
              </a:solidFill>
              <a:latin typeface="+mn-lt"/>
            </a:endParaRPr>
          </a:p>
        </p:txBody>
      </p:sp>
      <p:sp>
        <p:nvSpPr>
          <p:cNvPr id="22533" name="Line 81"/>
          <p:cNvSpPr>
            <a:spLocks noChangeShapeType="1"/>
          </p:cNvSpPr>
          <p:nvPr/>
        </p:nvSpPr>
        <p:spPr bwMode="auto">
          <a:xfrm flipH="1">
            <a:off x="7512051" y="3378201"/>
            <a:ext cx="3175" cy="1508125"/>
          </a:xfrm>
          <a:prstGeom prst="line">
            <a:avLst/>
          </a:prstGeom>
          <a:noFill/>
          <a:ln w="28575">
            <a:solidFill>
              <a:schemeClr val="tx1"/>
            </a:solidFill>
            <a:round/>
            <a:headEnd/>
            <a:tailEnd/>
          </a:ln>
        </p:spPr>
        <p:txBody>
          <a:bodyPr/>
          <a:lstStyle/>
          <a:p>
            <a:endParaRPr lang="en-US" dirty="0"/>
          </a:p>
        </p:txBody>
      </p:sp>
      <p:sp>
        <p:nvSpPr>
          <p:cNvPr id="22534" name="Line 81"/>
          <p:cNvSpPr>
            <a:spLocks noChangeShapeType="1"/>
          </p:cNvSpPr>
          <p:nvPr/>
        </p:nvSpPr>
        <p:spPr bwMode="auto">
          <a:xfrm flipH="1">
            <a:off x="4602164" y="3562351"/>
            <a:ext cx="3175" cy="1508125"/>
          </a:xfrm>
          <a:prstGeom prst="line">
            <a:avLst/>
          </a:prstGeom>
          <a:noFill/>
          <a:ln w="28575">
            <a:solidFill>
              <a:schemeClr val="tx1"/>
            </a:solidFill>
            <a:round/>
            <a:headEnd/>
            <a:tailEnd/>
          </a:ln>
        </p:spPr>
        <p:txBody>
          <a:bodyPr/>
          <a:lstStyle/>
          <a:p>
            <a:endParaRPr lang="en-US" dirty="0"/>
          </a:p>
        </p:txBody>
      </p:sp>
      <p:sp>
        <p:nvSpPr>
          <p:cNvPr id="22535" name="Line 81"/>
          <p:cNvSpPr>
            <a:spLocks noChangeShapeType="1"/>
          </p:cNvSpPr>
          <p:nvPr/>
        </p:nvSpPr>
        <p:spPr bwMode="auto">
          <a:xfrm>
            <a:off x="6400800" y="3429001"/>
            <a:ext cx="0" cy="354013"/>
          </a:xfrm>
          <a:prstGeom prst="line">
            <a:avLst/>
          </a:prstGeom>
          <a:noFill/>
          <a:ln w="28575">
            <a:solidFill>
              <a:schemeClr val="tx1"/>
            </a:solidFill>
            <a:round/>
            <a:headEnd/>
            <a:tailEnd/>
          </a:ln>
        </p:spPr>
        <p:txBody>
          <a:bodyPr/>
          <a:lstStyle/>
          <a:p>
            <a:endParaRPr lang="en-US" dirty="0"/>
          </a:p>
        </p:txBody>
      </p:sp>
      <p:sp>
        <p:nvSpPr>
          <p:cNvPr id="22536" name="Line 81"/>
          <p:cNvSpPr>
            <a:spLocks noChangeShapeType="1"/>
          </p:cNvSpPr>
          <p:nvPr/>
        </p:nvSpPr>
        <p:spPr bwMode="auto">
          <a:xfrm>
            <a:off x="5149850" y="2765426"/>
            <a:ext cx="0" cy="354013"/>
          </a:xfrm>
          <a:prstGeom prst="line">
            <a:avLst/>
          </a:prstGeom>
          <a:noFill/>
          <a:ln w="28575">
            <a:solidFill>
              <a:schemeClr val="tx1"/>
            </a:solidFill>
            <a:round/>
            <a:headEnd/>
            <a:tailEnd/>
          </a:ln>
        </p:spPr>
        <p:txBody>
          <a:bodyPr/>
          <a:lstStyle/>
          <a:p>
            <a:endParaRPr lang="en-US" dirty="0"/>
          </a:p>
        </p:txBody>
      </p:sp>
      <p:sp>
        <p:nvSpPr>
          <p:cNvPr id="22537" name="Line 81"/>
          <p:cNvSpPr>
            <a:spLocks noChangeShapeType="1"/>
          </p:cNvSpPr>
          <p:nvPr/>
        </p:nvSpPr>
        <p:spPr bwMode="auto">
          <a:xfrm>
            <a:off x="7042150" y="2792413"/>
            <a:ext cx="0" cy="354012"/>
          </a:xfrm>
          <a:prstGeom prst="line">
            <a:avLst/>
          </a:prstGeom>
          <a:noFill/>
          <a:ln w="28575">
            <a:solidFill>
              <a:schemeClr val="tx1"/>
            </a:solidFill>
            <a:round/>
            <a:headEnd/>
            <a:tailEnd/>
          </a:ln>
        </p:spPr>
        <p:txBody>
          <a:bodyPr/>
          <a:lstStyle/>
          <a:p>
            <a:endParaRPr lang="en-US" dirty="0"/>
          </a:p>
        </p:txBody>
      </p:sp>
      <p:sp>
        <p:nvSpPr>
          <p:cNvPr id="22538" name="Rectangle 84"/>
          <p:cNvSpPr>
            <a:spLocks noChangeArrowheads="1"/>
          </p:cNvSpPr>
          <p:nvPr/>
        </p:nvSpPr>
        <p:spPr bwMode="auto">
          <a:xfrm>
            <a:off x="4343400" y="3032126"/>
            <a:ext cx="1689100" cy="625475"/>
          </a:xfrm>
          <a:prstGeom prst="rect">
            <a:avLst/>
          </a:prstGeom>
          <a:solidFill>
            <a:srgbClr val="99CCFF"/>
          </a:solidFill>
          <a:ln w="28575">
            <a:solidFill>
              <a:schemeClr val="tx1"/>
            </a:solidFill>
            <a:miter lim="800000"/>
            <a:headEnd/>
            <a:tailEnd/>
          </a:ln>
        </p:spPr>
        <p:txBody>
          <a:bodyPr wrap="none" lIns="84192" tIns="42097" rIns="84192" bIns="42097" anchor="ctr" anchorCtr="1"/>
          <a:lstStyle/>
          <a:p>
            <a:pPr algn="ctr" defTabSz="841375" eaLnBrk="0" hangingPunct="0"/>
            <a:endParaRPr lang="en-US" sz="1200" dirty="0">
              <a:solidFill>
                <a:srgbClr val="000000"/>
              </a:solidFill>
            </a:endParaRPr>
          </a:p>
        </p:txBody>
      </p:sp>
      <p:sp>
        <p:nvSpPr>
          <p:cNvPr id="22539" name="Line 81"/>
          <p:cNvSpPr>
            <a:spLocks noChangeShapeType="1"/>
          </p:cNvSpPr>
          <p:nvPr/>
        </p:nvSpPr>
        <p:spPr bwMode="auto">
          <a:xfrm flipH="1" flipV="1">
            <a:off x="7994650" y="3217863"/>
            <a:ext cx="361950" cy="0"/>
          </a:xfrm>
          <a:prstGeom prst="line">
            <a:avLst/>
          </a:prstGeom>
          <a:noFill/>
          <a:ln w="28575">
            <a:solidFill>
              <a:schemeClr val="tx1"/>
            </a:solidFill>
            <a:round/>
            <a:headEnd/>
            <a:tailEnd/>
          </a:ln>
        </p:spPr>
        <p:txBody>
          <a:bodyPr/>
          <a:lstStyle/>
          <a:p>
            <a:endParaRPr lang="en-US" dirty="0"/>
          </a:p>
        </p:txBody>
      </p:sp>
      <p:sp>
        <p:nvSpPr>
          <p:cNvPr id="22540" name="Line 81"/>
          <p:cNvSpPr>
            <a:spLocks noChangeShapeType="1"/>
          </p:cNvSpPr>
          <p:nvPr/>
        </p:nvSpPr>
        <p:spPr bwMode="auto">
          <a:xfrm flipH="1" flipV="1">
            <a:off x="7994650" y="6001575"/>
            <a:ext cx="361950" cy="0"/>
          </a:xfrm>
          <a:prstGeom prst="line">
            <a:avLst/>
          </a:prstGeom>
          <a:noFill/>
          <a:ln w="28575">
            <a:solidFill>
              <a:schemeClr val="tx1"/>
            </a:solidFill>
            <a:round/>
            <a:headEnd/>
            <a:tailEnd/>
          </a:ln>
        </p:spPr>
        <p:txBody>
          <a:bodyPr/>
          <a:lstStyle/>
          <a:p>
            <a:endParaRPr lang="en-US" dirty="0"/>
          </a:p>
        </p:txBody>
      </p:sp>
      <p:sp>
        <p:nvSpPr>
          <p:cNvPr id="22541" name="Line 81"/>
          <p:cNvSpPr>
            <a:spLocks noChangeShapeType="1"/>
          </p:cNvSpPr>
          <p:nvPr/>
        </p:nvSpPr>
        <p:spPr bwMode="auto">
          <a:xfrm flipH="1" flipV="1">
            <a:off x="7994650" y="6385750"/>
            <a:ext cx="361950" cy="0"/>
          </a:xfrm>
          <a:prstGeom prst="line">
            <a:avLst/>
          </a:prstGeom>
          <a:noFill/>
          <a:ln w="28575">
            <a:solidFill>
              <a:schemeClr val="tx1"/>
            </a:solidFill>
            <a:round/>
            <a:headEnd/>
            <a:tailEnd/>
          </a:ln>
        </p:spPr>
        <p:txBody>
          <a:bodyPr/>
          <a:lstStyle/>
          <a:p>
            <a:endParaRPr lang="en-US" dirty="0"/>
          </a:p>
        </p:txBody>
      </p:sp>
      <p:grpSp>
        <p:nvGrpSpPr>
          <p:cNvPr id="2" name="Group 107"/>
          <p:cNvGrpSpPr>
            <a:grpSpLocks/>
          </p:cNvGrpSpPr>
          <p:nvPr/>
        </p:nvGrpSpPr>
        <p:grpSpPr bwMode="auto">
          <a:xfrm>
            <a:off x="3079750" y="1814513"/>
            <a:ext cx="2787650" cy="742950"/>
            <a:chOff x="1555236" y="1918136"/>
            <a:chExt cx="2788164" cy="742896"/>
          </a:xfrm>
        </p:grpSpPr>
        <p:sp>
          <p:nvSpPr>
            <p:cNvPr id="22616" name="Line 81"/>
            <p:cNvSpPr>
              <a:spLocks noChangeShapeType="1"/>
            </p:cNvSpPr>
            <p:nvPr/>
          </p:nvSpPr>
          <p:spPr bwMode="auto">
            <a:xfrm>
              <a:off x="1555236" y="1918136"/>
              <a:ext cx="0" cy="530225"/>
            </a:xfrm>
            <a:prstGeom prst="line">
              <a:avLst/>
            </a:prstGeom>
            <a:noFill/>
            <a:ln w="28575">
              <a:solidFill>
                <a:schemeClr val="tx1"/>
              </a:solidFill>
              <a:round/>
              <a:headEnd/>
              <a:tailEnd/>
            </a:ln>
          </p:spPr>
          <p:txBody>
            <a:bodyPr/>
            <a:lstStyle/>
            <a:p>
              <a:endParaRPr lang="en-US" dirty="0"/>
            </a:p>
          </p:txBody>
        </p:sp>
        <p:sp>
          <p:nvSpPr>
            <p:cNvPr id="22617" name="Line 81"/>
            <p:cNvSpPr>
              <a:spLocks noChangeShapeType="1"/>
            </p:cNvSpPr>
            <p:nvPr/>
          </p:nvSpPr>
          <p:spPr bwMode="auto">
            <a:xfrm>
              <a:off x="4335517" y="2422907"/>
              <a:ext cx="0" cy="238125"/>
            </a:xfrm>
            <a:prstGeom prst="line">
              <a:avLst/>
            </a:prstGeom>
            <a:noFill/>
            <a:ln w="28575">
              <a:solidFill>
                <a:schemeClr val="tx1"/>
              </a:solidFill>
              <a:round/>
              <a:headEnd/>
              <a:tailEnd/>
            </a:ln>
          </p:spPr>
          <p:txBody>
            <a:bodyPr/>
            <a:lstStyle/>
            <a:p>
              <a:endParaRPr lang="en-US" dirty="0"/>
            </a:p>
          </p:txBody>
        </p:sp>
        <p:cxnSp>
          <p:nvCxnSpPr>
            <p:cNvPr id="22618" name="Straight Connector 105"/>
            <p:cNvCxnSpPr>
              <a:cxnSpLocks noChangeShapeType="1"/>
            </p:cNvCxnSpPr>
            <p:nvPr/>
          </p:nvCxnSpPr>
          <p:spPr bwMode="auto">
            <a:xfrm>
              <a:off x="1555532" y="2438400"/>
              <a:ext cx="2787868" cy="0"/>
            </a:xfrm>
            <a:prstGeom prst="line">
              <a:avLst/>
            </a:prstGeom>
            <a:noFill/>
            <a:ln w="28575" algn="ctr">
              <a:solidFill>
                <a:schemeClr val="tx1"/>
              </a:solidFill>
              <a:round/>
              <a:headEnd/>
              <a:tailEnd/>
            </a:ln>
          </p:spPr>
        </p:cxnSp>
      </p:grpSp>
      <p:grpSp>
        <p:nvGrpSpPr>
          <p:cNvPr id="3" name="Group 108"/>
          <p:cNvGrpSpPr>
            <a:grpSpLocks/>
          </p:cNvGrpSpPr>
          <p:nvPr/>
        </p:nvGrpSpPr>
        <p:grpSpPr bwMode="auto">
          <a:xfrm flipH="1">
            <a:off x="6324600" y="2314576"/>
            <a:ext cx="2209800" cy="423863"/>
            <a:chOff x="1446470" y="2422907"/>
            <a:chExt cx="2896931" cy="238125"/>
          </a:xfrm>
        </p:grpSpPr>
        <p:sp>
          <p:nvSpPr>
            <p:cNvPr id="22614" name="Line 81"/>
            <p:cNvSpPr>
              <a:spLocks noChangeShapeType="1"/>
            </p:cNvSpPr>
            <p:nvPr/>
          </p:nvSpPr>
          <p:spPr bwMode="auto">
            <a:xfrm>
              <a:off x="4335517" y="2422907"/>
              <a:ext cx="0" cy="238125"/>
            </a:xfrm>
            <a:prstGeom prst="line">
              <a:avLst/>
            </a:prstGeom>
            <a:noFill/>
            <a:ln w="28575">
              <a:solidFill>
                <a:schemeClr val="tx1"/>
              </a:solidFill>
              <a:round/>
              <a:headEnd/>
              <a:tailEnd/>
            </a:ln>
          </p:spPr>
          <p:txBody>
            <a:bodyPr/>
            <a:lstStyle/>
            <a:p>
              <a:endParaRPr lang="en-US" dirty="0"/>
            </a:p>
          </p:txBody>
        </p:sp>
        <p:cxnSp>
          <p:nvCxnSpPr>
            <p:cNvPr id="22615" name="Straight Connector 111"/>
            <p:cNvCxnSpPr>
              <a:cxnSpLocks noChangeShapeType="1"/>
            </p:cNvCxnSpPr>
            <p:nvPr/>
          </p:nvCxnSpPr>
          <p:spPr bwMode="auto">
            <a:xfrm flipV="1">
              <a:off x="1446470" y="2429701"/>
              <a:ext cx="2896931" cy="3762"/>
            </a:xfrm>
            <a:prstGeom prst="line">
              <a:avLst/>
            </a:prstGeom>
            <a:noFill/>
            <a:ln w="28575" algn="ctr">
              <a:solidFill>
                <a:schemeClr val="tx1"/>
              </a:solidFill>
              <a:round/>
              <a:headEnd/>
              <a:tailEnd/>
            </a:ln>
          </p:spPr>
        </p:cxnSp>
      </p:grpSp>
      <p:pic>
        <p:nvPicPr>
          <p:cNvPr id="22548" name="Picture 103" descr="United_States"/>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58200" y="827089"/>
            <a:ext cx="1277938" cy="765175"/>
          </a:xfrm>
          <a:prstGeom prst="rect">
            <a:avLst/>
          </a:prstGeom>
          <a:noFill/>
          <a:ln w="9525">
            <a:solidFill>
              <a:schemeClr val="tx1"/>
            </a:solidFill>
            <a:miter lim="800000"/>
            <a:headEnd/>
            <a:tailEnd/>
          </a:ln>
        </p:spPr>
      </p:pic>
      <p:sp>
        <p:nvSpPr>
          <p:cNvPr id="12291" name="Rectangle 39"/>
          <p:cNvSpPr>
            <a:spLocks noGrp="1" noChangeArrowheads="1"/>
          </p:cNvSpPr>
          <p:nvPr>
            <p:ph type="title" idx="4294967295"/>
          </p:nvPr>
        </p:nvSpPr>
        <p:spPr>
          <a:xfrm>
            <a:off x="818868" y="152400"/>
            <a:ext cx="10863618" cy="558800"/>
          </a:xfrm>
          <a:prstGeom prst="rect">
            <a:avLst/>
          </a:prstGeom>
          <a:ln>
            <a:miter lim="800000"/>
            <a:headEnd/>
            <a:tailEnd/>
          </a:ln>
        </p:spPr>
        <p:txBody>
          <a:bodyPr anchor="ctr">
            <a:noAutofit/>
          </a:bodyPr>
          <a:lstStyle/>
          <a:p>
            <a:pPr algn="ctr" defTabSz="960438" eaLnBrk="1" hangingPunct="1">
              <a:defRPr/>
            </a:pPr>
            <a:r>
              <a:rPr lang="en-US" sz="4000" b="1" kern="1200" dirty="0" smtClean="0">
                <a:solidFill>
                  <a:schemeClr val="tx1"/>
                </a:solidFill>
                <a:latin typeface="Arial" pitchFamily="34" charset="0"/>
                <a:cs typeface="Arial" pitchFamily="34" charset="0"/>
              </a:rPr>
              <a:t>NORAD/NORTHCOM--Two </a:t>
            </a:r>
            <a:r>
              <a:rPr lang="en-US" sz="4000" b="1" kern="1200" dirty="0">
                <a:solidFill>
                  <a:schemeClr val="tx1"/>
                </a:solidFill>
                <a:latin typeface="Arial" pitchFamily="34" charset="0"/>
                <a:cs typeface="Arial" pitchFamily="34" charset="0"/>
              </a:rPr>
              <a:t>Commands</a:t>
            </a:r>
          </a:p>
        </p:txBody>
      </p:sp>
      <p:sp>
        <p:nvSpPr>
          <p:cNvPr id="22550" name="Rectangle 84"/>
          <p:cNvSpPr>
            <a:spLocks noChangeArrowheads="1"/>
          </p:cNvSpPr>
          <p:nvPr/>
        </p:nvSpPr>
        <p:spPr bwMode="auto">
          <a:xfrm>
            <a:off x="1936750" y="2033589"/>
            <a:ext cx="2286000" cy="231775"/>
          </a:xfrm>
          <a:prstGeom prst="rect">
            <a:avLst/>
          </a:prstGeom>
          <a:solidFill>
            <a:srgbClr val="C6ABFB"/>
          </a:solidFill>
          <a:ln w="28575">
            <a:solidFill>
              <a:schemeClr val="tx1"/>
            </a:solidFill>
            <a:miter lim="800000"/>
            <a:headEnd/>
            <a:tailEnd/>
          </a:ln>
        </p:spPr>
        <p:txBody>
          <a:bodyPr wrap="none" lIns="84192" tIns="42097" rIns="84192" bIns="42097" anchor="ctr" anchorCtr="1"/>
          <a:lstStyle/>
          <a:p>
            <a:pPr algn="ctr" defTabSz="841375" eaLnBrk="0" hangingPunct="0"/>
            <a:r>
              <a:rPr lang="en-US" sz="1400" dirty="0">
                <a:solidFill>
                  <a:srgbClr val="000000"/>
                </a:solidFill>
                <a:latin typeface="Calibri" pitchFamily="34" charset="0"/>
              </a:rPr>
              <a:t>CHIEF OF DEFENCE STAFF</a:t>
            </a:r>
          </a:p>
        </p:txBody>
      </p:sp>
      <p:sp>
        <p:nvSpPr>
          <p:cNvPr id="22551" name="Rectangle 85"/>
          <p:cNvSpPr>
            <a:spLocks noChangeArrowheads="1"/>
          </p:cNvSpPr>
          <p:nvPr/>
        </p:nvSpPr>
        <p:spPr bwMode="auto">
          <a:xfrm>
            <a:off x="1712914" y="1646238"/>
            <a:ext cx="2732087" cy="266700"/>
          </a:xfrm>
          <a:prstGeom prst="rect">
            <a:avLst/>
          </a:prstGeom>
          <a:solidFill>
            <a:srgbClr val="FFFF00"/>
          </a:solidFill>
          <a:ln w="28575">
            <a:solidFill>
              <a:schemeClr val="tx1"/>
            </a:solidFill>
            <a:miter lim="800000"/>
            <a:headEnd/>
            <a:tailEnd/>
          </a:ln>
        </p:spPr>
        <p:txBody>
          <a:bodyPr wrap="none" lIns="84192" tIns="42097" rIns="84192" bIns="42097" anchor="ctr" anchorCtr="1"/>
          <a:lstStyle/>
          <a:p>
            <a:pPr algn="ctr" defTabSz="841375" eaLnBrk="0" hangingPunct="0"/>
            <a:r>
              <a:rPr lang="en-US" sz="1400" dirty="0">
                <a:solidFill>
                  <a:srgbClr val="000000"/>
                </a:solidFill>
                <a:latin typeface="Calibri" pitchFamily="34" charset="0"/>
              </a:rPr>
              <a:t>MINISTER OF NATIONAL DEFENCE</a:t>
            </a:r>
          </a:p>
        </p:txBody>
      </p:sp>
      <p:grpSp>
        <p:nvGrpSpPr>
          <p:cNvPr id="4" name="Group 104"/>
          <p:cNvGrpSpPr>
            <a:grpSpLocks noChangeAspect="1"/>
          </p:cNvGrpSpPr>
          <p:nvPr/>
        </p:nvGrpSpPr>
        <p:grpSpPr bwMode="auto">
          <a:xfrm>
            <a:off x="2427289" y="836613"/>
            <a:ext cx="1303337" cy="762000"/>
            <a:chOff x="1831" y="847"/>
            <a:chExt cx="766" cy="403"/>
          </a:xfrm>
        </p:grpSpPr>
        <p:sp>
          <p:nvSpPr>
            <p:cNvPr id="22611" name="Rectangle 105"/>
            <p:cNvSpPr>
              <a:spLocks noChangeAspect="1" noChangeArrowheads="1"/>
            </p:cNvSpPr>
            <p:nvPr/>
          </p:nvSpPr>
          <p:spPr bwMode="auto">
            <a:xfrm>
              <a:off x="1831" y="847"/>
              <a:ext cx="766" cy="403"/>
            </a:xfrm>
            <a:prstGeom prst="rect">
              <a:avLst/>
            </a:prstGeom>
            <a:solidFill>
              <a:srgbClr val="FF0000"/>
            </a:solidFill>
            <a:ln w="7938">
              <a:solidFill>
                <a:schemeClr val="tx1"/>
              </a:solidFill>
              <a:miter lim="800000"/>
              <a:headEnd/>
              <a:tailEnd/>
            </a:ln>
          </p:spPr>
          <p:txBody>
            <a:bodyPr/>
            <a:lstStyle/>
            <a:p>
              <a:pPr algn="ctr"/>
              <a:endParaRPr lang="en-US" dirty="0">
                <a:solidFill>
                  <a:srgbClr val="000000"/>
                </a:solidFill>
              </a:endParaRPr>
            </a:p>
          </p:txBody>
        </p:sp>
        <p:sp>
          <p:nvSpPr>
            <p:cNvPr id="22612" name="Rectangle 106"/>
            <p:cNvSpPr>
              <a:spLocks noChangeAspect="1" noChangeArrowheads="1"/>
            </p:cNvSpPr>
            <p:nvPr/>
          </p:nvSpPr>
          <p:spPr bwMode="auto">
            <a:xfrm>
              <a:off x="2034" y="847"/>
              <a:ext cx="361" cy="403"/>
            </a:xfrm>
            <a:prstGeom prst="rect">
              <a:avLst/>
            </a:prstGeom>
            <a:solidFill>
              <a:srgbClr val="FFFFFF"/>
            </a:solidFill>
            <a:ln w="9525">
              <a:solidFill>
                <a:schemeClr val="tx1"/>
              </a:solidFill>
              <a:miter lim="800000"/>
              <a:headEnd/>
              <a:tailEnd/>
            </a:ln>
          </p:spPr>
          <p:txBody>
            <a:bodyPr/>
            <a:lstStyle/>
            <a:p>
              <a:pPr algn="ctr"/>
              <a:endParaRPr lang="en-US" dirty="0">
                <a:solidFill>
                  <a:srgbClr val="000000"/>
                </a:solidFill>
              </a:endParaRPr>
            </a:p>
          </p:txBody>
        </p:sp>
        <p:sp>
          <p:nvSpPr>
            <p:cNvPr id="22613" name="Freeform 107"/>
            <p:cNvSpPr>
              <a:spLocks noChangeAspect="1"/>
            </p:cNvSpPr>
            <p:nvPr/>
          </p:nvSpPr>
          <p:spPr bwMode="auto">
            <a:xfrm>
              <a:off x="2063" y="885"/>
              <a:ext cx="289" cy="330"/>
            </a:xfrm>
            <a:custGeom>
              <a:avLst/>
              <a:gdLst>
                <a:gd name="T0" fmla="*/ 0 w 1062"/>
                <a:gd name="T1" fmla="*/ 0 h 783"/>
                <a:gd name="T2" fmla="*/ 0 w 1062"/>
                <a:gd name="T3" fmla="*/ 0 h 783"/>
                <a:gd name="T4" fmla="*/ 0 w 1062"/>
                <a:gd name="T5" fmla="*/ 0 h 783"/>
                <a:gd name="T6" fmla="*/ 0 w 1062"/>
                <a:gd name="T7" fmla="*/ 0 h 783"/>
                <a:gd name="T8" fmla="*/ 0 w 1062"/>
                <a:gd name="T9" fmla="*/ 0 h 783"/>
                <a:gd name="T10" fmla="*/ 0 w 1062"/>
                <a:gd name="T11" fmla="*/ 0 h 783"/>
                <a:gd name="T12" fmla="*/ 0 w 1062"/>
                <a:gd name="T13" fmla="*/ 0 h 783"/>
                <a:gd name="T14" fmla="*/ 0 w 1062"/>
                <a:gd name="T15" fmla="*/ 0 h 783"/>
                <a:gd name="T16" fmla="*/ 0 w 1062"/>
                <a:gd name="T17" fmla="*/ 0 h 783"/>
                <a:gd name="T18" fmla="*/ 0 w 1062"/>
                <a:gd name="T19" fmla="*/ 0 h 783"/>
                <a:gd name="T20" fmla="*/ 0 w 1062"/>
                <a:gd name="T21" fmla="*/ 0 h 783"/>
                <a:gd name="T22" fmla="*/ 0 w 1062"/>
                <a:gd name="T23" fmla="*/ 0 h 783"/>
                <a:gd name="T24" fmla="*/ 0 w 1062"/>
                <a:gd name="T25" fmla="*/ 0 h 783"/>
                <a:gd name="T26" fmla="*/ 0 w 1062"/>
                <a:gd name="T27" fmla="*/ 0 h 783"/>
                <a:gd name="T28" fmla="*/ 0 w 1062"/>
                <a:gd name="T29" fmla="*/ 0 h 783"/>
                <a:gd name="T30" fmla="*/ 0 w 1062"/>
                <a:gd name="T31" fmla="*/ 0 h 783"/>
                <a:gd name="T32" fmla="*/ 0 w 1062"/>
                <a:gd name="T33" fmla="*/ 0 h 783"/>
                <a:gd name="T34" fmla="*/ 0 w 1062"/>
                <a:gd name="T35" fmla="*/ 0 h 783"/>
                <a:gd name="T36" fmla="*/ 0 w 1062"/>
                <a:gd name="T37" fmla="*/ 0 h 783"/>
                <a:gd name="T38" fmla="*/ 0 w 1062"/>
                <a:gd name="T39" fmla="*/ 0 h 783"/>
                <a:gd name="T40" fmla="*/ 0 w 1062"/>
                <a:gd name="T41" fmla="*/ 0 h 783"/>
                <a:gd name="T42" fmla="*/ 0 w 1062"/>
                <a:gd name="T43" fmla="*/ 0 h 783"/>
                <a:gd name="T44" fmla="*/ 0 w 1062"/>
                <a:gd name="T45" fmla="*/ 0 h 783"/>
                <a:gd name="T46" fmla="*/ 0 w 1062"/>
                <a:gd name="T47" fmla="*/ 0 h 783"/>
                <a:gd name="T48" fmla="*/ 0 w 1062"/>
                <a:gd name="T49" fmla="*/ 0 h 783"/>
                <a:gd name="T50" fmla="*/ 0 w 1062"/>
                <a:gd name="T51" fmla="*/ 0 h 783"/>
                <a:gd name="T52" fmla="*/ 0 w 1062"/>
                <a:gd name="T53" fmla="*/ 0 h 783"/>
                <a:gd name="T54" fmla="*/ 0 w 1062"/>
                <a:gd name="T55" fmla="*/ 0 h 783"/>
                <a:gd name="T56" fmla="*/ 0 w 1062"/>
                <a:gd name="T57" fmla="*/ 0 h 783"/>
                <a:gd name="T58" fmla="*/ 0 w 1062"/>
                <a:gd name="T59" fmla="*/ 0 h 783"/>
                <a:gd name="T60" fmla="*/ 0 w 1062"/>
                <a:gd name="T61" fmla="*/ 0 h 783"/>
                <a:gd name="T62" fmla="*/ 0 w 1062"/>
                <a:gd name="T63" fmla="*/ 0 h 783"/>
                <a:gd name="T64" fmla="*/ 0 w 1062"/>
                <a:gd name="T65" fmla="*/ 0 h 783"/>
                <a:gd name="T66" fmla="*/ 0 w 1062"/>
                <a:gd name="T67" fmla="*/ 0 h 783"/>
                <a:gd name="T68" fmla="*/ 0 w 1062"/>
                <a:gd name="T69" fmla="*/ 0 h 783"/>
                <a:gd name="T70" fmla="*/ 0 w 1062"/>
                <a:gd name="T71" fmla="*/ 0 h 783"/>
                <a:gd name="T72" fmla="*/ 0 w 1062"/>
                <a:gd name="T73" fmla="*/ 0 h 783"/>
                <a:gd name="T74" fmla="*/ 0 w 1062"/>
                <a:gd name="T75" fmla="*/ 0 h 783"/>
                <a:gd name="T76" fmla="*/ 0 w 1062"/>
                <a:gd name="T77" fmla="*/ 0 h 783"/>
                <a:gd name="T78" fmla="*/ 0 w 1062"/>
                <a:gd name="T79" fmla="*/ 0 h 783"/>
                <a:gd name="T80" fmla="*/ 0 w 1062"/>
                <a:gd name="T81" fmla="*/ 0 h 783"/>
                <a:gd name="T82" fmla="*/ 0 w 1062"/>
                <a:gd name="T83" fmla="*/ 0 h 783"/>
                <a:gd name="T84" fmla="*/ 0 w 1062"/>
                <a:gd name="T85" fmla="*/ 0 h 783"/>
                <a:gd name="T86" fmla="*/ 0 w 1062"/>
                <a:gd name="T87" fmla="*/ 0 h 783"/>
                <a:gd name="T88" fmla="*/ 0 w 1062"/>
                <a:gd name="T89" fmla="*/ 0 h 783"/>
                <a:gd name="T90" fmla="*/ 0 w 1062"/>
                <a:gd name="T91" fmla="*/ 0 h 783"/>
                <a:gd name="T92" fmla="*/ 0 w 1062"/>
                <a:gd name="T93" fmla="*/ 0 h 783"/>
                <a:gd name="T94" fmla="*/ 0 w 1062"/>
                <a:gd name="T95" fmla="*/ 0 h 783"/>
                <a:gd name="T96" fmla="*/ 0 w 1062"/>
                <a:gd name="T97" fmla="*/ 0 h 783"/>
                <a:gd name="T98" fmla="*/ 0 w 1062"/>
                <a:gd name="T99" fmla="*/ 0 h 783"/>
                <a:gd name="T100" fmla="*/ 0 w 1062"/>
                <a:gd name="T101" fmla="*/ 0 h 783"/>
                <a:gd name="T102" fmla="*/ 0 w 1062"/>
                <a:gd name="T103" fmla="*/ 0 h 7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62"/>
                <a:gd name="T157" fmla="*/ 0 h 783"/>
                <a:gd name="T158" fmla="*/ 1062 w 1062"/>
                <a:gd name="T159" fmla="*/ 783 h 7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62" h="783">
                  <a:moveTo>
                    <a:pt x="0" y="437"/>
                  </a:moveTo>
                  <a:lnTo>
                    <a:pt x="287" y="574"/>
                  </a:lnTo>
                  <a:lnTo>
                    <a:pt x="297" y="590"/>
                  </a:lnTo>
                  <a:lnTo>
                    <a:pt x="284" y="602"/>
                  </a:lnTo>
                  <a:lnTo>
                    <a:pt x="248" y="630"/>
                  </a:lnTo>
                  <a:lnTo>
                    <a:pt x="492" y="592"/>
                  </a:lnTo>
                  <a:lnTo>
                    <a:pt x="510" y="592"/>
                  </a:lnTo>
                  <a:lnTo>
                    <a:pt x="512" y="783"/>
                  </a:lnTo>
                  <a:lnTo>
                    <a:pt x="547" y="783"/>
                  </a:lnTo>
                  <a:lnTo>
                    <a:pt x="547" y="592"/>
                  </a:lnTo>
                  <a:lnTo>
                    <a:pt x="565" y="592"/>
                  </a:lnTo>
                  <a:lnTo>
                    <a:pt x="813" y="630"/>
                  </a:lnTo>
                  <a:lnTo>
                    <a:pt x="782" y="602"/>
                  </a:lnTo>
                  <a:lnTo>
                    <a:pt x="773" y="587"/>
                  </a:lnTo>
                  <a:lnTo>
                    <a:pt x="776" y="571"/>
                  </a:lnTo>
                  <a:lnTo>
                    <a:pt x="1062" y="437"/>
                  </a:lnTo>
                  <a:lnTo>
                    <a:pt x="1009" y="431"/>
                  </a:lnTo>
                  <a:lnTo>
                    <a:pt x="980" y="419"/>
                  </a:lnTo>
                  <a:lnTo>
                    <a:pt x="978" y="394"/>
                  </a:lnTo>
                  <a:lnTo>
                    <a:pt x="986" y="372"/>
                  </a:lnTo>
                  <a:lnTo>
                    <a:pt x="1059" y="280"/>
                  </a:lnTo>
                  <a:lnTo>
                    <a:pt x="938" y="303"/>
                  </a:lnTo>
                  <a:lnTo>
                    <a:pt x="901" y="298"/>
                  </a:lnTo>
                  <a:lnTo>
                    <a:pt x="880" y="282"/>
                  </a:lnTo>
                  <a:lnTo>
                    <a:pt x="859" y="222"/>
                  </a:lnTo>
                  <a:lnTo>
                    <a:pt x="711" y="303"/>
                  </a:lnTo>
                  <a:lnTo>
                    <a:pt x="689" y="312"/>
                  </a:lnTo>
                  <a:lnTo>
                    <a:pt x="694" y="297"/>
                  </a:lnTo>
                  <a:lnTo>
                    <a:pt x="736" y="103"/>
                  </a:lnTo>
                  <a:lnTo>
                    <a:pt x="680" y="131"/>
                  </a:lnTo>
                  <a:lnTo>
                    <a:pt x="649" y="137"/>
                  </a:lnTo>
                  <a:lnTo>
                    <a:pt x="620" y="132"/>
                  </a:lnTo>
                  <a:lnTo>
                    <a:pt x="596" y="116"/>
                  </a:lnTo>
                  <a:lnTo>
                    <a:pt x="532" y="0"/>
                  </a:lnTo>
                  <a:lnTo>
                    <a:pt x="475" y="116"/>
                  </a:lnTo>
                  <a:lnTo>
                    <a:pt x="448" y="138"/>
                  </a:lnTo>
                  <a:lnTo>
                    <a:pt x="412" y="134"/>
                  </a:lnTo>
                  <a:lnTo>
                    <a:pt x="377" y="125"/>
                  </a:lnTo>
                  <a:lnTo>
                    <a:pt x="325" y="100"/>
                  </a:lnTo>
                  <a:lnTo>
                    <a:pt x="365" y="288"/>
                  </a:lnTo>
                  <a:lnTo>
                    <a:pt x="364" y="306"/>
                  </a:lnTo>
                  <a:lnTo>
                    <a:pt x="337" y="294"/>
                  </a:lnTo>
                  <a:lnTo>
                    <a:pt x="207" y="219"/>
                  </a:lnTo>
                  <a:lnTo>
                    <a:pt x="186" y="285"/>
                  </a:lnTo>
                  <a:lnTo>
                    <a:pt x="164" y="298"/>
                  </a:lnTo>
                  <a:lnTo>
                    <a:pt x="137" y="300"/>
                  </a:lnTo>
                  <a:lnTo>
                    <a:pt x="15" y="286"/>
                  </a:lnTo>
                  <a:lnTo>
                    <a:pt x="80" y="372"/>
                  </a:lnTo>
                  <a:lnTo>
                    <a:pt x="84" y="398"/>
                  </a:lnTo>
                  <a:lnTo>
                    <a:pt x="84" y="422"/>
                  </a:lnTo>
                  <a:lnTo>
                    <a:pt x="66" y="431"/>
                  </a:lnTo>
                  <a:lnTo>
                    <a:pt x="0" y="437"/>
                  </a:lnTo>
                  <a:close/>
                </a:path>
              </a:pathLst>
            </a:custGeom>
            <a:solidFill>
              <a:srgbClr val="FF0000"/>
            </a:solidFill>
            <a:ln w="7938">
              <a:solidFill>
                <a:schemeClr val="tx1"/>
              </a:solidFill>
              <a:round/>
              <a:headEnd/>
              <a:tailEnd/>
            </a:ln>
          </p:spPr>
          <p:txBody>
            <a:bodyPr/>
            <a:lstStyle/>
            <a:p>
              <a:endParaRPr lang="en-US" dirty="0"/>
            </a:p>
          </p:txBody>
        </p:sp>
      </p:grpSp>
      <p:sp>
        <p:nvSpPr>
          <p:cNvPr id="22555" name="TextBox 97"/>
          <p:cNvSpPr txBox="1">
            <a:spLocks noChangeArrowheads="1"/>
          </p:cNvSpPr>
          <p:nvPr/>
        </p:nvSpPr>
        <p:spPr bwMode="auto">
          <a:xfrm>
            <a:off x="3768725" y="914401"/>
            <a:ext cx="2027238" cy="523875"/>
          </a:xfrm>
          <a:prstGeom prst="rect">
            <a:avLst/>
          </a:prstGeom>
          <a:noFill/>
          <a:ln w="9525">
            <a:noFill/>
            <a:miter lim="800000"/>
            <a:headEnd/>
            <a:tailEnd/>
          </a:ln>
        </p:spPr>
        <p:txBody>
          <a:bodyPr wrap="none">
            <a:spAutoFit/>
          </a:bodyPr>
          <a:lstStyle/>
          <a:p>
            <a:pPr algn="ctr"/>
            <a:r>
              <a:rPr lang="en-US" sz="1400" i="1" dirty="0">
                <a:solidFill>
                  <a:srgbClr val="000099"/>
                </a:solidFill>
                <a:latin typeface="Calibri" pitchFamily="34" charset="0"/>
              </a:rPr>
              <a:t>Bi-national…Combined</a:t>
            </a:r>
          </a:p>
          <a:p>
            <a:pPr algn="ctr"/>
            <a:r>
              <a:rPr lang="en-US" sz="1400" i="1" dirty="0">
                <a:solidFill>
                  <a:srgbClr val="000099"/>
                </a:solidFill>
                <a:latin typeface="Calibri" pitchFamily="34" charset="0"/>
              </a:rPr>
              <a:t>Armed Interceptors 24/7</a:t>
            </a:r>
          </a:p>
        </p:txBody>
      </p:sp>
      <p:sp>
        <p:nvSpPr>
          <p:cNvPr id="22556" name="Line 81"/>
          <p:cNvSpPr>
            <a:spLocks noChangeShapeType="1"/>
          </p:cNvSpPr>
          <p:nvPr/>
        </p:nvSpPr>
        <p:spPr bwMode="auto">
          <a:xfrm>
            <a:off x="8534400" y="1884363"/>
            <a:ext cx="0" cy="457200"/>
          </a:xfrm>
          <a:prstGeom prst="line">
            <a:avLst/>
          </a:prstGeom>
          <a:noFill/>
          <a:ln w="28575">
            <a:solidFill>
              <a:schemeClr val="tx1"/>
            </a:solidFill>
            <a:round/>
            <a:headEnd/>
            <a:tailEnd/>
          </a:ln>
        </p:spPr>
        <p:txBody>
          <a:bodyPr/>
          <a:lstStyle/>
          <a:p>
            <a:endParaRPr lang="en-US" dirty="0"/>
          </a:p>
        </p:txBody>
      </p:sp>
      <p:sp>
        <p:nvSpPr>
          <p:cNvPr id="22557" name="Freeform 79"/>
          <p:cNvSpPr>
            <a:spLocks/>
          </p:cNvSpPr>
          <p:nvPr/>
        </p:nvSpPr>
        <p:spPr bwMode="auto">
          <a:xfrm>
            <a:off x="8534400" y="2133601"/>
            <a:ext cx="381000" cy="100013"/>
          </a:xfrm>
          <a:custGeom>
            <a:avLst/>
            <a:gdLst>
              <a:gd name="T0" fmla="*/ 2147483647 w 3355"/>
              <a:gd name="T1" fmla="*/ 0 h 1"/>
              <a:gd name="T2" fmla="*/ 0 w 3355"/>
              <a:gd name="T3" fmla="*/ 0 h 1"/>
              <a:gd name="T4" fmla="*/ 0 60000 65536"/>
              <a:gd name="T5" fmla="*/ 0 60000 65536"/>
              <a:gd name="T6" fmla="*/ 0 w 3355"/>
              <a:gd name="T7" fmla="*/ 0 h 1"/>
              <a:gd name="T8" fmla="*/ 3355 w 3355"/>
              <a:gd name="T9" fmla="*/ 1 h 1"/>
            </a:gdLst>
            <a:ahLst/>
            <a:cxnLst>
              <a:cxn ang="T4">
                <a:pos x="T0" y="T1"/>
              </a:cxn>
              <a:cxn ang="T5">
                <a:pos x="T2" y="T3"/>
              </a:cxn>
            </a:cxnLst>
            <a:rect l="T6" t="T7" r="T8" b="T9"/>
            <a:pathLst>
              <a:path w="3355" h="1">
                <a:moveTo>
                  <a:pt x="3355" y="0"/>
                </a:moveTo>
                <a:lnTo>
                  <a:pt x="0" y="0"/>
                </a:lnTo>
              </a:path>
            </a:pathLst>
          </a:custGeom>
          <a:noFill/>
          <a:ln w="28575">
            <a:solidFill>
              <a:schemeClr val="tx1"/>
            </a:solidFill>
            <a:prstDash val="sysDot"/>
            <a:round/>
            <a:headEnd/>
            <a:tailEnd/>
          </a:ln>
        </p:spPr>
        <p:txBody>
          <a:bodyPr/>
          <a:lstStyle/>
          <a:p>
            <a:endParaRPr lang="en-US" dirty="0"/>
          </a:p>
        </p:txBody>
      </p:sp>
      <p:sp>
        <p:nvSpPr>
          <p:cNvPr id="8223" name="Rectangle 90"/>
          <p:cNvSpPr>
            <a:spLocks noChangeArrowheads="1"/>
          </p:cNvSpPr>
          <p:nvPr/>
        </p:nvSpPr>
        <p:spPr bwMode="auto">
          <a:xfrm>
            <a:off x="8037513" y="2906713"/>
            <a:ext cx="2501900" cy="260350"/>
          </a:xfrm>
          <a:prstGeom prst="rect">
            <a:avLst/>
          </a:prstGeom>
          <a:noFill/>
          <a:ln w="28575" cap="rnd">
            <a:noFill/>
            <a:miter lim="800000"/>
            <a:headEnd type="none" w="sm" len="sm"/>
            <a:tailEnd type="none" w="sm" len="sm"/>
          </a:ln>
        </p:spPr>
        <p:txBody>
          <a:bodyPr anchor="ctr" anchorCtr="1"/>
          <a:lstStyle/>
          <a:p>
            <a:pPr algn="ctr" defTabSz="841375" eaLnBrk="0" hangingPunct="0">
              <a:defRPr/>
            </a:pPr>
            <a:r>
              <a:rPr lang="en-US" sz="1200" i="1" dirty="0">
                <a:solidFill>
                  <a:srgbClr val="FFFF00"/>
                </a:solidFill>
                <a:effectLst>
                  <a:outerShdw blurRad="38100" dist="38100" dir="2700000" algn="tl">
                    <a:srgbClr val="000000">
                      <a:alpha val="43137"/>
                    </a:srgbClr>
                  </a:outerShdw>
                </a:effectLst>
              </a:rPr>
              <a:t>Component Commands</a:t>
            </a:r>
          </a:p>
        </p:txBody>
      </p:sp>
      <p:sp>
        <p:nvSpPr>
          <p:cNvPr id="8224" name="Rectangle 90"/>
          <p:cNvSpPr>
            <a:spLocks noChangeArrowheads="1"/>
          </p:cNvSpPr>
          <p:nvPr/>
        </p:nvSpPr>
        <p:spPr bwMode="auto">
          <a:xfrm>
            <a:off x="8050066" y="3524885"/>
            <a:ext cx="2576512" cy="381000"/>
          </a:xfrm>
          <a:prstGeom prst="rect">
            <a:avLst/>
          </a:prstGeom>
          <a:noFill/>
          <a:ln w="28575" cap="rnd">
            <a:noFill/>
            <a:miter lim="800000"/>
            <a:headEnd type="none" w="sm" len="sm"/>
            <a:tailEnd type="none" w="sm" len="sm"/>
          </a:ln>
        </p:spPr>
        <p:txBody>
          <a:bodyPr anchor="ctr" anchorCtr="1"/>
          <a:lstStyle/>
          <a:p>
            <a:pPr marL="111125" indent="-111125" defTabSz="841375" eaLnBrk="0" hangingPunct="0">
              <a:buFont typeface="Arial" panose="020B0604020202020204" pitchFamily="34" charset="0"/>
              <a:buChar char="•"/>
              <a:defRPr/>
            </a:pPr>
            <a:r>
              <a:rPr lang="en-US" sz="1400" dirty="0">
                <a:latin typeface="Calibri" pitchFamily="34" charset="0"/>
              </a:rPr>
              <a:t>JOINT TASK FORCE CIVIL SUPPORT</a:t>
            </a:r>
          </a:p>
        </p:txBody>
      </p:sp>
      <p:sp>
        <p:nvSpPr>
          <p:cNvPr id="8227" name="Rectangle 90"/>
          <p:cNvSpPr>
            <a:spLocks noChangeArrowheads="1"/>
          </p:cNvSpPr>
          <p:nvPr/>
        </p:nvSpPr>
        <p:spPr bwMode="auto">
          <a:xfrm>
            <a:off x="8083551" y="5666198"/>
            <a:ext cx="2543175" cy="247650"/>
          </a:xfrm>
          <a:prstGeom prst="rect">
            <a:avLst/>
          </a:prstGeom>
          <a:noFill/>
          <a:ln w="28575" cap="rnd">
            <a:noFill/>
            <a:miter lim="800000"/>
            <a:headEnd type="none" w="sm" len="sm"/>
            <a:tailEnd type="none" w="sm" len="sm"/>
          </a:ln>
        </p:spPr>
        <p:txBody>
          <a:bodyPr anchor="ctr" anchorCtr="1"/>
          <a:lstStyle/>
          <a:p>
            <a:pPr algn="ctr" defTabSz="841375" eaLnBrk="0" hangingPunct="0">
              <a:defRPr/>
            </a:pPr>
            <a:r>
              <a:rPr lang="en-US" sz="1200" i="1" dirty="0">
                <a:solidFill>
                  <a:srgbClr val="FFFF00"/>
                </a:solidFill>
                <a:effectLst>
                  <a:outerShdw blurRad="38100" dist="38100" dir="2700000" algn="tl">
                    <a:srgbClr val="000000">
                      <a:alpha val="43137"/>
                    </a:srgbClr>
                  </a:outerShdw>
                </a:effectLst>
              </a:rPr>
              <a:t>Subordinate Commands</a:t>
            </a:r>
          </a:p>
        </p:txBody>
      </p:sp>
      <p:sp>
        <p:nvSpPr>
          <p:cNvPr id="22563" name="Rectangle 90"/>
          <p:cNvSpPr>
            <a:spLocks noChangeArrowheads="1"/>
          </p:cNvSpPr>
          <p:nvPr/>
        </p:nvSpPr>
        <p:spPr bwMode="auto">
          <a:xfrm>
            <a:off x="7915275" y="6177356"/>
            <a:ext cx="2514600" cy="360362"/>
          </a:xfrm>
          <a:prstGeom prst="rect">
            <a:avLst/>
          </a:prstGeom>
          <a:noFill/>
          <a:ln w="28575" cap="rnd">
            <a:noFill/>
            <a:miter lim="800000"/>
            <a:headEnd type="none" w="sm" len="sm"/>
            <a:tailEnd type="none" w="sm" len="sm"/>
          </a:ln>
        </p:spPr>
        <p:txBody>
          <a:bodyPr anchor="ctr" anchorCtr="1"/>
          <a:lstStyle/>
          <a:p>
            <a:pPr defTabSz="841375" eaLnBrk="0" hangingPunct="0"/>
            <a:r>
              <a:rPr lang="en-US" sz="1400" dirty="0">
                <a:solidFill>
                  <a:srgbClr val="000000"/>
                </a:solidFill>
                <a:latin typeface="Calibri" pitchFamily="34" charset="0"/>
              </a:rPr>
              <a:t>JOINT FORCE HQ NCR</a:t>
            </a:r>
          </a:p>
        </p:txBody>
      </p:sp>
      <p:grpSp>
        <p:nvGrpSpPr>
          <p:cNvPr id="5" name="Group 96"/>
          <p:cNvGrpSpPr>
            <a:grpSpLocks/>
          </p:cNvGrpSpPr>
          <p:nvPr/>
        </p:nvGrpSpPr>
        <p:grpSpPr bwMode="auto">
          <a:xfrm>
            <a:off x="10029539" y="6325053"/>
            <a:ext cx="255587" cy="133350"/>
            <a:chOff x="4595" y="800"/>
            <a:chExt cx="446" cy="197"/>
          </a:xfrm>
          <a:solidFill>
            <a:srgbClr val="666699"/>
          </a:solidFill>
        </p:grpSpPr>
        <p:sp>
          <p:nvSpPr>
            <p:cNvPr id="136" name="AutoShape 97"/>
            <p:cNvSpPr>
              <a:spLocks noChangeArrowheads="1"/>
            </p:cNvSpPr>
            <p:nvPr/>
          </p:nvSpPr>
          <p:spPr bwMode="auto">
            <a:xfrm>
              <a:off x="4595"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37" name="AutoShape 98"/>
            <p:cNvSpPr>
              <a:spLocks noChangeArrowheads="1"/>
            </p:cNvSpPr>
            <p:nvPr/>
          </p:nvSpPr>
          <p:spPr bwMode="auto">
            <a:xfrm>
              <a:off x="483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grpSp>
      <p:sp>
        <p:nvSpPr>
          <p:cNvPr id="22565" name="Line 81"/>
          <p:cNvSpPr>
            <a:spLocks noChangeShapeType="1"/>
          </p:cNvSpPr>
          <p:nvPr/>
        </p:nvSpPr>
        <p:spPr bwMode="auto">
          <a:xfrm flipH="1">
            <a:off x="7999413" y="2646605"/>
            <a:ext cx="0" cy="3973270"/>
          </a:xfrm>
          <a:prstGeom prst="line">
            <a:avLst/>
          </a:prstGeom>
          <a:noFill/>
          <a:ln w="28575">
            <a:solidFill>
              <a:schemeClr val="tx1"/>
            </a:solidFill>
            <a:round/>
            <a:headEnd/>
            <a:tailEnd/>
          </a:ln>
        </p:spPr>
        <p:txBody>
          <a:bodyPr/>
          <a:lstStyle/>
          <a:p>
            <a:endParaRPr lang="en-US" dirty="0"/>
          </a:p>
        </p:txBody>
      </p:sp>
      <p:sp>
        <p:nvSpPr>
          <p:cNvPr id="22568" name="TextBox 90"/>
          <p:cNvSpPr txBox="1">
            <a:spLocks noChangeArrowheads="1"/>
          </p:cNvSpPr>
          <p:nvPr/>
        </p:nvSpPr>
        <p:spPr bwMode="auto">
          <a:xfrm>
            <a:off x="6424613" y="904875"/>
            <a:ext cx="1981200" cy="738188"/>
          </a:xfrm>
          <a:prstGeom prst="rect">
            <a:avLst/>
          </a:prstGeom>
          <a:noFill/>
          <a:ln w="9525">
            <a:noFill/>
            <a:miter lim="800000"/>
            <a:headEnd/>
            <a:tailEnd/>
          </a:ln>
        </p:spPr>
        <p:txBody>
          <a:bodyPr wrap="none">
            <a:spAutoFit/>
          </a:bodyPr>
          <a:lstStyle/>
          <a:p>
            <a:pPr algn="ctr"/>
            <a:r>
              <a:rPr lang="en-US" sz="1400" i="1" dirty="0">
                <a:solidFill>
                  <a:srgbClr val="000099"/>
                </a:solidFill>
                <a:latin typeface="Calibri" pitchFamily="34" charset="0"/>
              </a:rPr>
              <a:t>National…Joint…Unified</a:t>
            </a:r>
          </a:p>
          <a:p>
            <a:pPr algn="ctr"/>
            <a:r>
              <a:rPr lang="en-US" sz="1400" i="1" dirty="0">
                <a:solidFill>
                  <a:srgbClr val="000099"/>
                </a:solidFill>
                <a:latin typeface="Calibri" pitchFamily="34" charset="0"/>
              </a:rPr>
              <a:t>Regional</a:t>
            </a:r>
          </a:p>
          <a:p>
            <a:pPr algn="ctr"/>
            <a:r>
              <a:rPr lang="en-US" sz="1400" i="1" dirty="0">
                <a:solidFill>
                  <a:srgbClr val="000099"/>
                </a:solidFill>
                <a:latin typeface="Calibri" pitchFamily="34" charset="0"/>
              </a:rPr>
              <a:t>Combatant Command</a:t>
            </a:r>
          </a:p>
        </p:txBody>
      </p:sp>
      <p:sp>
        <p:nvSpPr>
          <p:cNvPr id="22569" name="Rectangle 90"/>
          <p:cNvSpPr>
            <a:spLocks noChangeArrowheads="1"/>
          </p:cNvSpPr>
          <p:nvPr/>
        </p:nvSpPr>
        <p:spPr bwMode="auto">
          <a:xfrm>
            <a:off x="8032750" y="3124201"/>
            <a:ext cx="2051050" cy="365125"/>
          </a:xfrm>
          <a:prstGeom prst="rect">
            <a:avLst/>
          </a:prstGeom>
          <a:noFill/>
          <a:ln w="28575" cap="rnd">
            <a:noFill/>
            <a:miter lim="800000"/>
            <a:headEnd type="none" w="sm" len="sm"/>
            <a:tailEnd type="none" w="sm" len="sm"/>
          </a:ln>
        </p:spPr>
        <p:txBody>
          <a:bodyPr anchor="ctr" anchorCtr="1"/>
          <a:lstStyle/>
          <a:p>
            <a:pPr defTabSz="841375" eaLnBrk="0" hangingPunct="0"/>
            <a:r>
              <a:rPr lang="en-US" sz="1400" dirty="0">
                <a:solidFill>
                  <a:srgbClr val="000000"/>
                </a:solidFill>
                <a:latin typeface="Calibri" pitchFamily="34" charset="0"/>
              </a:rPr>
              <a:t>U.S. ARMY NORTH </a:t>
            </a:r>
          </a:p>
          <a:p>
            <a:pPr defTabSz="841375" eaLnBrk="0" hangingPunct="0"/>
            <a:r>
              <a:rPr lang="en-US" sz="1400" dirty="0">
                <a:solidFill>
                  <a:srgbClr val="000000"/>
                </a:solidFill>
                <a:latin typeface="Calibri" pitchFamily="34" charset="0"/>
              </a:rPr>
              <a:t>(Fifth Army)</a:t>
            </a:r>
          </a:p>
        </p:txBody>
      </p:sp>
      <p:grpSp>
        <p:nvGrpSpPr>
          <p:cNvPr id="6" name="Group 96"/>
          <p:cNvGrpSpPr>
            <a:grpSpLocks/>
          </p:cNvGrpSpPr>
          <p:nvPr/>
        </p:nvGrpSpPr>
        <p:grpSpPr bwMode="auto">
          <a:xfrm>
            <a:off x="9320416" y="3352573"/>
            <a:ext cx="393700" cy="133350"/>
            <a:chOff x="4595" y="800"/>
            <a:chExt cx="686" cy="197"/>
          </a:xfrm>
          <a:solidFill>
            <a:srgbClr val="666699"/>
          </a:solidFill>
        </p:grpSpPr>
        <p:sp>
          <p:nvSpPr>
            <p:cNvPr id="163" name="AutoShape 97"/>
            <p:cNvSpPr>
              <a:spLocks noChangeArrowheads="1"/>
            </p:cNvSpPr>
            <p:nvPr/>
          </p:nvSpPr>
          <p:spPr bwMode="auto">
            <a:xfrm>
              <a:off x="4595"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64" name="AutoShape 98"/>
            <p:cNvSpPr>
              <a:spLocks noChangeArrowheads="1"/>
            </p:cNvSpPr>
            <p:nvPr/>
          </p:nvSpPr>
          <p:spPr bwMode="auto">
            <a:xfrm>
              <a:off x="483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65" name="AutoShape 99"/>
            <p:cNvSpPr>
              <a:spLocks noChangeArrowheads="1"/>
            </p:cNvSpPr>
            <p:nvPr/>
          </p:nvSpPr>
          <p:spPr bwMode="auto">
            <a:xfrm>
              <a:off x="507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grpSp>
      <p:sp>
        <p:nvSpPr>
          <p:cNvPr id="22574" name="Line 81"/>
          <p:cNvSpPr>
            <a:spLocks noChangeShapeType="1"/>
          </p:cNvSpPr>
          <p:nvPr/>
        </p:nvSpPr>
        <p:spPr bwMode="auto">
          <a:xfrm flipV="1">
            <a:off x="3875089" y="4376739"/>
            <a:ext cx="327025" cy="1587"/>
          </a:xfrm>
          <a:prstGeom prst="line">
            <a:avLst/>
          </a:prstGeom>
          <a:noFill/>
          <a:ln w="28575">
            <a:solidFill>
              <a:schemeClr val="tx1"/>
            </a:solidFill>
            <a:round/>
            <a:headEnd/>
            <a:tailEnd/>
          </a:ln>
        </p:spPr>
        <p:txBody>
          <a:bodyPr/>
          <a:lstStyle/>
          <a:p>
            <a:endParaRPr lang="en-US" dirty="0"/>
          </a:p>
        </p:txBody>
      </p:sp>
      <p:sp>
        <p:nvSpPr>
          <p:cNvPr id="22575" name="Line 81"/>
          <p:cNvSpPr>
            <a:spLocks noChangeShapeType="1"/>
          </p:cNvSpPr>
          <p:nvPr/>
        </p:nvSpPr>
        <p:spPr bwMode="auto">
          <a:xfrm flipV="1">
            <a:off x="3870325" y="3360738"/>
            <a:ext cx="298450" cy="0"/>
          </a:xfrm>
          <a:prstGeom prst="line">
            <a:avLst/>
          </a:prstGeom>
          <a:noFill/>
          <a:ln w="28575">
            <a:solidFill>
              <a:schemeClr val="tx1"/>
            </a:solidFill>
            <a:round/>
            <a:headEnd/>
            <a:tailEnd/>
          </a:ln>
        </p:spPr>
        <p:txBody>
          <a:bodyPr/>
          <a:lstStyle/>
          <a:p>
            <a:endParaRPr lang="en-US" dirty="0"/>
          </a:p>
        </p:txBody>
      </p:sp>
      <p:sp>
        <p:nvSpPr>
          <p:cNvPr id="22576" name="Line 81"/>
          <p:cNvSpPr>
            <a:spLocks noChangeShapeType="1"/>
          </p:cNvSpPr>
          <p:nvPr/>
        </p:nvSpPr>
        <p:spPr bwMode="auto">
          <a:xfrm>
            <a:off x="3856039" y="3876675"/>
            <a:ext cx="312737" cy="0"/>
          </a:xfrm>
          <a:prstGeom prst="line">
            <a:avLst/>
          </a:prstGeom>
          <a:noFill/>
          <a:ln w="28575">
            <a:solidFill>
              <a:schemeClr val="tx1"/>
            </a:solidFill>
            <a:round/>
            <a:headEnd/>
            <a:tailEnd/>
          </a:ln>
        </p:spPr>
        <p:txBody>
          <a:bodyPr/>
          <a:lstStyle/>
          <a:p>
            <a:endParaRPr lang="en-US" dirty="0"/>
          </a:p>
        </p:txBody>
      </p:sp>
      <p:sp>
        <p:nvSpPr>
          <p:cNvPr id="8243" name="Rectangle 90"/>
          <p:cNvSpPr>
            <a:spLocks noChangeArrowheads="1"/>
          </p:cNvSpPr>
          <p:nvPr/>
        </p:nvSpPr>
        <p:spPr bwMode="auto">
          <a:xfrm>
            <a:off x="1981201" y="3049588"/>
            <a:ext cx="1825625" cy="234950"/>
          </a:xfrm>
          <a:prstGeom prst="rect">
            <a:avLst/>
          </a:prstGeom>
          <a:noFill/>
          <a:ln w="28575" cap="rnd">
            <a:noFill/>
            <a:miter lim="800000"/>
            <a:headEnd type="none" w="sm" len="sm"/>
            <a:tailEnd type="none" w="sm" len="sm"/>
          </a:ln>
        </p:spPr>
        <p:txBody>
          <a:bodyPr anchor="ctr" anchorCtr="1"/>
          <a:lstStyle/>
          <a:p>
            <a:pPr defTabSz="841375" eaLnBrk="0" hangingPunct="0">
              <a:defRPr/>
            </a:pPr>
            <a:r>
              <a:rPr lang="en-US" sz="1200" i="1" dirty="0">
                <a:solidFill>
                  <a:srgbClr val="FFFF00"/>
                </a:solidFill>
                <a:effectLst>
                  <a:outerShdw blurRad="38100" dist="38100" dir="2700000" algn="tl">
                    <a:srgbClr val="000000">
                      <a:alpha val="43137"/>
                    </a:srgbClr>
                  </a:outerShdw>
                </a:effectLst>
              </a:rPr>
              <a:t>NORAD Regions</a:t>
            </a:r>
          </a:p>
        </p:txBody>
      </p:sp>
      <p:sp>
        <p:nvSpPr>
          <p:cNvPr id="22578" name="Rectangle 85"/>
          <p:cNvSpPr>
            <a:spLocks noChangeArrowheads="1"/>
          </p:cNvSpPr>
          <p:nvPr/>
        </p:nvSpPr>
        <p:spPr bwMode="auto">
          <a:xfrm>
            <a:off x="7554914" y="1646238"/>
            <a:ext cx="2732087" cy="266700"/>
          </a:xfrm>
          <a:prstGeom prst="rect">
            <a:avLst/>
          </a:prstGeom>
          <a:solidFill>
            <a:srgbClr val="FFFF00"/>
          </a:solidFill>
          <a:ln w="28575">
            <a:solidFill>
              <a:schemeClr val="tx1"/>
            </a:solidFill>
            <a:miter lim="800000"/>
            <a:headEnd/>
            <a:tailEnd/>
          </a:ln>
        </p:spPr>
        <p:txBody>
          <a:bodyPr wrap="none" lIns="84192" tIns="42097" rIns="84192" bIns="42097" anchor="ctr" anchorCtr="1"/>
          <a:lstStyle/>
          <a:p>
            <a:pPr algn="ctr" defTabSz="841375" eaLnBrk="0" hangingPunct="0"/>
            <a:r>
              <a:rPr lang="en-US" sz="1400" dirty="0">
                <a:solidFill>
                  <a:srgbClr val="000000"/>
                </a:solidFill>
                <a:latin typeface="Calibri" pitchFamily="34" charset="0"/>
              </a:rPr>
              <a:t>SECRETARY OF DEFENSE</a:t>
            </a:r>
          </a:p>
        </p:txBody>
      </p:sp>
      <p:grpSp>
        <p:nvGrpSpPr>
          <p:cNvPr id="7" name="Group 16"/>
          <p:cNvGrpSpPr/>
          <p:nvPr/>
        </p:nvGrpSpPr>
        <p:grpSpPr>
          <a:xfrm>
            <a:off x="7994651" y="3944851"/>
            <a:ext cx="2722563" cy="1723542"/>
            <a:chOff x="6470650" y="3944851"/>
            <a:chExt cx="2722563" cy="1723542"/>
          </a:xfrm>
        </p:grpSpPr>
        <p:sp>
          <p:nvSpPr>
            <p:cNvPr id="22542" name="Line 81"/>
            <p:cNvSpPr>
              <a:spLocks noChangeShapeType="1"/>
            </p:cNvSpPr>
            <p:nvPr/>
          </p:nvSpPr>
          <p:spPr bwMode="auto">
            <a:xfrm flipH="1" flipV="1">
              <a:off x="6470650" y="5381056"/>
              <a:ext cx="361950" cy="0"/>
            </a:xfrm>
            <a:prstGeom prst="line">
              <a:avLst/>
            </a:prstGeom>
            <a:noFill/>
            <a:ln w="28575">
              <a:solidFill>
                <a:schemeClr val="tx1"/>
              </a:solidFill>
              <a:round/>
              <a:headEnd/>
              <a:tailEnd/>
            </a:ln>
          </p:spPr>
          <p:txBody>
            <a:bodyPr/>
            <a:lstStyle/>
            <a:p>
              <a:endParaRPr lang="en-US" dirty="0"/>
            </a:p>
          </p:txBody>
        </p:sp>
        <p:sp>
          <p:nvSpPr>
            <p:cNvPr id="22543" name="Line 81"/>
            <p:cNvSpPr>
              <a:spLocks noChangeShapeType="1"/>
            </p:cNvSpPr>
            <p:nvPr/>
          </p:nvSpPr>
          <p:spPr bwMode="auto">
            <a:xfrm flipH="1" flipV="1">
              <a:off x="6470650" y="4952913"/>
              <a:ext cx="361950" cy="0"/>
            </a:xfrm>
            <a:prstGeom prst="line">
              <a:avLst/>
            </a:prstGeom>
            <a:noFill/>
            <a:ln w="28575">
              <a:solidFill>
                <a:schemeClr val="tx1"/>
              </a:solidFill>
              <a:round/>
              <a:headEnd/>
              <a:tailEnd/>
            </a:ln>
          </p:spPr>
          <p:txBody>
            <a:bodyPr/>
            <a:lstStyle/>
            <a:p>
              <a:endParaRPr lang="en-US" dirty="0"/>
            </a:p>
          </p:txBody>
        </p:sp>
        <p:sp>
          <p:nvSpPr>
            <p:cNvPr id="22544" name="Line 81"/>
            <p:cNvSpPr>
              <a:spLocks noChangeShapeType="1"/>
            </p:cNvSpPr>
            <p:nvPr/>
          </p:nvSpPr>
          <p:spPr bwMode="auto">
            <a:xfrm flipH="1" flipV="1">
              <a:off x="6470650" y="4476663"/>
              <a:ext cx="361950" cy="0"/>
            </a:xfrm>
            <a:prstGeom prst="line">
              <a:avLst/>
            </a:prstGeom>
            <a:noFill/>
            <a:ln w="28575">
              <a:solidFill>
                <a:schemeClr val="tx1"/>
              </a:solidFill>
              <a:round/>
              <a:headEnd/>
              <a:tailEnd/>
            </a:ln>
          </p:spPr>
          <p:txBody>
            <a:bodyPr/>
            <a:lstStyle/>
            <a:p>
              <a:endParaRPr lang="en-US" dirty="0"/>
            </a:p>
          </p:txBody>
        </p:sp>
        <p:sp>
          <p:nvSpPr>
            <p:cNvPr id="22545" name="Line 81"/>
            <p:cNvSpPr>
              <a:spLocks noChangeShapeType="1"/>
            </p:cNvSpPr>
            <p:nvPr/>
          </p:nvSpPr>
          <p:spPr bwMode="auto">
            <a:xfrm flipH="1" flipV="1">
              <a:off x="6470650" y="4019463"/>
              <a:ext cx="361950" cy="0"/>
            </a:xfrm>
            <a:prstGeom prst="line">
              <a:avLst/>
            </a:prstGeom>
            <a:noFill/>
            <a:ln w="28575">
              <a:solidFill>
                <a:schemeClr val="tx1"/>
              </a:solidFill>
              <a:round/>
              <a:headEnd/>
              <a:tailEnd/>
            </a:ln>
          </p:spPr>
          <p:txBody>
            <a:bodyPr/>
            <a:lstStyle/>
            <a:p>
              <a:endParaRPr lang="en-US" dirty="0"/>
            </a:p>
          </p:txBody>
        </p:sp>
        <p:sp>
          <p:nvSpPr>
            <p:cNvPr id="22560" name="Rectangle 90"/>
            <p:cNvSpPr>
              <a:spLocks noChangeArrowheads="1"/>
            </p:cNvSpPr>
            <p:nvPr/>
          </p:nvSpPr>
          <p:spPr bwMode="auto">
            <a:xfrm>
              <a:off x="6613525" y="4849726"/>
              <a:ext cx="2514600" cy="403225"/>
            </a:xfrm>
            <a:prstGeom prst="rect">
              <a:avLst/>
            </a:prstGeom>
            <a:noFill/>
            <a:ln w="28575" cap="rnd">
              <a:noFill/>
              <a:miter lim="800000"/>
              <a:headEnd type="none" w="sm" len="sm"/>
              <a:tailEnd type="none" w="sm" len="sm"/>
            </a:ln>
          </p:spPr>
          <p:txBody>
            <a:bodyPr anchor="ctr" anchorCtr="1"/>
            <a:lstStyle/>
            <a:p>
              <a:pPr defTabSz="841375" eaLnBrk="0" hangingPunct="0"/>
              <a:r>
                <a:rPr lang="en-US" sz="1400" dirty="0">
                  <a:solidFill>
                    <a:srgbClr val="000000"/>
                  </a:solidFill>
                  <a:latin typeface="Calibri" pitchFamily="34" charset="0"/>
                </a:rPr>
                <a:t>U.S. NAVAL FORCES NORTH </a:t>
              </a:r>
            </a:p>
            <a:p>
              <a:pPr defTabSz="841375" eaLnBrk="0" hangingPunct="0"/>
              <a:r>
                <a:rPr lang="en-US" sz="1400" dirty="0">
                  <a:solidFill>
                    <a:srgbClr val="000000"/>
                  </a:solidFill>
                  <a:latin typeface="Calibri" pitchFamily="34" charset="0"/>
                </a:rPr>
                <a:t>(USFF)</a:t>
              </a:r>
            </a:p>
          </p:txBody>
        </p:sp>
        <p:grpSp>
          <p:nvGrpSpPr>
            <p:cNvPr id="8" name="Group 96"/>
            <p:cNvGrpSpPr>
              <a:grpSpLocks/>
            </p:cNvGrpSpPr>
            <p:nvPr/>
          </p:nvGrpSpPr>
          <p:grpSpPr bwMode="auto">
            <a:xfrm>
              <a:off x="7380383" y="5075246"/>
              <a:ext cx="531813" cy="133350"/>
              <a:chOff x="4595" y="800"/>
              <a:chExt cx="928" cy="197"/>
            </a:xfrm>
            <a:solidFill>
              <a:srgbClr val="666699"/>
            </a:solidFill>
          </p:grpSpPr>
          <p:sp>
            <p:nvSpPr>
              <p:cNvPr id="149" name="AutoShape 97"/>
              <p:cNvSpPr>
                <a:spLocks noChangeArrowheads="1"/>
              </p:cNvSpPr>
              <p:nvPr/>
            </p:nvSpPr>
            <p:spPr bwMode="auto">
              <a:xfrm>
                <a:off x="4595"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50" name="AutoShape 98"/>
              <p:cNvSpPr>
                <a:spLocks noChangeArrowheads="1"/>
              </p:cNvSpPr>
              <p:nvPr/>
            </p:nvSpPr>
            <p:spPr bwMode="auto">
              <a:xfrm>
                <a:off x="483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51" name="AutoShape 99"/>
              <p:cNvSpPr>
                <a:spLocks noChangeArrowheads="1"/>
              </p:cNvSpPr>
              <p:nvPr/>
            </p:nvSpPr>
            <p:spPr bwMode="auto">
              <a:xfrm>
                <a:off x="5074" y="800"/>
                <a:ext cx="208"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52" name="AutoShape 100"/>
              <p:cNvSpPr>
                <a:spLocks noChangeArrowheads="1"/>
              </p:cNvSpPr>
              <p:nvPr/>
            </p:nvSpPr>
            <p:spPr bwMode="auto">
              <a:xfrm>
                <a:off x="5315" y="800"/>
                <a:ext cx="208"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grpSp>
        <p:sp>
          <p:nvSpPr>
            <p:cNvPr id="22566" name="Rectangle 90"/>
            <p:cNvSpPr>
              <a:spLocks noChangeArrowheads="1"/>
            </p:cNvSpPr>
            <p:nvPr/>
          </p:nvSpPr>
          <p:spPr bwMode="auto">
            <a:xfrm>
              <a:off x="6480175" y="3944851"/>
              <a:ext cx="2514600" cy="358775"/>
            </a:xfrm>
            <a:prstGeom prst="rect">
              <a:avLst/>
            </a:prstGeom>
            <a:noFill/>
            <a:ln w="28575" cap="rnd">
              <a:noFill/>
              <a:miter lim="800000"/>
              <a:headEnd type="none" w="sm" len="sm"/>
              <a:tailEnd type="none" w="sm" len="sm"/>
            </a:ln>
          </p:spPr>
          <p:txBody>
            <a:bodyPr anchor="ctr" anchorCtr="1"/>
            <a:lstStyle/>
            <a:p>
              <a:pPr defTabSz="841375" eaLnBrk="0" hangingPunct="0"/>
              <a:r>
                <a:rPr lang="en-US" sz="1400" dirty="0">
                  <a:solidFill>
                    <a:srgbClr val="000000"/>
                  </a:solidFill>
                  <a:latin typeface="Calibri" pitchFamily="34" charset="0"/>
                </a:rPr>
                <a:t>AIR FORCES NORTHERN </a:t>
              </a:r>
            </a:p>
            <a:p>
              <a:pPr defTabSz="841375" eaLnBrk="0" hangingPunct="0"/>
              <a:r>
                <a:rPr lang="en-US" sz="1400" dirty="0">
                  <a:solidFill>
                    <a:srgbClr val="000000"/>
                  </a:solidFill>
                  <a:latin typeface="Calibri" pitchFamily="34" charset="0"/>
                </a:rPr>
                <a:t>(First Air Force)</a:t>
              </a:r>
            </a:p>
          </p:txBody>
        </p:sp>
        <p:grpSp>
          <p:nvGrpSpPr>
            <p:cNvPr id="9" name="Group 96"/>
            <p:cNvGrpSpPr>
              <a:grpSpLocks/>
            </p:cNvGrpSpPr>
            <p:nvPr/>
          </p:nvGrpSpPr>
          <p:grpSpPr bwMode="auto">
            <a:xfrm>
              <a:off x="8048878" y="4151730"/>
              <a:ext cx="393661" cy="133350"/>
              <a:chOff x="4595" y="800"/>
              <a:chExt cx="686" cy="197"/>
            </a:xfrm>
            <a:solidFill>
              <a:srgbClr val="666699"/>
            </a:solidFill>
          </p:grpSpPr>
          <p:sp>
            <p:nvSpPr>
              <p:cNvPr id="131" name="AutoShape 97"/>
              <p:cNvSpPr>
                <a:spLocks noChangeArrowheads="1"/>
              </p:cNvSpPr>
              <p:nvPr/>
            </p:nvSpPr>
            <p:spPr bwMode="auto">
              <a:xfrm>
                <a:off x="4595"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32" name="AutoShape 98"/>
              <p:cNvSpPr>
                <a:spLocks noChangeArrowheads="1"/>
              </p:cNvSpPr>
              <p:nvPr/>
            </p:nvSpPr>
            <p:spPr bwMode="auto">
              <a:xfrm>
                <a:off x="483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33" name="AutoShape 99"/>
              <p:cNvSpPr>
                <a:spLocks noChangeArrowheads="1"/>
              </p:cNvSpPr>
              <p:nvPr/>
            </p:nvSpPr>
            <p:spPr bwMode="auto">
              <a:xfrm>
                <a:off x="507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grpSp>
        <p:sp>
          <p:nvSpPr>
            <p:cNvPr id="22571" name="Rectangle 90"/>
            <p:cNvSpPr>
              <a:spLocks noChangeArrowheads="1"/>
            </p:cNvSpPr>
            <p:nvPr/>
          </p:nvSpPr>
          <p:spPr bwMode="auto">
            <a:xfrm>
              <a:off x="6678613" y="4400463"/>
              <a:ext cx="2514600" cy="381000"/>
            </a:xfrm>
            <a:prstGeom prst="rect">
              <a:avLst/>
            </a:prstGeom>
            <a:noFill/>
            <a:ln w="28575" cap="rnd">
              <a:noFill/>
              <a:miter lim="800000"/>
              <a:headEnd type="none" w="sm" len="sm"/>
              <a:tailEnd type="none" w="sm" len="sm"/>
            </a:ln>
          </p:spPr>
          <p:txBody>
            <a:bodyPr anchor="ctr" anchorCtr="1"/>
            <a:lstStyle/>
            <a:p>
              <a:pPr defTabSz="841375" eaLnBrk="0" hangingPunct="0"/>
              <a:r>
                <a:rPr lang="en-US" sz="1400" dirty="0">
                  <a:solidFill>
                    <a:srgbClr val="000000"/>
                  </a:solidFill>
                  <a:latin typeface="Calibri" pitchFamily="34" charset="0"/>
                </a:rPr>
                <a:t>U.S. MARINE FORCES NORTH </a:t>
              </a:r>
            </a:p>
            <a:p>
              <a:pPr defTabSz="841375" eaLnBrk="0" hangingPunct="0"/>
              <a:r>
                <a:rPr lang="en-US" sz="1400" dirty="0">
                  <a:solidFill>
                    <a:srgbClr val="000000"/>
                  </a:solidFill>
                  <a:latin typeface="Calibri" pitchFamily="34" charset="0"/>
                </a:rPr>
                <a:t>(MARFORRES)</a:t>
              </a:r>
            </a:p>
          </p:txBody>
        </p:sp>
        <p:grpSp>
          <p:nvGrpSpPr>
            <p:cNvPr id="10" name="Group 96"/>
            <p:cNvGrpSpPr>
              <a:grpSpLocks/>
            </p:cNvGrpSpPr>
            <p:nvPr/>
          </p:nvGrpSpPr>
          <p:grpSpPr bwMode="auto">
            <a:xfrm>
              <a:off x="7979885" y="4619884"/>
              <a:ext cx="393700" cy="133350"/>
              <a:chOff x="4595" y="800"/>
              <a:chExt cx="686" cy="197"/>
            </a:xfrm>
            <a:solidFill>
              <a:srgbClr val="666699"/>
            </a:solidFill>
          </p:grpSpPr>
          <p:sp>
            <p:nvSpPr>
              <p:cNvPr id="155" name="AutoShape 97"/>
              <p:cNvSpPr>
                <a:spLocks noChangeArrowheads="1"/>
              </p:cNvSpPr>
              <p:nvPr/>
            </p:nvSpPr>
            <p:spPr bwMode="auto">
              <a:xfrm>
                <a:off x="4595"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56" name="AutoShape 98"/>
              <p:cNvSpPr>
                <a:spLocks noChangeArrowheads="1"/>
              </p:cNvSpPr>
              <p:nvPr/>
            </p:nvSpPr>
            <p:spPr bwMode="auto">
              <a:xfrm>
                <a:off x="483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57" name="AutoShape 99"/>
              <p:cNvSpPr>
                <a:spLocks noChangeArrowheads="1"/>
              </p:cNvSpPr>
              <p:nvPr/>
            </p:nvSpPr>
            <p:spPr bwMode="auto">
              <a:xfrm>
                <a:off x="507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grpSp>
        <p:sp>
          <p:nvSpPr>
            <p:cNvPr id="22573" name="Rectangle 90"/>
            <p:cNvSpPr>
              <a:spLocks noChangeArrowheads="1"/>
            </p:cNvSpPr>
            <p:nvPr/>
          </p:nvSpPr>
          <p:spPr bwMode="auto">
            <a:xfrm>
              <a:off x="6573838" y="5317556"/>
              <a:ext cx="2514600" cy="350837"/>
            </a:xfrm>
            <a:prstGeom prst="rect">
              <a:avLst/>
            </a:prstGeom>
            <a:noFill/>
            <a:ln w="28575" cap="rnd">
              <a:noFill/>
              <a:prstDash val="dash"/>
              <a:miter lim="800000"/>
              <a:headEnd type="none" w="sm" len="sm"/>
              <a:tailEnd type="none" w="sm" len="sm"/>
            </a:ln>
          </p:spPr>
          <p:txBody>
            <a:bodyPr anchor="ctr" anchorCtr="1"/>
            <a:lstStyle/>
            <a:p>
              <a:pPr defTabSz="841375" eaLnBrk="0" hangingPunct="0"/>
              <a:r>
                <a:rPr lang="en-US" sz="1400" dirty="0">
                  <a:solidFill>
                    <a:srgbClr val="000000"/>
                  </a:solidFill>
                  <a:latin typeface="Calibri" pitchFamily="34" charset="0"/>
                </a:rPr>
                <a:t>U.S. SPECIAL OPERATIONS </a:t>
              </a:r>
            </a:p>
            <a:p>
              <a:pPr defTabSz="841375" eaLnBrk="0" hangingPunct="0"/>
              <a:r>
                <a:rPr lang="en-US" sz="1400" dirty="0">
                  <a:solidFill>
                    <a:srgbClr val="000000"/>
                  </a:solidFill>
                  <a:latin typeface="Calibri" pitchFamily="34" charset="0"/>
                </a:rPr>
                <a:t>COMMAND NORTH</a:t>
              </a:r>
            </a:p>
          </p:txBody>
        </p:sp>
        <p:sp>
          <p:nvSpPr>
            <p:cNvPr id="104" name="AutoShape 97"/>
            <p:cNvSpPr>
              <a:spLocks noChangeArrowheads="1"/>
            </p:cNvSpPr>
            <p:nvPr/>
          </p:nvSpPr>
          <p:spPr bwMode="auto">
            <a:xfrm>
              <a:off x="8391525" y="5530281"/>
              <a:ext cx="117475" cy="133350"/>
            </a:xfrm>
            <a:prstGeom prst="star5">
              <a:avLst/>
            </a:prstGeom>
            <a:solidFill>
              <a:srgbClr val="666699"/>
            </a:solid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grpSp>
      <p:sp>
        <p:nvSpPr>
          <p:cNvPr id="22580" name="Rectangle 90"/>
          <p:cNvSpPr>
            <a:spLocks noChangeArrowheads="1"/>
          </p:cNvSpPr>
          <p:nvPr/>
        </p:nvSpPr>
        <p:spPr bwMode="auto">
          <a:xfrm>
            <a:off x="8107364" y="5942838"/>
            <a:ext cx="2516187" cy="360363"/>
          </a:xfrm>
          <a:prstGeom prst="rect">
            <a:avLst/>
          </a:prstGeom>
          <a:noFill/>
          <a:ln w="28575" cap="rnd">
            <a:noFill/>
            <a:miter lim="800000"/>
            <a:headEnd type="none" w="sm" len="sm"/>
            <a:tailEnd type="none" w="sm" len="sm"/>
          </a:ln>
        </p:spPr>
        <p:txBody>
          <a:bodyPr anchor="ctr" anchorCtr="1"/>
          <a:lstStyle/>
          <a:p>
            <a:pPr defTabSz="841375" eaLnBrk="0" hangingPunct="0"/>
            <a:r>
              <a:rPr lang="en-US" sz="1400" dirty="0">
                <a:solidFill>
                  <a:srgbClr val="000000"/>
                </a:solidFill>
                <a:latin typeface="Calibri" pitchFamily="34" charset="0"/>
              </a:rPr>
              <a:t>JOINT TASK FORCE ALASKA</a:t>
            </a:r>
          </a:p>
          <a:p>
            <a:pPr defTabSz="841375" eaLnBrk="0" hangingPunct="0"/>
            <a:r>
              <a:rPr lang="en-US" sz="1400" dirty="0">
                <a:solidFill>
                  <a:srgbClr val="000000"/>
                </a:solidFill>
                <a:latin typeface="Calibri" pitchFamily="34" charset="0"/>
              </a:rPr>
              <a:t> </a:t>
            </a:r>
          </a:p>
        </p:txBody>
      </p:sp>
      <p:grpSp>
        <p:nvGrpSpPr>
          <p:cNvPr id="11" name="Group 96"/>
          <p:cNvGrpSpPr>
            <a:grpSpLocks/>
          </p:cNvGrpSpPr>
          <p:nvPr/>
        </p:nvGrpSpPr>
        <p:grpSpPr bwMode="auto">
          <a:xfrm>
            <a:off x="10125075" y="6109525"/>
            <a:ext cx="393700" cy="133350"/>
            <a:chOff x="4595" y="800"/>
            <a:chExt cx="686" cy="197"/>
          </a:xfrm>
          <a:solidFill>
            <a:srgbClr val="666699"/>
          </a:solidFill>
        </p:grpSpPr>
        <p:sp>
          <p:nvSpPr>
            <p:cNvPr id="142" name="AutoShape 97"/>
            <p:cNvSpPr>
              <a:spLocks noChangeArrowheads="1"/>
            </p:cNvSpPr>
            <p:nvPr/>
          </p:nvSpPr>
          <p:spPr bwMode="auto">
            <a:xfrm>
              <a:off x="4595"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43" name="AutoShape 98"/>
            <p:cNvSpPr>
              <a:spLocks noChangeArrowheads="1"/>
            </p:cNvSpPr>
            <p:nvPr/>
          </p:nvSpPr>
          <p:spPr bwMode="auto">
            <a:xfrm>
              <a:off x="483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44" name="AutoShape 99"/>
            <p:cNvSpPr>
              <a:spLocks noChangeArrowheads="1"/>
            </p:cNvSpPr>
            <p:nvPr/>
          </p:nvSpPr>
          <p:spPr bwMode="auto">
            <a:xfrm>
              <a:off x="507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grpSp>
      <p:sp>
        <p:nvSpPr>
          <p:cNvPr id="22582" name="Rectangle 90"/>
          <p:cNvSpPr>
            <a:spLocks noChangeArrowheads="1"/>
          </p:cNvSpPr>
          <p:nvPr/>
        </p:nvSpPr>
        <p:spPr bwMode="auto">
          <a:xfrm>
            <a:off x="1627188" y="3287714"/>
            <a:ext cx="2514600" cy="358775"/>
          </a:xfrm>
          <a:prstGeom prst="rect">
            <a:avLst/>
          </a:prstGeom>
          <a:noFill/>
          <a:ln w="28575" cap="rnd">
            <a:noFill/>
            <a:miter lim="800000"/>
            <a:headEnd type="none" w="sm" len="sm"/>
            <a:tailEnd type="none" w="sm" len="sm"/>
          </a:ln>
        </p:spPr>
        <p:txBody>
          <a:bodyPr anchor="ctr" anchorCtr="1"/>
          <a:lstStyle/>
          <a:p>
            <a:pPr algn="ctr" defTabSz="841375" eaLnBrk="0" hangingPunct="0"/>
            <a:r>
              <a:rPr lang="en-US" sz="1400" dirty="0">
                <a:solidFill>
                  <a:srgbClr val="000000"/>
                </a:solidFill>
                <a:latin typeface="Calibri" pitchFamily="34" charset="0"/>
              </a:rPr>
              <a:t>ALASKAN NORAD REGION </a:t>
            </a:r>
          </a:p>
          <a:p>
            <a:pPr algn="ctr" defTabSz="841375" eaLnBrk="0" hangingPunct="0"/>
            <a:r>
              <a:rPr lang="en-US" sz="1400" dirty="0">
                <a:solidFill>
                  <a:srgbClr val="000000"/>
                </a:solidFill>
                <a:latin typeface="Calibri" pitchFamily="34" charset="0"/>
              </a:rPr>
              <a:t>(ANR)</a:t>
            </a:r>
          </a:p>
        </p:txBody>
      </p:sp>
      <p:sp>
        <p:nvSpPr>
          <p:cNvPr id="22583" name="Rectangle 90"/>
          <p:cNvSpPr>
            <a:spLocks noChangeArrowheads="1"/>
          </p:cNvSpPr>
          <p:nvPr/>
        </p:nvSpPr>
        <p:spPr bwMode="auto">
          <a:xfrm>
            <a:off x="1568450" y="3800476"/>
            <a:ext cx="2514600" cy="358775"/>
          </a:xfrm>
          <a:prstGeom prst="rect">
            <a:avLst/>
          </a:prstGeom>
          <a:noFill/>
          <a:ln w="28575" cap="rnd">
            <a:noFill/>
            <a:miter lim="800000"/>
            <a:headEnd type="none" w="sm" len="sm"/>
            <a:tailEnd type="none" w="sm" len="sm"/>
          </a:ln>
        </p:spPr>
        <p:txBody>
          <a:bodyPr anchor="ctr" anchorCtr="1"/>
          <a:lstStyle/>
          <a:p>
            <a:pPr algn="ctr" defTabSz="841375" eaLnBrk="0" hangingPunct="0"/>
            <a:r>
              <a:rPr lang="en-US" sz="1400" dirty="0">
                <a:solidFill>
                  <a:srgbClr val="000000"/>
                </a:solidFill>
                <a:latin typeface="Calibri" pitchFamily="34" charset="0"/>
              </a:rPr>
              <a:t>CANADIAN NORAD REGION </a:t>
            </a:r>
          </a:p>
          <a:p>
            <a:pPr algn="ctr" defTabSz="841375" eaLnBrk="0" hangingPunct="0"/>
            <a:r>
              <a:rPr lang="en-US" sz="1400" dirty="0">
                <a:solidFill>
                  <a:srgbClr val="000000"/>
                </a:solidFill>
                <a:latin typeface="Calibri" pitchFamily="34" charset="0"/>
              </a:rPr>
              <a:t>(CANR)</a:t>
            </a:r>
          </a:p>
        </p:txBody>
      </p:sp>
      <p:sp>
        <p:nvSpPr>
          <p:cNvPr id="22584" name="Rectangle 90"/>
          <p:cNvSpPr>
            <a:spLocks noChangeArrowheads="1"/>
          </p:cNvSpPr>
          <p:nvPr/>
        </p:nvSpPr>
        <p:spPr bwMode="auto">
          <a:xfrm>
            <a:off x="1600200" y="4292601"/>
            <a:ext cx="2514600" cy="358775"/>
          </a:xfrm>
          <a:prstGeom prst="rect">
            <a:avLst/>
          </a:prstGeom>
          <a:noFill/>
          <a:ln w="28575" cap="rnd">
            <a:noFill/>
            <a:miter lim="800000"/>
            <a:headEnd type="none" w="sm" len="sm"/>
            <a:tailEnd type="none" w="sm" len="sm"/>
          </a:ln>
        </p:spPr>
        <p:txBody>
          <a:bodyPr anchor="ctr" anchorCtr="1"/>
          <a:lstStyle/>
          <a:p>
            <a:pPr algn="ctr" defTabSz="841375" eaLnBrk="0" hangingPunct="0"/>
            <a:r>
              <a:rPr lang="en-US" sz="1400" dirty="0">
                <a:solidFill>
                  <a:srgbClr val="000000"/>
                </a:solidFill>
                <a:latin typeface="Calibri" pitchFamily="34" charset="0"/>
              </a:rPr>
              <a:t>CONTINENTAL U.S. NORAD REGION (CONR)</a:t>
            </a:r>
          </a:p>
        </p:txBody>
      </p:sp>
      <p:grpSp>
        <p:nvGrpSpPr>
          <p:cNvPr id="12" name="Group 96"/>
          <p:cNvGrpSpPr>
            <a:grpSpLocks/>
          </p:cNvGrpSpPr>
          <p:nvPr/>
        </p:nvGrpSpPr>
        <p:grpSpPr bwMode="auto">
          <a:xfrm>
            <a:off x="3146234" y="3494183"/>
            <a:ext cx="393700" cy="133316"/>
            <a:chOff x="4595" y="800"/>
            <a:chExt cx="686" cy="197"/>
          </a:xfrm>
          <a:solidFill>
            <a:srgbClr val="666699"/>
          </a:solidFill>
        </p:grpSpPr>
        <p:sp>
          <p:nvSpPr>
            <p:cNvPr id="61" name="AutoShape 97"/>
            <p:cNvSpPr>
              <a:spLocks noChangeArrowheads="1"/>
            </p:cNvSpPr>
            <p:nvPr/>
          </p:nvSpPr>
          <p:spPr bwMode="auto">
            <a:xfrm>
              <a:off x="4595"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62" name="AutoShape 98"/>
            <p:cNvSpPr>
              <a:spLocks noChangeArrowheads="1"/>
            </p:cNvSpPr>
            <p:nvPr/>
          </p:nvSpPr>
          <p:spPr bwMode="auto">
            <a:xfrm>
              <a:off x="483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63" name="AutoShape 99"/>
            <p:cNvSpPr>
              <a:spLocks noChangeArrowheads="1"/>
            </p:cNvSpPr>
            <p:nvPr/>
          </p:nvSpPr>
          <p:spPr bwMode="auto">
            <a:xfrm>
              <a:off x="507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grpSp>
      <p:grpSp>
        <p:nvGrpSpPr>
          <p:cNvPr id="13" name="Group 153"/>
          <p:cNvGrpSpPr>
            <a:grpSpLocks/>
          </p:cNvGrpSpPr>
          <p:nvPr/>
        </p:nvGrpSpPr>
        <p:grpSpPr bwMode="auto">
          <a:xfrm>
            <a:off x="3090863" y="3975101"/>
            <a:ext cx="444500" cy="233363"/>
            <a:chOff x="1567149" y="3974336"/>
            <a:chExt cx="444748" cy="233362"/>
          </a:xfrm>
        </p:grpSpPr>
        <p:pic>
          <p:nvPicPr>
            <p:cNvPr id="22609" name="Picture 74" descr="flag1"/>
            <p:cNvPicPr>
              <a:picLocks noChangeAspect="1" noChangeArrowheads="1"/>
            </p:cNvPicPr>
            <p:nvPr/>
          </p:nvPicPr>
          <p:blipFill>
            <a:blip r:embed="rId4" cstate="email">
              <a:clrChange>
                <a:clrFrom>
                  <a:srgbClr val="FFFFFF"/>
                </a:clrFrom>
                <a:clrTo>
                  <a:srgbClr val="FFFFFF">
                    <a:alpha val="0"/>
                  </a:srgbClr>
                </a:clrTo>
              </a:clrChange>
              <a:lum bright="-24000" contrast="60000"/>
              <a:extLst>
                <a:ext uri="{28A0092B-C50C-407E-A947-70E740481C1C}">
                  <a14:useLocalDpi xmlns:a14="http://schemas.microsoft.com/office/drawing/2010/main"/>
                </a:ext>
              </a:extLst>
            </a:blip>
            <a:srcRect/>
            <a:stretch>
              <a:fillRect/>
            </a:stretch>
          </p:blipFill>
          <p:spPr bwMode="auto">
            <a:xfrm>
              <a:off x="1567149" y="3974336"/>
              <a:ext cx="237263" cy="233362"/>
            </a:xfrm>
            <a:prstGeom prst="rect">
              <a:avLst/>
            </a:prstGeom>
            <a:noFill/>
            <a:ln w="9525">
              <a:noFill/>
              <a:miter lim="800000"/>
              <a:headEnd/>
              <a:tailEnd/>
            </a:ln>
          </p:spPr>
        </p:pic>
        <p:pic>
          <p:nvPicPr>
            <p:cNvPr id="22610" name="Picture 75" descr="flag1"/>
            <p:cNvPicPr>
              <a:picLocks noChangeAspect="1" noChangeArrowheads="1"/>
            </p:cNvPicPr>
            <p:nvPr/>
          </p:nvPicPr>
          <p:blipFill>
            <a:blip r:embed="rId4" cstate="email">
              <a:clrChange>
                <a:clrFrom>
                  <a:srgbClr val="FFFFFF"/>
                </a:clrFrom>
                <a:clrTo>
                  <a:srgbClr val="FFFFFF">
                    <a:alpha val="0"/>
                  </a:srgbClr>
                </a:clrTo>
              </a:clrChange>
              <a:lum bright="-24000" contrast="60000"/>
              <a:extLst>
                <a:ext uri="{28A0092B-C50C-407E-A947-70E740481C1C}">
                  <a14:useLocalDpi xmlns:a14="http://schemas.microsoft.com/office/drawing/2010/main"/>
                </a:ext>
              </a:extLst>
            </a:blip>
            <a:srcRect/>
            <a:stretch>
              <a:fillRect/>
            </a:stretch>
          </p:blipFill>
          <p:spPr bwMode="auto">
            <a:xfrm>
              <a:off x="1774634" y="3974336"/>
              <a:ext cx="237263" cy="233362"/>
            </a:xfrm>
            <a:prstGeom prst="rect">
              <a:avLst/>
            </a:prstGeom>
            <a:noFill/>
            <a:ln w="9525">
              <a:noFill/>
              <a:miter lim="800000"/>
              <a:headEnd/>
              <a:tailEnd/>
            </a:ln>
          </p:spPr>
        </p:pic>
      </p:grpSp>
      <p:cxnSp>
        <p:nvCxnSpPr>
          <p:cNvPr id="22587" name="Straight Connector 124"/>
          <p:cNvCxnSpPr>
            <a:cxnSpLocks noChangeShapeType="1"/>
          </p:cNvCxnSpPr>
          <p:nvPr/>
        </p:nvCxnSpPr>
        <p:spPr bwMode="auto">
          <a:xfrm>
            <a:off x="4184650" y="2754314"/>
            <a:ext cx="6350" cy="1622425"/>
          </a:xfrm>
          <a:prstGeom prst="line">
            <a:avLst/>
          </a:prstGeom>
          <a:noFill/>
          <a:ln w="28575" algn="ctr">
            <a:solidFill>
              <a:schemeClr val="tx1"/>
            </a:solidFill>
            <a:round/>
            <a:headEnd/>
            <a:tailEnd/>
          </a:ln>
        </p:spPr>
      </p:cxnSp>
      <p:sp>
        <p:nvSpPr>
          <p:cNvPr id="22588" name="Rectangle 84"/>
          <p:cNvSpPr>
            <a:spLocks noChangeArrowheads="1"/>
          </p:cNvSpPr>
          <p:nvPr/>
        </p:nvSpPr>
        <p:spPr bwMode="auto">
          <a:xfrm>
            <a:off x="4038601" y="2468563"/>
            <a:ext cx="4113213" cy="381000"/>
          </a:xfrm>
          <a:prstGeom prst="rect">
            <a:avLst/>
          </a:prstGeom>
          <a:solidFill>
            <a:srgbClr val="99CCFF"/>
          </a:solidFill>
          <a:ln w="28575">
            <a:solidFill>
              <a:schemeClr val="tx1"/>
            </a:solidFill>
            <a:miter lim="800000"/>
            <a:headEnd/>
            <a:tailEnd/>
          </a:ln>
        </p:spPr>
        <p:txBody>
          <a:bodyPr wrap="none" lIns="84192" tIns="42097" rIns="84192" bIns="42097" anchor="ctr" anchorCtr="1"/>
          <a:lstStyle/>
          <a:p>
            <a:pPr algn="ctr" defTabSz="841375" eaLnBrk="0" hangingPunct="0"/>
            <a:r>
              <a:rPr lang="en-US" sz="1400" dirty="0">
                <a:solidFill>
                  <a:srgbClr val="000000"/>
                </a:solidFill>
                <a:latin typeface="Calibri" pitchFamily="34" charset="0"/>
              </a:rPr>
              <a:t>COMMANDER, NORAD and USNORTHCOM</a:t>
            </a:r>
          </a:p>
          <a:p>
            <a:pPr algn="ctr" defTabSz="841375" eaLnBrk="0" hangingPunct="0"/>
            <a:endParaRPr lang="en-US" sz="1400" dirty="0">
              <a:solidFill>
                <a:srgbClr val="000000"/>
              </a:solidFill>
              <a:latin typeface="Calibri" pitchFamily="34" charset="0"/>
            </a:endParaRPr>
          </a:p>
        </p:txBody>
      </p:sp>
      <p:grpSp>
        <p:nvGrpSpPr>
          <p:cNvPr id="14" name="Group 96"/>
          <p:cNvGrpSpPr>
            <a:grpSpLocks/>
          </p:cNvGrpSpPr>
          <p:nvPr/>
        </p:nvGrpSpPr>
        <p:grpSpPr bwMode="auto">
          <a:xfrm>
            <a:off x="5829374" y="2664656"/>
            <a:ext cx="531750" cy="133351"/>
            <a:chOff x="4595" y="800"/>
            <a:chExt cx="928" cy="197"/>
          </a:xfrm>
          <a:solidFill>
            <a:srgbClr val="666699"/>
          </a:solidFill>
        </p:grpSpPr>
        <p:sp>
          <p:nvSpPr>
            <p:cNvPr id="168" name="AutoShape 97"/>
            <p:cNvSpPr>
              <a:spLocks noChangeArrowheads="1"/>
            </p:cNvSpPr>
            <p:nvPr/>
          </p:nvSpPr>
          <p:spPr bwMode="auto">
            <a:xfrm>
              <a:off x="4595"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69" name="AutoShape 98"/>
            <p:cNvSpPr>
              <a:spLocks noChangeArrowheads="1"/>
            </p:cNvSpPr>
            <p:nvPr/>
          </p:nvSpPr>
          <p:spPr bwMode="auto">
            <a:xfrm>
              <a:off x="483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70" name="AutoShape 99"/>
            <p:cNvSpPr>
              <a:spLocks noChangeArrowheads="1"/>
            </p:cNvSpPr>
            <p:nvPr/>
          </p:nvSpPr>
          <p:spPr bwMode="auto">
            <a:xfrm>
              <a:off x="5074" y="800"/>
              <a:ext cx="208"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71" name="AutoShape 100"/>
            <p:cNvSpPr>
              <a:spLocks noChangeArrowheads="1"/>
            </p:cNvSpPr>
            <p:nvPr/>
          </p:nvSpPr>
          <p:spPr bwMode="auto">
            <a:xfrm>
              <a:off x="5315" y="800"/>
              <a:ext cx="208"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grpSp>
      <p:sp>
        <p:nvSpPr>
          <p:cNvPr id="22590" name="TextBox 248"/>
          <p:cNvSpPr txBox="1">
            <a:spLocks noChangeArrowheads="1"/>
          </p:cNvSpPr>
          <p:nvPr/>
        </p:nvSpPr>
        <p:spPr bwMode="auto">
          <a:xfrm>
            <a:off x="4181476" y="3003551"/>
            <a:ext cx="1965325" cy="461963"/>
          </a:xfrm>
          <a:prstGeom prst="rect">
            <a:avLst/>
          </a:prstGeom>
          <a:noFill/>
          <a:ln w="9525">
            <a:noFill/>
            <a:miter lim="800000"/>
            <a:headEnd/>
            <a:tailEnd/>
          </a:ln>
        </p:spPr>
        <p:txBody>
          <a:bodyPr>
            <a:spAutoFit/>
          </a:bodyPr>
          <a:lstStyle/>
          <a:p>
            <a:pPr algn="ctr"/>
            <a:r>
              <a:rPr lang="en-US" sz="1200" dirty="0">
                <a:latin typeface="Calibri" pitchFamily="34" charset="0"/>
              </a:rPr>
              <a:t>DEPUTY COMMANDER NORAD</a:t>
            </a:r>
          </a:p>
        </p:txBody>
      </p:sp>
      <p:grpSp>
        <p:nvGrpSpPr>
          <p:cNvPr id="15" name="Group 157"/>
          <p:cNvGrpSpPr>
            <a:grpSpLocks/>
          </p:cNvGrpSpPr>
          <p:nvPr/>
        </p:nvGrpSpPr>
        <p:grpSpPr bwMode="auto">
          <a:xfrm>
            <a:off x="4833939" y="3406776"/>
            <a:ext cx="661987" cy="233363"/>
            <a:chOff x="3287617" y="3429000"/>
            <a:chExt cx="662274" cy="233362"/>
          </a:xfrm>
        </p:grpSpPr>
        <p:pic>
          <p:nvPicPr>
            <p:cNvPr id="22606" name="Picture 74" descr="flag1"/>
            <p:cNvPicPr>
              <a:picLocks noChangeAspect="1" noChangeArrowheads="1"/>
            </p:cNvPicPr>
            <p:nvPr/>
          </p:nvPicPr>
          <p:blipFill>
            <a:blip r:embed="rId4" cstate="email">
              <a:clrChange>
                <a:clrFrom>
                  <a:srgbClr val="FFFFFF"/>
                </a:clrFrom>
                <a:clrTo>
                  <a:srgbClr val="FFFFFF">
                    <a:alpha val="0"/>
                  </a:srgbClr>
                </a:clrTo>
              </a:clrChange>
              <a:lum bright="-24000" contrast="60000"/>
              <a:extLst>
                <a:ext uri="{28A0092B-C50C-407E-A947-70E740481C1C}">
                  <a14:useLocalDpi xmlns:a14="http://schemas.microsoft.com/office/drawing/2010/main"/>
                </a:ext>
              </a:extLst>
            </a:blip>
            <a:srcRect/>
            <a:stretch>
              <a:fillRect/>
            </a:stretch>
          </p:blipFill>
          <p:spPr bwMode="auto">
            <a:xfrm>
              <a:off x="3287617" y="3429000"/>
              <a:ext cx="237908" cy="233362"/>
            </a:xfrm>
            <a:prstGeom prst="rect">
              <a:avLst/>
            </a:prstGeom>
            <a:noFill/>
            <a:ln w="9525">
              <a:noFill/>
              <a:miter lim="800000"/>
              <a:headEnd/>
              <a:tailEnd/>
            </a:ln>
          </p:spPr>
        </p:pic>
        <p:pic>
          <p:nvPicPr>
            <p:cNvPr id="22607" name="Picture 75" descr="flag1"/>
            <p:cNvPicPr>
              <a:picLocks noChangeAspect="1" noChangeArrowheads="1"/>
            </p:cNvPicPr>
            <p:nvPr/>
          </p:nvPicPr>
          <p:blipFill>
            <a:blip r:embed="rId4" cstate="email">
              <a:clrChange>
                <a:clrFrom>
                  <a:srgbClr val="FFFFFF"/>
                </a:clrFrom>
                <a:clrTo>
                  <a:srgbClr val="FFFFFF">
                    <a:alpha val="0"/>
                  </a:srgbClr>
                </a:clrTo>
              </a:clrChange>
              <a:lum bright="-24000" contrast="60000"/>
              <a:extLst>
                <a:ext uri="{28A0092B-C50C-407E-A947-70E740481C1C}">
                  <a14:useLocalDpi xmlns:a14="http://schemas.microsoft.com/office/drawing/2010/main"/>
                </a:ext>
              </a:extLst>
            </a:blip>
            <a:srcRect/>
            <a:stretch>
              <a:fillRect/>
            </a:stretch>
          </p:blipFill>
          <p:spPr bwMode="auto">
            <a:xfrm>
              <a:off x="3505293" y="3429000"/>
              <a:ext cx="237908" cy="233362"/>
            </a:xfrm>
            <a:prstGeom prst="rect">
              <a:avLst/>
            </a:prstGeom>
            <a:noFill/>
            <a:ln w="9525">
              <a:noFill/>
              <a:miter lim="800000"/>
              <a:headEnd/>
              <a:tailEnd/>
            </a:ln>
          </p:spPr>
        </p:pic>
        <p:pic>
          <p:nvPicPr>
            <p:cNvPr id="22608" name="Picture 75" descr="flag1"/>
            <p:cNvPicPr>
              <a:picLocks noChangeAspect="1" noChangeArrowheads="1"/>
            </p:cNvPicPr>
            <p:nvPr/>
          </p:nvPicPr>
          <p:blipFill>
            <a:blip r:embed="rId4" cstate="email">
              <a:clrChange>
                <a:clrFrom>
                  <a:srgbClr val="FFFFFF"/>
                </a:clrFrom>
                <a:clrTo>
                  <a:srgbClr val="FFFFFF">
                    <a:alpha val="0"/>
                  </a:srgbClr>
                </a:clrTo>
              </a:clrChange>
              <a:lum bright="-24000" contrast="60000"/>
              <a:extLst>
                <a:ext uri="{28A0092B-C50C-407E-A947-70E740481C1C}">
                  <a14:useLocalDpi xmlns:a14="http://schemas.microsoft.com/office/drawing/2010/main"/>
                </a:ext>
              </a:extLst>
            </a:blip>
            <a:srcRect/>
            <a:stretch>
              <a:fillRect/>
            </a:stretch>
          </p:blipFill>
          <p:spPr bwMode="auto">
            <a:xfrm>
              <a:off x="3711983" y="3429000"/>
              <a:ext cx="237908" cy="233362"/>
            </a:xfrm>
            <a:prstGeom prst="rect">
              <a:avLst/>
            </a:prstGeom>
            <a:noFill/>
            <a:ln w="9525">
              <a:noFill/>
              <a:miter lim="800000"/>
              <a:headEnd/>
              <a:tailEnd/>
            </a:ln>
          </p:spPr>
        </p:pic>
      </p:grpSp>
      <p:sp>
        <p:nvSpPr>
          <p:cNvPr id="22592" name="Rectangle 84"/>
          <p:cNvSpPr>
            <a:spLocks noChangeArrowheads="1"/>
          </p:cNvSpPr>
          <p:nvPr/>
        </p:nvSpPr>
        <p:spPr bwMode="auto">
          <a:xfrm>
            <a:off x="6159500" y="3032126"/>
            <a:ext cx="1689100" cy="625475"/>
          </a:xfrm>
          <a:prstGeom prst="rect">
            <a:avLst/>
          </a:prstGeom>
          <a:solidFill>
            <a:srgbClr val="99CCFF"/>
          </a:solidFill>
          <a:ln w="28575">
            <a:solidFill>
              <a:schemeClr val="tx1"/>
            </a:solidFill>
            <a:miter lim="800000"/>
            <a:headEnd/>
            <a:tailEnd/>
          </a:ln>
        </p:spPr>
        <p:txBody>
          <a:bodyPr wrap="none" lIns="84192" tIns="42097" rIns="84192" bIns="42097" anchor="ctr" anchorCtr="1"/>
          <a:lstStyle/>
          <a:p>
            <a:pPr algn="ctr" defTabSz="841375" eaLnBrk="0" hangingPunct="0"/>
            <a:endParaRPr lang="en-US" sz="1200" dirty="0">
              <a:solidFill>
                <a:srgbClr val="000000"/>
              </a:solidFill>
            </a:endParaRPr>
          </a:p>
        </p:txBody>
      </p:sp>
      <p:sp>
        <p:nvSpPr>
          <p:cNvPr id="22593" name="TextBox 260"/>
          <p:cNvSpPr txBox="1">
            <a:spLocks noChangeArrowheads="1"/>
          </p:cNvSpPr>
          <p:nvPr/>
        </p:nvSpPr>
        <p:spPr bwMode="auto">
          <a:xfrm>
            <a:off x="6053139" y="3000376"/>
            <a:ext cx="1965325" cy="460375"/>
          </a:xfrm>
          <a:prstGeom prst="rect">
            <a:avLst/>
          </a:prstGeom>
          <a:noFill/>
          <a:ln w="9525">
            <a:noFill/>
            <a:miter lim="800000"/>
            <a:headEnd/>
            <a:tailEnd/>
          </a:ln>
        </p:spPr>
        <p:txBody>
          <a:bodyPr>
            <a:spAutoFit/>
          </a:bodyPr>
          <a:lstStyle/>
          <a:p>
            <a:pPr algn="ctr"/>
            <a:r>
              <a:rPr lang="en-US" sz="1200" dirty="0">
                <a:latin typeface="Calibri" pitchFamily="34" charset="0"/>
              </a:rPr>
              <a:t>DEPUTY COMMANDER USNORTHCOM</a:t>
            </a:r>
          </a:p>
        </p:txBody>
      </p:sp>
      <p:grpSp>
        <p:nvGrpSpPr>
          <p:cNvPr id="16" name="Group 96"/>
          <p:cNvGrpSpPr>
            <a:grpSpLocks/>
          </p:cNvGrpSpPr>
          <p:nvPr/>
        </p:nvGrpSpPr>
        <p:grpSpPr bwMode="auto">
          <a:xfrm>
            <a:off x="6845300" y="3448050"/>
            <a:ext cx="393700" cy="133350"/>
            <a:chOff x="4595" y="800"/>
            <a:chExt cx="686" cy="197"/>
          </a:xfrm>
          <a:solidFill>
            <a:srgbClr val="666699"/>
          </a:solidFill>
        </p:grpSpPr>
        <p:sp>
          <p:nvSpPr>
            <p:cNvPr id="267" name="AutoShape 97"/>
            <p:cNvSpPr>
              <a:spLocks noChangeArrowheads="1"/>
            </p:cNvSpPr>
            <p:nvPr/>
          </p:nvSpPr>
          <p:spPr bwMode="auto">
            <a:xfrm>
              <a:off x="4595"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268" name="AutoShape 98"/>
            <p:cNvSpPr>
              <a:spLocks noChangeArrowheads="1"/>
            </p:cNvSpPr>
            <p:nvPr/>
          </p:nvSpPr>
          <p:spPr bwMode="auto">
            <a:xfrm>
              <a:off x="483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269" name="AutoShape 99"/>
            <p:cNvSpPr>
              <a:spLocks noChangeArrowheads="1"/>
            </p:cNvSpPr>
            <p:nvPr/>
          </p:nvSpPr>
          <p:spPr bwMode="auto">
            <a:xfrm>
              <a:off x="507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grpSp>
      <p:sp>
        <p:nvSpPr>
          <p:cNvPr id="159" name="Rounded Rectangle 8"/>
          <p:cNvSpPr>
            <a:spLocks noChangeArrowheads="1"/>
          </p:cNvSpPr>
          <p:nvPr/>
        </p:nvSpPr>
        <p:spPr bwMode="auto">
          <a:xfrm>
            <a:off x="4724401" y="3810000"/>
            <a:ext cx="2701925" cy="2895600"/>
          </a:xfrm>
          <a:prstGeom prst="roundRect">
            <a:avLst>
              <a:gd name="adj" fmla="val 16667"/>
            </a:avLst>
          </a:prstGeom>
          <a:solidFill>
            <a:srgbClr val="99CCFF"/>
          </a:solidFill>
          <a:ln w="19050" algn="ctr">
            <a:solidFill>
              <a:schemeClr val="tx1"/>
            </a:solidFill>
            <a:round/>
            <a:headEnd/>
            <a:tailEnd/>
          </a:ln>
        </p:spPr>
        <p:txBody>
          <a:bodyPr/>
          <a:lstStyle/>
          <a:p>
            <a:pPr marL="342900" indent="-342900" algn="ctr" eaLnBrk="0" hangingPunct="0">
              <a:spcBef>
                <a:spcPct val="20000"/>
              </a:spcBef>
              <a:buClr>
                <a:srgbClr val="000000"/>
              </a:buClr>
              <a:defRPr/>
            </a:pPr>
            <a:endParaRPr lang="en-US" kern="0" dirty="0">
              <a:latin typeface="Calibri" pitchFamily="34" charset="0"/>
            </a:endParaRPr>
          </a:p>
        </p:txBody>
      </p:sp>
      <p:sp>
        <p:nvSpPr>
          <p:cNvPr id="160" name="Rectangle 159"/>
          <p:cNvSpPr/>
          <p:nvPr/>
        </p:nvSpPr>
        <p:spPr>
          <a:xfrm>
            <a:off x="4595814" y="3581400"/>
            <a:ext cx="2986087" cy="3157538"/>
          </a:xfrm>
          <a:prstGeom prst="rect">
            <a:avLst/>
          </a:prstGeom>
          <a:noFill/>
        </p:spPr>
        <p:txBody>
          <a:bodyPr>
            <a:spAutoFit/>
          </a:bodyPr>
          <a:lstStyle/>
          <a:p>
            <a:pPr marL="342900" indent="-342900" algn="ctr" eaLnBrk="0" hangingPunct="0">
              <a:spcBef>
                <a:spcPct val="20000"/>
              </a:spcBef>
              <a:buClr>
                <a:srgbClr val="000000"/>
              </a:buClr>
              <a:defRPr/>
            </a:pPr>
            <a:endParaRPr lang="en-US" sz="1200" u="sng" kern="0" dirty="0">
              <a:latin typeface="Calibri" pitchFamily="34" charset="0"/>
            </a:endParaRPr>
          </a:p>
          <a:p>
            <a:pPr marL="342900" indent="-342900" algn="ctr" eaLnBrk="0" hangingPunct="0">
              <a:spcBef>
                <a:spcPct val="20000"/>
              </a:spcBef>
              <a:buClr>
                <a:srgbClr val="000000"/>
              </a:buClr>
              <a:defRPr/>
            </a:pPr>
            <a:r>
              <a:rPr lang="en-US" sz="1200" u="sng" kern="0" dirty="0">
                <a:latin typeface="Calibri" pitchFamily="34" charset="0"/>
              </a:rPr>
              <a:t>INTEGRATED N-NC STAFF</a:t>
            </a:r>
          </a:p>
          <a:p>
            <a:pPr marL="342900" indent="-342900" algn="ctr" eaLnBrk="0" hangingPunct="0">
              <a:spcBef>
                <a:spcPct val="20000"/>
              </a:spcBef>
              <a:buClr>
                <a:srgbClr val="000000"/>
              </a:buClr>
              <a:defRPr/>
            </a:pPr>
            <a:r>
              <a:rPr lang="en-US" sz="1200" kern="0" dirty="0">
                <a:latin typeface="Calibri" pitchFamily="34" charset="0"/>
              </a:rPr>
              <a:t>Chief of Staff</a:t>
            </a:r>
          </a:p>
          <a:p>
            <a:pPr marL="342900" indent="-342900" algn="ctr" eaLnBrk="0" hangingPunct="0">
              <a:spcBef>
                <a:spcPct val="20000"/>
              </a:spcBef>
              <a:buClr>
                <a:srgbClr val="000000"/>
              </a:buClr>
              <a:defRPr/>
            </a:pPr>
            <a:r>
              <a:rPr lang="en-US" sz="1200" kern="0" dirty="0">
                <a:latin typeface="Calibri" pitchFamily="34" charset="0"/>
              </a:rPr>
              <a:t>Personnel (J1)</a:t>
            </a:r>
          </a:p>
          <a:p>
            <a:pPr marL="342900" indent="-342900" algn="ctr" eaLnBrk="0" hangingPunct="0">
              <a:spcBef>
                <a:spcPct val="20000"/>
              </a:spcBef>
              <a:buClr>
                <a:srgbClr val="000000"/>
              </a:buClr>
              <a:defRPr/>
            </a:pPr>
            <a:r>
              <a:rPr lang="en-US" sz="1200" kern="0" dirty="0">
                <a:latin typeface="Calibri" pitchFamily="34" charset="0"/>
              </a:rPr>
              <a:t>Intelligence (J2)</a:t>
            </a:r>
          </a:p>
          <a:p>
            <a:pPr marL="342900" indent="-342900" algn="ctr" eaLnBrk="0" hangingPunct="0">
              <a:spcBef>
                <a:spcPct val="20000"/>
              </a:spcBef>
              <a:buClr>
                <a:srgbClr val="000000"/>
              </a:buClr>
              <a:defRPr/>
            </a:pPr>
            <a:endParaRPr lang="en-US" sz="1200" kern="0" dirty="0">
              <a:latin typeface="Calibri" pitchFamily="34" charset="0"/>
            </a:endParaRPr>
          </a:p>
          <a:p>
            <a:pPr marL="342900" indent="-342900" algn="ctr" eaLnBrk="0" hangingPunct="0">
              <a:spcBef>
                <a:spcPct val="20000"/>
              </a:spcBef>
              <a:buClr>
                <a:srgbClr val="000000"/>
              </a:buClr>
              <a:defRPr/>
            </a:pPr>
            <a:endParaRPr lang="en-US" sz="1200" kern="0" dirty="0">
              <a:latin typeface="Calibri" pitchFamily="34" charset="0"/>
            </a:endParaRPr>
          </a:p>
          <a:p>
            <a:pPr marL="342900" indent="-342900" algn="ctr" eaLnBrk="0" hangingPunct="0">
              <a:spcBef>
                <a:spcPct val="20000"/>
              </a:spcBef>
              <a:buClr>
                <a:srgbClr val="000000"/>
              </a:buClr>
              <a:defRPr/>
            </a:pPr>
            <a:r>
              <a:rPr lang="en-US" sz="1200" kern="0" dirty="0">
                <a:latin typeface="Calibri" pitchFamily="34" charset="0"/>
              </a:rPr>
              <a:t>Logistics &amp; Engineering (J4)</a:t>
            </a:r>
          </a:p>
          <a:p>
            <a:pPr marL="342900" indent="-342900" algn="ctr" eaLnBrk="0" hangingPunct="0">
              <a:spcBef>
                <a:spcPct val="20000"/>
              </a:spcBef>
              <a:buClr>
                <a:srgbClr val="000000"/>
              </a:buClr>
              <a:defRPr/>
            </a:pPr>
            <a:r>
              <a:rPr lang="en-US" sz="1200" kern="0" dirty="0">
                <a:latin typeface="Calibri" pitchFamily="34" charset="0"/>
              </a:rPr>
              <a:t>Strategy, Policy &amp; Plans(J5)</a:t>
            </a:r>
          </a:p>
          <a:p>
            <a:pPr marL="342900" indent="-342900" algn="ctr" eaLnBrk="0" hangingPunct="0">
              <a:spcBef>
                <a:spcPct val="20000"/>
              </a:spcBef>
              <a:buClr>
                <a:srgbClr val="000000"/>
              </a:buClr>
              <a:defRPr/>
            </a:pPr>
            <a:r>
              <a:rPr lang="en-US" sz="1200" kern="0" dirty="0">
                <a:latin typeface="Calibri" pitchFamily="34" charset="0"/>
              </a:rPr>
              <a:t>Cyberspace Operations (J6)</a:t>
            </a:r>
          </a:p>
          <a:p>
            <a:pPr marL="342900" indent="-342900" algn="ctr" eaLnBrk="0" hangingPunct="0">
              <a:spcBef>
                <a:spcPct val="20000"/>
              </a:spcBef>
              <a:buClr>
                <a:srgbClr val="000000"/>
              </a:buClr>
              <a:defRPr/>
            </a:pPr>
            <a:r>
              <a:rPr lang="en-US" sz="1200" kern="0" dirty="0">
                <a:latin typeface="Calibri" pitchFamily="34" charset="0"/>
              </a:rPr>
              <a:t>Training &amp; Exercises (J7)</a:t>
            </a:r>
          </a:p>
          <a:p>
            <a:pPr marL="342900" indent="-342900" algn="ctr" eaLnBrk="0" hangingPunct="0">
              <a:spcBef>
                <a:spcPct val="20000"/>
              </a:spcBef>
              <a:buClr>
                <a:srgbClr val="000000"/>
              </a:buClr>
              <a:defRPr/>
            </a:pPr>
            <a:r>
              <a:rPr lang="en-US" sz="1200" kern="0" dirty="0">
                <a:latin typeface="Calibri" pitchFamily="34" charset="0"/>
              </a:rPr>
              <a:t>Requirements, Analysis &amp; Resources (J8)</a:t>
            </a:r>
          </a:p>
          <a:p>
            <a:pPr marL="342900" indent="-342900" algn="ctr" eaLnBrk="0" hangingPunct="0">
              <a:spcBef>
                <a:spcPct val="20000"/>
              </a:spcBef>
              <a:buClr>
                <a:srgbClr val="000000"/>
              </a:buClr>
              <a:defRPr/>
            </a:pPr>
            <a:r>
              <a:rPr lang="en-US" sz="1200" kern="0" dirty="0">
                <a:latin typeface="Calibri" pitchFamily="34" charset="0"/>
              </a:rPr>
              <a:t>Interagency Coordination (J9)</a:t>
            </a:r>
          </a:p>
          <a:p>
            <a:pPr marL="342900" indent="-342900" algn="ctr" eaLnBrk="0" hangingPunct="0">
              <a:spcBef>
                <a:spcPct val="20000"/>
              </a:spcBef>
              <a:buClr>
                <a:srgbClr val="000000"/>
              </a:buClr>
              <a:defRPr/>
            </a:pPr>
            <a:r>
              <a:rPr lang="en-US" sz="1200" kern="0" dirty="0">
                <a:latin typeface="Calibri" pitchFamily="34" charset="0"/>
              </a:rPr>
              <a:t>Science and Technology</a:t>
            </a:r>
          </a:p>
        </p:txBody>
      </p:sp>
      <p:sp>
        <p:nvSpPr>
          <p:cNvPr id="22597" name="TextBox 161"/>
          <p:cNvSpPr>
            <a:spLocks noChangeArrowheads="1"/>
          </p:cNvSpPr>
          <p:nvPr/>
        </p:nvSpPr>
        <p:spPr bwMode="auto">
          <a:xfrm>
            <a:off x="6357939" y="4670426"/>
            <a:ext cx="1252537" cy="511175"/>
          </a:xfrm>
          <a:prstGeom prst="roundRect">
            <a:avLst>
              <a:gd name="adj" fmla="val 16667"/>
            </a:avLst>
          </a:prstGeom>
          <a:solidFill>
            <a:srgbClr val="D5E0F7"/>
          </a:solidFill>
          <a:ln w="9525">
            <a:solidFill>
              <a:schemeClr val="tx1"/>
            </a:solidFill>
            <a:round/>
            <a:headEnd/>
            <a:tailEnd/>
          </a:ln>
        </p:spPr>
        <p:txBody>
          <a:bodyPr>
            <a:spAutoFit/>
          </a:bodyPr>
          <a:lstStyle/>
          <a:p>
            <a:pPr algn="ctr"/>
            <a:r>
              <a:rPr lang="en-US" sz="1200" dirty="0">
                <a:latin typeface="Calibri" pitchFamily="34" charset="0"/>
              </a:rPr>
              <a:t>USNORTHCOM Ops (NC/J3)</a:t>
            </a:r>
          </a:p>
        </p:txBody>
      </p:sp>
      <p:sp>
        <p:nvSpPr>
          <p:cNvPr id="22598" name="TextBox 160"/>
          <p:cNvSpPr>
            <a:spLocks noChangeArrowheads="1"/>
          </p:cNvSpPr>
          <p:nvPr/>
        </p:nvSpPr>
        <p:spPr bwMode="auto">
          <a:xfrm>
            <a:off x="4495800" y="4668839"/>
            <a:ext cx="1371600" cy="511175"/>
          </a:xfrm>
          <a:prstGeom prst="roundRect">
            <a:avLst>
              <a:gd name="adj" fmla="val 16667"/>
            </a:avLst>
          </a:prstGeom>
          <a:solidFill>
            <a:srgbClr val="D5E0F7"/>
          </a:solidFill>
          <a:ln w="9525">
            <a:solidFill>
              <a:schemeClr val="tx1"/>
            </a:solidFill>
            <a:round/>
            <a:headEnd/>
            <a:tailEnd/>
          </a:ln>
        </p:spPr>
        <p:txBody>
          <a:bodyPr>
            <a:spAutoFit/>
          </a:bodyPr>
          <a:lstStyle/>
          <a:p>
            <a:pPr algn="ctr"/>
            <a:r>
              <a:rPr lang="en-US" sz="1200" dirty="0">
                <a:latin typeface="Calibri" pitchFamily="34" charset="0"/>
              </a:rPr>
              <a:t>NORAD Ops </a:t>
            </a:r>
          </a:p>
          <a:p>
            <a:pPr algn="ctr"/>
            <a:r>
              <a:rPr lang="en-US" sz="1200" dirty="0">
                <a:latin typeface="Calibri" pitchFamily="34" charset="0"/>
              </a:rPr>
              <a:t>(N/J3)</a:t>
            </a:r>
          </a:p>
        </p:txBody>
      </p:sp>
      <p:sp>
        <p:nvSpPr>
          <p:cNvPr id="22599" name="TextBox 125"/>
          <p:cNvSpPr txBox="1">
            <a:spLocks noChangeArrowheads="1"/>
          </p:cNvSpPr>
          <p:nvPr/>
        </p:nvSpPr>
        <p:spPr bwMode="auto">
          <a:xfrm>
            <a:off x="1708150" y="2708275"/>
            <a:ext cx="2514600" cy="338138"/>
          </a:xfrm>
          <a:prstGeom prst="rect">
            <a:avLst/>
          </a:prstGeom>
          <a:noFill/>
          <a:ln w="9525">
            <a:noFill/>
            <a:miter lim="800000"/>
            <a:headEnd/>
            <a:tailEnd/>
          </a:ln>
        </p:spPr>
        <p:txBody>
          <a:bodyPr>
            <a:spAutoFit/>
          </a:bodyPr>
          <a:lstStyle/>
          <a:p>
            <a:pPr algn="ctr"/>
            <a:r>
              <a:rPr lang="en-US" sz="1600" dirty="0">
                <a:latin typeface="Calibri" pitchFamily="34" charset="0"/>
              </a:rPr>
              <a:t>NORAD</a:t>
            </a:r>
          </a:p>
        </p:txBody>
      </p:sp>
      <p:sp>
        <p:nvSpPr>
          <p:cNvPr id="22600" name="TextBox 126"/>
          <p:cNvSpPr txBox="1">
            <a:spLocks noChangeArrowheads="1"/>
          </p:cNvSpPr>
          <p:nvPr/>
        </p:nvSpPr>
        <p:spPr bwMode="auto">
          <a:xfrm>
            <a:off x="8001000" y="2689225"/>
            <a:ext cx="2514600" cy="338138"/>
          </a:xfrm>
          <a:prstGeom prst="rect">
            <a:avLst/>
          </a:prstGeom>
          <a:noFill/>
          <a:ln w="9525">
            <a:noFill/>
            <a:miter lim="800000"/>
            <a:headEnd/>
            <a:tailEnd/>
          </a:ln>
        </p:spPr>
        <p:txBody>
          <a:bodyPr>
            <a:spAutoFit/>
          </a:bodyPr>
          <a:lstStyle/>
          <a:p>
            <a:pPr algn="ctr"/>
            <a:r>
              <a:rPr lang="en-US" sz="1600" dirty="0">
                <a:latin typeface="Calibri" pitchFamily="34" charset="0"/>
              </a:rPr>
              <a:t>USNORTHCOM</a:t>
            </a:r>
          </a:p>
        </p:txBody>
      </p:sp>
      <p:sp>
        <p:nvSpPr>
          <p:cNvPr id="22601" name="Rectangle 91"/>
          <p:cNvSpPr>
            <a:spLocks noChangeArrowheads="1"/>
          </p:cNvSpPr>
          <p:nvPr/>
        </p:nvSpPr>
        <p:spPr bwMode="auto">
          <a:xfrm>
            <a:off x="8763001" y="2009775"/>
            <a:ext cx="1609725" cy="458788"/>
          </a:xfrm>
          <a:prstGeom prst="rect">
            <a:avLst/>
          </a:prstGeom>
          <a:solidFill>
            <a:srgbClr val="C6ABFB"/>
          </a:solidFill>
          <a:ln w="28575" cap="rnd">
            <a:solidFill>
              <a:schemeClr val="tx1"/>
            </a:solidFill>
            <a:miter lim="800000"/>
            <a:headEnd type="none" w="sm" len="sm"/>
            <a:tailEnd type="none" w="sm" len="sm"/>
          </a:ln>
        </p:spPr>
        <p:txBody>
          <a:bodyPr anchor="ctr" anchorCtr="1"/>
          <a:lstStyle/>
          <a:p>
            <a:pPr algn="ctr" defTabSz="841375" eaLnBrk="0" hangingPunct="0"/>
            <a:r>
              <a:rPr lang="en-US" sz="1400" dirty="0">
                <a:solidFill>
                  <a:srgbClr val="000000"/>
                </a:solidFill>
                <a:latin typeface="Calibri" pitchFamily="34" charset="0"/>
              </a:rPr>
              <a:t>CHAIRMAN JOINT CHIEFS OF STAFF</a:t>
            </a:r>
          </a:p>
        </p:txBody>
      </p:sp>
      <p:grpSp>
        <p:nvGrpSpPr>
          <p:cNvPr id="17" name="Group 96"/>
          <p:cNvGrpSpPr>
            <a:grpSpLocks/>
          </p:cNvGrpSpPr>
          <p:nvPr/>
        </p:nvGrpSpPr>
        <p:grpSpPr bwMode="auto">
          <a:xfrm>
            <a:off x="3462876" y="4492861"/>
            <a:ext cx="393700" cy="133316"/>
            <a:chOff x="4595" y="800"/>
            <a:chExt cx="686" cy="197"/>
          </a:xfrm>
          <a:solidFill>
            <a:srgbClr val="666699"/>
          </a:solidFill>
        </p:grpSpPr>
        <p:sp>
          <p:nvSpPr>
            <p:cNvPr id="147" name="AutoShape 97"/>
            <p:cNvSpPr>
              <a:spLocks noChangeArrowheads="1"/>
            </p:cNvSpPr>
            <p:nvPr/>
          </p:nvSpPr>
          <p:spPr bwMode="auto">
            <a:xfrm>
              <a:off x="4595"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48" name="AutoShape 98"/>
            <p:cNvSpPr>
              <a:spLocks noChangeArrowheads="1"/>
            </p:cNvSpPr>
            <p:nvPr/>
          </p:nvSpPr>
          <p:spPr bwMode="auto">
            <a:xfrm>
              <a:off x="483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53" name="AutoShape 99"/>
            <p:cNvSpPr>
              <a:spLocks noChangeArrowheads="1"/>
            </p:cNvSpPr>
            <p:nvPr/>
          </p:nvSpPr>
          <p:spPr bwMode="auto">
            <a:xfrm>
              <a:off x="507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grpSp>
      <p:sp>
        <p:nvSpPr>
          <p:cNvPr id="22603" name="Line 81"/>
          <p:cNvSpPr>
            <a:spLocks noChangeShapeType="1"/>
          </p:cNvSpPr>
          <p:nvPr/>
        </p:nvSpPr>
        <p:spPr bwMode="auto">
          <a:xfrm flipH="1" flipV="1">
            <a:off x="7994650" y="6604411"/>
            <a:ext cx="361950" cy="0"/>
          </a:xfrm>
          <a:prstGeom prst="line">
            <a:avLst/>
          </a:prstGeom>
          <a:noFill/>
          <a:ln w="28575">
            <a:solidFill>
              <a:schemeClr val="tx1"/>
            </a:solidFill>
            <a:round/>
            <a:headEnd/>
            <a:tailEnd/>
          </a:ln>
        </p:spPr>
        <p:txBody>
          <a:bodyPr/>
          <a:lstStyle/>
          <a:p>
            <a:endParaRPr lang="en-US" dirty="0"/>
          </a:p>
        </p:txBody>
      </p:sp>
      <p:sp>
        <p:nvSpPr>
          <p:cNvPr id="22604" name="Rectangle 90"/>
          <p:cNvSpPr>
            <a:spLocks noChangeArrowheads="1"/>
          </p:cNvSpPr>
          <p:nvPr/>
        </p:nvSpPr>
        <p:spPr bwMode="auto">
          <a:xfrm>
            <a:off x="8086725" y="6432961"/>
            <a:ext cx="2514600" cy="360362"/>
          </a:xfrm>
          <a:prstGeom prst="rect">
            <a:avLst/>
          </a:prstGeom>
          <a:noFill/>
          <a:ln w="28575" cap="rnd">
            <a:noFill/>
            <a:miter lim="800000"/>
            <a:headEnd type="none" w="sm" len="sm"/>
            <a:tailEnd type="none" w="sm" len="sm"/>
          </a:ln>
        </p:spPr>
        <p:txBody>
          <a:bodyPr anchor="ctr" anchorCtr="1"/>
          <a:lstStyle/>
          <a:p>
            <a:pPr defTabSz="841375" eaLnBrk="0" hangingPunct="0"/>
            <a:r>
              <a:rPr lang="en-US" sz="1400" dirty="0">
                <a:solidFill>
                  <a:srgbClr val="000000"/>
                </a:solidFill>
                <a:latin typeface="Calibri" pitchFamily="34" charset="0"/>
              </a:rPr>
              <a:t>JOINT TASK FORCE NORTH</a:t>
            </a:r>
          </a:p>
        </p:txBody>
      </p:sp>
      <p:sp>
        <p:nvSpPr>
          <p:cNvPr id="127" name="AutoShape 97"/>
          <p:cNvSpPr>
            <a:spLocks noChangeArrowheads="1"/>
          </p:cNvSpPr>
          <p:nvPr/>
        </p:nvSpPr>
        <p:spPr bwMode="auto">
          <a:xfrm>
            <a:off x="10372726" y="6518686"/>
            <a:ext cx="117475" cy="133350"/>
          </a:xfrm>
          <a:prstGeom prst="star5">
            <a:avLst/>
          </a:prstGeom>
          <a:solidFill>
            <a:srgbClr val="666699"/>
          </a:solid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grpSp>
        <p:nvGrpSpPr>
          <p:cNvPr id="18" name="Group 96"/>
          <p:cNvGrpSpPr>
            <a:grpSpLocks/>
          </p:cNvGrpSpPr>
          <p:nvPr/>
        </p:nvGrpSpPr>
        <p:grpSpPr bwMode="auto">
          <a:xfrm>
            <a:off x="9302315" y="3743960"/>
            <a:ext cx="255587" cy="133350"/>
            <a:chOff x="4595" y="800"/>
            <a:chExt cx="446" cy="197"/>
          </a:xfrm>
          <a:solidFill>
            <a:srgbClr val="666699"/>
          </a:solidFill>
        </p:grpSpPr>
        <p:sp>
          <p:nvSpPr>
            <p:cNvPr id="126" name="AutoShape 97"/>
            <p:cNvSpPr>
              <a:spLocks noChangeArrowheads="1"/>
            </p:cNvSpPr>
            <p:nvPr/>
          </p:nvSpPr>
          <p:spPr bwMode="auto">
            <a:xfrm>
              <a:off x="4595"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sp>
          <p:nvSpPr>
            <p:cNvPr id="128" name="AutoShape 98"/>
            <p:cNvSpPr>
              <a:spLocks noChangeArrowheads="1"/>
            </p:cNvSpPr>
            <p:nvPr/>
          </p:nvSpPr>
          <p:spPr bwMode="auto">
            <a:xfrm>
              <a:off x="4836" y="800"/>
              <a:ext cx="205" cy="197"/>
            </a:xfrm>
            <a:prstGeom prst="star5">
              <a:avLst/>
            </a:prstGeom>
            <a:grpFill/>
            <a:ln w="19050">
              <a:solidFill>
                <a:schemeClr val="tx1"/>
              </a:solidFill>
              <a:miter lim="800000"/>
              <a:headEnd/>
              <a:tailEnd/>
            </a:ln>
            <a:effectLst/>
          </p:spPr>
          <p:txBody>
            <a:bodyPr wrap="none" anchor="ctr"/>
            <a:lstStyle/>
            <a:p>
              <a:pPr algn="ctr">
                <a:defRPr/>
              </a:pPr>
              <a:endParaRPr lang="en-US" dirty="0">
                <a:solidFill>
                  <a:srgbClr val="000000"/>
                </a:solidFill>
                <a:latin typeface="+mn-lt"/>
              </a:endParaRPr>
            </a:p>
          </p:txBody>
        </p:sp>
      </p:grpSp>
    </p:spTree>
    <p:extLst>
      <p:ext uri="{BB962C8B-B14F-4D97-AF65-F5344CB8AC3E}">
        <p14:creationId xmlns:p14="http://schemas.microsoft.com/office/powerpoint/2010/main" val="13344026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xfrm>
            <a:off x="1981200" y="0"/>
            <a:ext cx="8229600" cy="914400"/>
          </a:xfrm>
        </p:spPr>
        <p:txBody>
          <a:bodyPr>
            <a:normAutofit/>
          </a:bodyPr>
          <a:lstStyle/>
          <a:p>
            <a:pPr algn="ctr" eaLnBrk="1" hangingPunct="1">
              <a:defRPr/>
            </a:pPr>
            <a:r>
              <a:rPr lang="en-US" b="1" dirty="0" smtClean="0">
                <a:latin typeface="Arial" panose="020B0604020202020204" pitchFamily="34" charset="0"/>
                <a:cs typeface="Arial" panose="020B0604020202020204" pitchFamily="34" charset="0"/>
              </a:rPr>
              <a:t>DHS Organization</a:t>
            </a:r>
          </a:p>
        </p:txBody>
      </p:sp>
      <p:pic>
        <p:nvPicPr>
          <p:cNvPr id="21507" name="Picture 6" descr="Homeland Security Organizational Chart"/>
          <p:cNvPicPr>
            <a:picLocks noChangeAspect="1" noChangeArrowheads="1"/>
          </p:cNvPicPr>
          <p:nvPr/>
        </p:nvPicPr>
        <p:blipFill>
          <a:blip r:embed="rId3" cstate="print"/>
          <a:srcRect/>
          <a:stretch>
            <a:fillRect/>
          </a:stretch>
        </p:blipFill>
        <p:spPr bwMode="auto">
          <a:xfrm>
            <a:off x="1308300" y="914400"/>
            <a:ext cx="9664500" cy="5659438"/>
          </a:xfrm>
          <a:prstGeom prst="rect">
            <a:avLst/>
          </a:prstGeom>
          <a:noFill/>
          <a:ln w="9525">
            <a:noFill/>
            <a:miter lim="800000"/>
            <a:headEnd/>
            <a:tailEnd/>
          </a:ln>
        </p:spPr>
      </p:pic>
      <p:sp>
        <p:nvSpPr>
          <p:cNvPr id="5" name="Rectangle 4"/>
          <p:cNvSpPr/>
          <p:nvPr/>
        </p:nvSpPr>
        <p:spPr bwMode="auto">
          <a:xfrm>
            <a:off x="9677400" y="5715000"/>
            <a:ext cx="1219200" cy="7620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7" name="Rectangle 6"/>
          <p:cNvSpPr/>
          <p:nvPr/>
        </p:nvSpPr>
        <p:spPr bwMode="auto">
          <a:xfrm>
            <a:off x="6934200" y="5715000"/>
            <a:ext cx="1219200" cy="762000"/>
          </a:xfrm>
          <a:prstGeom prst="rect">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9" name="Rectangle 8"/>
          <p:cNvSpPr/>
          <p:nvPr/>
        </p:nvSpPr>
        <p:spPr bwMode="auto">
          <a:xfrm>
            <a:off x="5486400" y="5715000"/>
            <a:ext cx="1295400" cy="7620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8" name="Rectangle 7"/>
          <p:cNvSpPr/>
          <p:nvPr/>
        </p:nvSpPr>
        <p:spPr bwMode="auto">
          <a:xfrm>
            <a:off x="2743200" y="5715000"/>
            <a:ext cx="1219200" cy="7620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10" name="Rectangle 9"/>
          <p:cNvSpPr/>
          <p:nvPr/>
        </p:nvSpPr>
        <p:spPr bwMode="auto">
          <a:xfrm>
            <a:off x="8305800" y="5715000"/>
            <a:ext cx="1219200" cy="762000"/>
          </a:xfrm>
          <a:prstGeom prst="rect">
            <a:avLst/>
          </a:prstGeom>
          <a:noFill/>
          <a:ln w="5715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
        <p:nvSpPr>
          <p:cNvPr id="11" name="Rectangle 10"/>
          <p:cNvSpPr/>
          <p:nvPr/>
        </p:nvSpPr>
        <p:spPr bwMode="auto">
          <a:xfrm>
            <a:off x="1362729" y="5715000"/>
            <a:ext cx="1219200" cy="7620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p>
        </p:txBody>
      </p:sp>
    </p:spTree>
    <p:extLst>
      <p:ext uri="{BB962C8B-B14F-4D97-AF65-F5344CB8AC3E}">
        <p14:creationId xmlns:p14="http://schemas.microsoft.com/office/powerpoint/2010/main" val="21958408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625600" y="152400"/>
            <a:ext cx="8534400" cy="762000"/>
          </a:xfrm>
        </p:spPr>
        <p:txBody>
          <a:bodyPr>
            <a:normAutofit/>
          </a:bodyPr>
          <a:lstStyle/>
          <a:p>
            <a:pPr algn="ctr" eaLnBrk="1" hangingPunct="1"/>
            <a:r>
              <a:rPr lang="en-US" sz="4800" b="1" dirty="0" smtClean="0">
                <a:latin typeface="Arial" panose="020B0604020202020204" pitchFamily="34" charset="0"/>
                <a:cs typeface="Arial" panose="020B0604020202020204" pitchFamily="34" charset="0"/>
              </a:rPr>
              <a:t>Legal Considerations</a:t>
            </a:r>
            <a:endParaRPr lang="en-US" sz="4800" b="1" dirty="0">
              <a:latin typeface="Arial" panose="020B0604020202020204" pitchFamily="34" charset="0"/>
              <a:cs typeface="Arial" panose="020B0604020202020204" pitchFamily="34" charset="0"/>
            </a:endParaRPr>
          </a:p>
        </p:txBody>
      </p:sp>
      <p:sp>
        <p:nvSpPr>
          <p:cNvPr id="6147" name="Rectangle 3"/>
          <p:cNvSpPr>
            <a:spLocks noGrp="1" noChangeArrowheads="1"/>
          </p:cNvSpPr>
          <p:nvPr>
            <p:ph type="body" idx="1"/>
          </p:nvPr>
        </p:nvSpPr>
        <p:spPr>
          <a:xfrm>
            <a:off x="1066800" y="1219200"/>
            <a:ext cx="10058400" cy="5029200"/>
          </a:xfrm>
        </p:spPr>
        <p:txBody>
          <a:bodyPr>
            <a:normAutofit/>
          </a:bodyPr>
          <a:lstStyle/>
          <a:p>
            <a:pPr lvl="1">
              <a:lnSpc>
                <a:spcPct val="80000"/>
              </a:lnSpc>
            </a:pPr>
            <a:r>
              <a:rPr lang="en-US" sz="3600" b="1" dirty="0">
                <a:latin typeface="Arial" panose="020B0604020202020204" pitchFamily="34" charset="0"/>
                <a:cs typeface="Arial" panose="020B0604020202020204" pitchFamily="34" charset="0"/>
              </a:rPr>
              <a:t>Insurrection Act </a:t>
            </a:r>
            <a:r>
              <a:rPr lang="en-US" sz="3600" b="1" dirty="0" smtClean="0">
                <a:latin typeface="Arial" panose="020B0604020202020204" pitchFamily="34" charset="0"/>
                <a:cs typeface="Arial" panose="020B0604020202020204" pitchFamily="34" charset="0"/>
              </a:rPr>
              <a:t>– 1807</a:t>
            </a:r>
          </a:p>
          <a:p>
            <a:pPr lvl="1">
              <a:lnSpc>
                <a:spcPct val="80000"/>
              </a:lnSpc>
            </a:pPr>
            <a:endParaRPr lang="en-US" sz="3600" b="1" dirty="0" smtClean="0">
              <a:latin typeface="Arial" panose="020B0604020202020204" pitchFamily="34" charset="0"/>
              <a:cs typeface="Arial" panose="020B0604020202020204" pitchFamily="34" charset="0"/>
            </a:endParaRPr>
          </a:p>
          <a:p>
            <a:pPr lvl="1">
              <a:lnSpc>
                <a:spcPct val="80000"/>
              </a:lnSpc>
            </a:pPr>
            <a:r>
              <a:rPr lang="en-US" sz="3600" b="1" dirty="0" smtClean="0">
                <a:latin typeface="Arial" panose="020B0604020202020204" pitchFamily="34" charset="0"/>
                <a:cs typeface="Arial" panose="020B0604020202020204" pitchFamily="34" charset="0"/>
              </a:rPr>
              <a:t>Posse </a:t>
            </a:r>
            <a:r>
              <a:rPr lang="en-US" sz="3600" b="1" dirty="0" err="1">
                <a:latin typeface="Arial" panose="020B0604020202020204" pitchFamily="34" charset="0"/>
                <a:cs typeface="Arial" panose="020B0604020202020204" pitchFamily="34" charset="0"/>
              </a:rPr>
              <a:t>Comitatus</a:t>
            </a:r>
            <a:r>
              <a:rPr lang="en-US" sz="3600" b="1" dirty="0">
                <a:latin typeface="Arial" panose="020B0604020202020204" pitchFamily="34" charset="0"/>
                <a:cs typeface="Arial" panose="020B0604020202020204" pitchFamily="34" charset="0"/>
              </a:rPr>
              <a:t> Act </a:t>
            </a:r>
            <a:r>
              <a:rPr lang="en-US" sz="3600" b="1" dirty="0" smtClean="0">
                <a:latin typeface="Arial" panose="020B0604020202020204" pitchFamily="34" charset="0"/>
                <a:cs typeface="Arial" panose="020B0604020202020204" pitchFamily="34" charset="0"/>
              </a:rPr>
              <a:t>– 1878</a:t>
            </a:r>
          </a:p>
          <a:p>
            <a:pPr lvl="1">
              <a:lnSpc>
                <a:spcPct val="80000"/>
              </a:lnSpc>
            </a:pPr>
            <a:endParaRPr lang="en-US" sz="3600" b="1" dirty="0" smtClean="0">
              <a:latin typeface="Arial" panose="020B0604020202020204" pitchFamily="34" charset="0"/>
              <a:cs typeface="Arial" panose="020B0604020202020204" pitchFamily="34" charset="0"/>
            </a:endParaRPr>
          </a:p>
          <a:p>
            <a:pPr lvl="1">
              <a:lnSpc>
                <a:spcPct val="80000"/>
              </a:lnSpc>
            </a:pPr>
            <a:r>
              <a:rPr lang="en-US" sz="3600" b="1" dirty="0">
                <a:latin typeface="Arial" panose="020B0604020202020204" pitchFamily="34" charset="0"/>
                <a:cs typeface="Arial" panose="020B0604020202020204" pitchFamily="34" charset="0"/>
              </a:rPr>
              <a:t>Economy </a:t>
            </a:r>
            <a:r>
              <a:rPr lang="en-US" sz="3600" b="1" dirty="0" smtClean="0">
                <a:latin typeface="Arial" panose="020B0604020202020204" pitchFamily="34" charset="0"/>
                <a:cs typeface="Arial" panose="020B0604020202020204" pitchFamily="34" charset="0"/>
              </a:rPr>
              <a:t>Act—1982</a:t>
            </a:r>
          </a:p>
          <a:p>
            <a:pPr lvl="1">
              <a:lnSpc>
                <a:spcPct val="80000"/>
              </a:lnSpc>
            </a:pPr>
            <a:endParaRPr lang="en-US" sz="3600" b="1" dirty="0" smtClean="0">
              <a:latin typeface="Arial" panose="020B0604020202020204" pitchFamily="34" charset="0"/>
              <a:cs typeface="Arial" panose="020B0604020202020204" pitchFamily="34" charset="0"/>
            </a:endParaRPr>
          </a:p>
          <a:p>
            <a:pPr lvl="1">
              <a:lnSpc>
                <a:spcPct val="80000"/>
              </a:lnSpc>
            </a:pPr>
            <a:r>
              <a:rPr lang="en-US" sz="3600" b="1" dirty="0" smtClean="0">
                <a:latin typeface="Arial" panose="020B0604020202020204" pitchFamily="34" charset="0"/>
                <a:cs typeface="Arial" panose="020B0604020202020204" pitchFamily="34" charset="0"/>
              </a:rPr>
              <a:t>The Robert T. Stafford </a:t>
            </a:r>
            <a:r>
              <a:rPr lang="en-US" sz="3600" b="1" dirty="0">
                <a:latin typeface="Arial" panose="020B0604020202020204" pitchFamily="34" charset="0"/>
                <a:cs typeface="Arial" panose="020B0604020202020204" pitchFamily="34" charset="0"/>
              </a:rPr>
              <a:t>Act</a:t>
            </a:r>
            <a:r>
              <a:rPr lang="en-US" sz="3600" b="1" i="1" dirty="0">
                <a:solidFill>
                  <a:schemeClr val="bg2"/>
                </a:solidFill>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–1993</a:t>
            </a:r>
          </a:p>
          <a:p>
            <a:pPr eaLnBrk="1" hangingPunct="1">
              <a:lnSpc>
                <a:spcPct val="80000"/>
              </a:lnSpc>
            </a:pPr>
            <a:endParaRPr lang="en-US" sz="4000" dirty="0"/>
          </a:p>
        </p:txBody>
      </p:sp>
    </p:spTree>
    <p:extLst>
      <p:ext uri="{BB962C8B-B14F-4D97-AF65-F5344CB8AC3E}">
        <p14:creationId xmlns:p14="http://schemas.microsoft.com/office/powerpoint/2010/main" val="1290732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title" idx="4294967295"/>
          </p:nvPr>
        </p:nvSpPr>
        <p:spPr>
          <a:xfrm>
            <a:off x="2133600" y="79376"/>
            <a:ext cx="7831138" cy="746125"/>
          </a:xfrm>
        </p:spPr>
        <p:txBody>
          <a:bodyPr>
            <a:normAutofit/>
          </a:bodyPr>
          <a:lstStyle/>
          <a:p>
            <a:pPr algn="ctr" eaLnBrk="1" hangingPunct="1"/>
            <a:r>
              <a:rPr lang="en-US" sz="4000" b="1" dirty="0">
                <a:latin typeface="Arial" charset="0"/>
                <a:cs typeface="Arial" charset="0"/>
              </a:rPr>
              <a:t>Tiered  Domestic Response</a:t>
            </a:r>
          </a:p>
        </p:txBody>
      </p:sp>
      <p:sp>
        <p:nvSpPr>
          <p:cNvPr id="39939" name="Rectangle 2"/>
          <p:cNvSpPr>
            <a:spLocks noChangeArrowheads="1"/>
          </p:cNvSpPr>
          <p:nvPr/>
        </p:nvSpPr>
        <p:spPr bwMode="auto">
          <a:xfrm>
            <a:off x="1524000" y="3130550"/>
            <a:ext cx="8186738" cy="3619251"/>
          </a:xfrm>
          <a:prstGeom prst="rect">
            <a:avLst/>
          </a:prstGeom>
          <a:solidFill>
            <a:srgbClr val="00CCFF">
              <a:alpha val="21176"/>
            </a:srgbClr>
          </a:solidFill>
          <a:ln w="9525">
            <a:solidFill>
              <a:schemeClr val="tx1"/>
            </a:solidFill>
            <a:miter lim="800000"/>
            <a:headEnd/>
            <a:tailEnd/>
          </a:ln>
        </p:spPr>
        <p:txBody>
          <a:bodyPr wrap="none" anchor="ctr"/>
          <a:lstStyle/>
          <a:p>
            <a:pPr algn="ctr"/>
            <a:endParaRPr lang="en-US" sz="1600" b="1">
              <a:solidFill>
                <a:schemeClr val="bg1"/>
              </a:solidFill>
              <a:latin typeface="Calibri" pitchFamily="34" charset="0"/>
            </a:endParaRPr>
          </a:p>
        </p:txBody>
      </p:sp>
      <p:sp>
        <p:nvSpPr>
          <p:cNvPr id="74755" name="AutoShape 3"/>
          <p:cNvSpPr>
            <a:spLocks noChangeArrowheads="1"/>
          </p:cNvSpPr>
          <p:nvPr/>
        </p:nvSpPr>
        <p:spPr bwMode="auto">
          <a:xfrm>
            <a:off x="1898650" y="3922713"/>
            <a:ext cx="1709738" cy="1674812"/>
          </a:xfrm>
          <a:prstGeom prst="star16">
            <a:avLst>
              <a:gd name="adj" fmla="val 37500"/>
            </a:avLst>
          </a:prstGeom>
          <a:gradFill rotWithShape="0">
            <a:gsLst>
              <a:gs pos="0">
                <a:srgbClr val="CC0000"/>
              </a:gs>
              <a:gs pos="100000">
                <a:srgbClr val="FFFFFF"/>
              </a:gs>
            </a:gsLst>
            <a:lin ang="5400000" scaled="1"/>
          </a:gradFill>
          <a:ln w="25400">
            <a:solidFill>
              <a:srgbClr val="FC0128"/>
            </a:solidFill>
            <a:miter lim="800000"/>
            <a:headEnd/>
            <a:tailEnd/>
          </a:ln>
          <a:effectLst/>
        </p:spPr>
        <p:txBody>
          <a:bodyPr wrap="none" lIns="90488" tIns="44450" rIns="90488" bIns="44450" anchor="ctr"/>
          <a:lstStyle/>
          <a:p>
            <a:pPr algn="ctr" eaLnBrk="0" fontAlgn="auto" hangingPunct="0">
              <a:spcBef>
                <a:spcPts val="0"/>
              </a:spcBef>
              <a:spcAft>
                <a:spcPts val="0"/>
              </a:spcAft>
              <a:defRPr/>
            </a:pPr>
            <a:r>
              <a:rPr lang="en-US" sz="2000" b="1">
                <a:solidFill>
                  <a:srgbClr val="FF3300"/>
                </a:solidFill>
                <a:effectLst>
                  <a:outerShdw blurRad="38100" dist="38100" dir="2700000" algn="tl">
                    <a:srgbClr val="000000"/>
                  </a:outerShdw>
                </a:effectLst>
                <a:latin typeface="Arial" pitchFamily="34" charset="0"/>
              </a:rPr>
              <a:t>DISASTER</a:t>
            </a:r>
            <a:endParaRPr lang="en-US" sz="1600" b="1">
              <a:solidFill>
                <a:srgbClr val="FFFF00"/>
              </a:solidFill>
              <a:effectLst>
                <a:outerShdw blurRad="38100" dist="38100" dir="2700000" algn="tl">
                  <a:srgbClr val="000000"/>
                </a:outerShdw>
              </a:effectLst>
              <a:latin typeface="Arial" pitchFamily="34" charset="0"/>
            </a:endParaRPr>
          </a:p>
        </p:txBody>
      </p:sp>
      <p:sp>
        <p:nvSpPr>
          <p:cNvPr id="39941" name="Line 4"/>
          <p:cNvSpPr>
            <a:spLocks noChangeShapeType="1"/>
          </p:cNvSpPr>
          <p:nvPr/>
        </p:nvSpPr>
        <p:spPr bwMode="auto">
          <a:xfrm flipH="1">
            <a:off x="3832226" y="3937001"/>
            <a:ext cx="563563" cy="296863"/>
          </a:xfrm>
          <a:prstGeom prst="line">
            <a:avLst/>
          </a:prstGeom>
          <a:noFill/>
          <a:ln w="38100">
            <a:solidFill>
              <a:schemeClr val="tx1"/>
            </a:solidFill>
            <a:round/>
            <a:headEnd type="none" w="sm" len="sm"/>
            <a:tailEnd type="triangle" w="lg" len="lg"/>
          </a:ln>
        </p:spPr>
        <p:txBody>
          <a:bodyPr anchor="ctr">
            <a:spAutoFit/>
          </a:bodyPr>
          <a:lstStyle/>
          <a:p>
            <a:endParaRPr lang="en-US"/>
          </a:p>
        </p:txBody>
      </p:sp>
      <p:sp>
        <p:nvSpPr>
          <p:cNvPr id="39942" name="Line 5"/>
          <p:cNvSpPr>
            <a:spLocks noChangeShapeType="1"/>
          </p:cNvSpPr>
          <p:nvPr/>
        </p:nvSpPr>
        <p:spPr bwMode="auto">
          <a:xfrm flipH="1" flipV="1">
            <a:off x="3702050" y="5186363"/>
            <a:ext cx="3532188" cy="679450"/>
          </a:xfrm>
          <a:prstGeom prst="line">
            <a:avLst/>
          </a:prstGeom>
          <a:noFill/>
          <a:ln w="38100">
            <a:solidFill>
              <a:schemeClr val="tx1"/>
            </a:solidFill>
            <a:round/>
            <a:headEnd type="none" w="sm" len="sm"/>
            <a:tailEnd type="triangle" w="lg" len="lg"/>
          </a:ln>
        </p:spPr>
        <p:txBody>
          <a:bodyPr anchor="ctr">
            <a:spAutoFit/>
          </a:bodyPr>
          <a:lstStyle/>
          <a:p>
            <a:endParaRPr lang="en-US"/>
          </a:p>
        </p:txBody>
      </p:sp>
      <p:sp>
        <p:nvSpPr>
          <p:cNvPr id="39943" name="Line 6"/>
          <p:cNvSpPr>
            <a:spLocks noChangeShapeType="1"/>
          </p:cNvSpPr>
          <p:nvPr/>
        </p:nvSpPr>
        <p:spPr bwMode="auto">
          <a:xfrm flipH="1">
            <a:off x="3695700" y="4748214"/>
            <a:ext cx="882650" cy="20637"/>
          </a:xfrm>
          <a:prstGeom prst="line">
            <a:avLst/>
          </a:prstGeom>
          <a:noFill/>
          <a:ln w="38100">
            <a:solidFill>
              <a:schemeClr val="tx1"/>
            </a:solidFill>
            <a:round/>
            <a:headEnd type="none" w="sm" len="sm"/>
            <a:tailEnd type="triangle" w="lg" len="lg"/>
          </a:ln>
        </p:spPr>
        <p:txBody>
          <a:bodyPr anchor="ctr">
            <a:spAutoFit/>
          </a:bodyPr>
          <a:lstStyle/>
          <a:p>
            <a:endParaRPr lang="en-US"/>
          </a:p>
        </p:txBody>
      </p:sp>
      <p:sp>
        <p:nvSpPr>
          <p:cNvPr id="39944" name="Rectangle 8"/>
          <p:cNvSpPr>
            <a:spLocks noChangeArrowheads="1"/>
          </p:cNvSpPr>
          <p:nvPr/>
        </p:nvSpPr>
        <p:spPr bwMode="auto">
          <a:xfrm>
            <a:off x="7213600" y="5364164"/>
            <a:ext cx="2490788" cy="1385637"/>
          </a:xfrm>
          <a:prstGeom prst="rect">
            <a:avLst/>
          </a:prstGeom>
          <a:solidFill>
            <a:srgbClr val="FF6600"/>
          </a:solidFill>
          <a:ln w="25400">
            <a:noFill/>
            <a:miter lim="800000"/>
            <a:headEnd/>
            <a:tailEnd/>
          </a:ln>
        </p:spPr>
        <p:txBody>
          <a:bodyPr lIns="93662" tIns="46038" rIns="93662" bIns="46038">
            <a:spAutoFit/>
          </a:bodyPr>
          <a:lstStyle/>
          <a:p>
            <a:pPr defTabSz="920750" eaLnBrk="0" hangingPunct="0"/>
            <a:r>
              <a:rPr lang="en-US" sz="1400" b="1">
                <a:latin typeface="Times New Roman" pitchFamily="18" charset="0"/>
              </a:rPr>
              <a:t>- County EOC</a:t>
            </a:r>
          </a:p>
          <a:p>
            <a:pPr defTabSz="920750" eaLnBrk="0" hangingPunct="0"/>
            <a:r>
              <a:rPr lang="en-US" sz="1400" b="1">
                <a:latin typeface="Times New Roman" pitchFamily="18" charset="0"/>
              </a:rPr>
              <a:t>- Mutual Aid</a:t>
            </a:r>
          </a:p>
          <a:p>
            <a:pPr defTabSz="920750" eaLnBrk="0" hangingPunct="0">
              <a:buFontTx/>
              <a:buChar char="-"/>
            </a:pPr>
            <a:r>
              <a:rPr lang="en-US" sz="1400" b="1">
                <a:latin typeface="Times New Roman" pitchFamily="18" charset="0"/>
              </a:rPr>
              <a:t>City Emergency </a:t>
            </a:r>
          </a:p>
          <a:p>
            <a:pPr defTabSz="920750" eaLnBrk="0" hangingPunct="0"/>
            <a:r>
              <a:rPr lang="en-US" sz="1400" b="1">
                <a:latin typeface="Times New Roman" pitchFamily="18" charset="0"/>
              </a:rPr>
              <a:t>      Operations Center (EOC)</a:t>
            </a:r>
          </a:p>
          <a:p>
            <a:pPr defTabSz="920750" eaLnBrk="0" hangingPunct="0"/>
            <a:r>
              <a:rPr lang="en-US" sz="1400" b="1">
                <a:latin typeface="Times New Roman" pitchFamily="18" charset="0"/>
              </a:rPr>
              <a:t>- Second/Third alarm </a:t>
            </a:r>
          </a:p>
          <a:p>
            <a:pPr defTabSz="920750" eaLnBrk="0" hangingPunct="0"/>
            <a:r>
              <a:rPr lang="en-US" sz="1400" b="1">
                <a:latin typeface="Times New Roman" pitchFamily="18" charset="0"/>
              </a:rPr>
              <a:t>- Arriving Responders</a:t>
            </a:r>
          </a:p>
        </p:txBody>
      </p:sp>
      <p:sp>
        <p:nvSpPr>
          <p:cNvPr id="74762" name="Rectangle 10"/>
          <p:cNvSpPr>
            <a:spLocks noChangeArrowheads="1"/>
          </p:cNvSpPr>
          <p:nvPr/>
        </p:nvSpPr>
        <p:spPr bwMode="auto">
          <a:xfrm>
            <a:off x="4594226" y="4495800"/>
            <a:ext cx="1939925" cy="523862"/>
          </a:xfrm>
          <a:prstGeom prst="rect">
            <a:avLst/>
          </a:prstGeom>
          <a:solidFill>
            <a:srgbClr val="CC0000"/>
          </a:solidFill>
          <a:ln w="25400">
            <a:noFill/>
            <a:miter lim="800000"/>
            <a:headEnd/>
            <a:tailEnd/>
          </a:ln>
          <a:effectLst/>
        </p:spPr>
        <p:txBody>
          <a:bodyPr lIns="93662" tIns="46038" rIns="93662" bIns="46038">
            <a:spAutoFit/>
          </a:bodyPr>
          <a:lstStyle/>
          <a:p>
            <a:pPr algn="ctr" defTabSz="920750" eaLnBrk="0" fontAlgn="auto" hangingPunct="0">
              <a:spcBef>
                <a:spcPts val="0"/>
              </a:spcBef>
              <a:spcAft>
                <a:spcPts val="0"/>
              </a:spcAft>
              <a:defRPr/>
            </a:pPr>
            <a:r>
              <a:rPr lang="en-US" sz="1400" b="1">
                <a:solidFill>
                  <a:srgbClr val="FFFF00"/>
                </a:solidFill>
                <a:effectLst>
                  <a:outerShdw blurRad="38100" dist="38100" dir="2700000" algn="tl">
                    <a:srgbClr val="000000"/>
                  </a:outerShdw>
                </a:effectLst>
                <a:latin typeface="Times New Roman" pitchFamily="18" charset="0"/>
              </a:rPr>
              <a:t>GOVERNOR </a:t>
            </a:r>
          </a:p>
          <a:p>
            <a:pPr algn="ctr" defTabSz="920750" eaLnBrk="0" fontAlgn="auto" hangingPunct="0">
              <a:spcBef>
                <a:spcPts val="0"/>
              </a:spcBef>
              <a:spcAft>
                <a:spcPts val="0"/>
              </a:spcAft>
              <a:defRPr/>
            </a:pPr>
            <a:r>
              <a:rPr lang="en-US" sz="1400" b="1">
                <a:solidFill>
                  <a:srgbClr val="FFFF00"/>
                </a:solidFill>
                <a:effectLst>
                  <a:outerShdw blurRad="38100" dist="38100" dir="2700000" algn="tl">
                    <a:srgbClr val="000000"/>
                  </a:outerShdw>
                </a:effectLst>
                <a:latin typeface="Times New Roman" pitchFamily="18" charset="0"/>
              </a:rPr>
              <a:t>State Declaration</a:t>
            </a:r>
          </a:p>
        </p:txBody>
      </p:sp>
      <p:sp>
        <p:nvSpPr>
          <p:cNvPr id="74763" name="Rectangle 11"/>
          <p:cNvSpPr>
            <a:spLocks noChangeArrowheads="1"/>
          </p:cNvSpPr>
          <p:nvPr/>
        </p:nvSpPr>
        <p:spPr bwMode="auto">
          <a:xfrm>
            <a:off x="7467600" y="4498975"/>
            <a:ext cx="2171700" cy="523862"/>
          </a:xfrm>
          <a:prstGeom prst="rect">
            <a:avLst/>
          </a:prstGeom>
          <a:solidFill>
            <a:srgbClr val="CC0000"/>
          </a:solidFill>
          <a:ln w="25400">
            <a:noFill/>
            <a:miter lim="800000"/>
            <a:headEnd/>
            <a:tailEnd/>
          </a:ln>
          <a:effectLst/>
        </p:spPr>
        <p:txBody>
          <a:bodyPr lIns="93662" tIns="46038" rIns="93662" bIns="46038">
            <a:spAutoFit/>
          </a:bodyPr>
          <a:lstStyle/>
          <a:p>
            <a:pPr defTabSz="920750" eaLnBrk="0" fontAlgn="auto" hangingPunct="0">
              <a:spcBef>
                <a:spcPts val="0"/>
              </a:spcBef>
              <a:spcAft>
                <a:spcPts val="0"/>
              </a:spcAft>
              <a:defRPr/>
            </a:pPr>
            <a:r>
              <a:rPr lang="en-US" sz="1400" b="1">
                <a:solidFill>
                  <a:srgbClr val="FFFF00"/>
                </a:solidFill>
                <a:effectLst>
                  <a:outerShdw blurRad="38100" dist="38100" dir="2700000" algn="tl">
                    <a:srgbClr val="000000"/>
                  </a:outerShdw>
                </a:effectLst>
                <a:latin typeface="Times New Roman" pitchFamily="18" charset="0"/>
              </a:rPr>
              <a:t>- National Guard</a:t>
            </a:r>
          </a:p>
          <a:p>
            <a:pPr defTabSz="920750" eaLnBrk="0" fontAlgn="auto" hangingPunct="0">
              <a:spcBef>
                <a:spcPts val="0"/>
              </a:spcBef>
              <a:spcAft>
                <a:spcPts val="0"/>
              </a:spcAft>
              <a:defRPr/>
            </a:pPr>
            <a:r>
              <a:rPr lang="en-US" sz="1400" b="1">
                <a:solidFill>
                  <a:srgbClr val="FFFF00"/>
                </a:solidFill>
                <a:effectLst>
                  <a:outerShdw blurRad="38100" dist="38100" dir="2700000" algn="tl">
                    <a:srgbClr val="000000"/>
                  </a:outerShdw>
                </a:effectLst>
                <a:latin typeface="Times New Roman" pitchFamily="18" charset="0"/>
              </a:rPr>
              <a:t>- State EOC</a:t>
            </a:r>
          </a:p>
        </p:txBody>
      </p:sp>
      <p:sp>
        <p:nvSpPr>
          <p:cNvPr id="39947" name="Rectangle 13"/>
          <p:cNvSpPr>
            <a:spLocks noChangeArrowheads="1"/>
          </p:cNvSpPr>
          <p:nvPr/>
        </p:nvSpPr>
        <p:spPr bwMode="auto">
          <a:xfrm>
            <a:off x="3748088" y="3427413"/>
            <a:ext cx="2609850" cy="523862"/>
          </a:xfrm>
          <a:prstGeom prst="rect">
            <a:avLst/>
          </a:prstGeom>
          <a:solidFill>
            <a:srgbClr val="008080"/>
          </a:solidFill>
          <a:ln w="25400">
            <a:noFill/>
            <a:miter lim="800000"/>
            <a:headEnd/>
            <a:tailEnd/>
          </a:ln>
        </p:spPr>
        <p:txBody>
          <a:bodyPr lIns="93662" tIns="46038" rIns="93662" bIns="46038">
            <a:spAutoFit/>
          </a:bodyPr>
          <a:lstStyle/>
          <a:p>
            <a:pPr defTabSz="920750" eaLnBrk="0" hangingPunct="0"/>
            <a:r>
              <a:rPr lang="en-US" sz="1400" b="1">
                <a:solidFill>
                  <a:schemeClr val="bg1"/>
                </a:solidFill>
                <a:latin typeface="Times New Roman" pitchFamily="18" charset="0"/>
              </a:rPr>
              <a:t>Emergency Management Assistance Compacts (EMAC)</a:t>
            </a:r>
          </a:p>
        </p:txBody>
      </p:sp>
      <p:sp>
        <p:nvSpPr>
          <p:cNvPr id="39948" name="Rectangle 14"/>
          <p:cNvSpPr>
            <a:spLocks noChangeArrowheads="1"/>
          </p:cNvSpPr>
          <p:nvPr/>
        </p:nvSpPr>
        <p:spPr bwMode="auto">
          <a:xfrm>
            <a:off x="1828801" y="1295401"/>
            <a:ext cx="2232025" cy="542925"/>
          </a:xfrm>
          <a:prstGeom prst="rect">
            <a:avLst/>
          </a:prstGeom>
          <a:solidFill>
            <a:schemeClr val="bg1"/>
          </a:solidFill>
          <a:ln w="25400">
            <a:solidFill>
              <a:schemeClr val="tx1"/>
            </a:solidFill>
            <a:miter lim="800000"/>
            <a:headEnd/>
            <a:tailEnd/>
          </a:ln>
        </p:spPr>
        <p:txBody>
          <a:bodyPr lIns="93662" tIns="46038" rIns="93662" bIns="46038">
            <a:spAutoFit/>
          </a:bodyPr>
          <a:lstStyle/>
          <a:p>
            <a:pPr algn="ctr" defTabSz="920750" eaLnBrk="0" hangingPunct="0"/>
            <a:r>
              <a:rPr lang="en-US" sz="1400" b="1">
                <a:latin typeface="Times New Roman" pitchFamily="18" charset="0"/>
              </a:rPr>
              <a:t>PRESIDENT</a:t>
            </a:r>
          </a:p>
          <a:p>
            <a:pPr algn="ctr" defTabSz="920750" eaLnBrk="0" hangingPunct="0"/>
            <a:r>
              <a:rPr lang="en-US" sz="1400" b="1">
                <a:latin typeface="Times New Roman" pitchFamily="18" charset="0"/>
              </a:rPr>
              <a:t>Federal Declaration</a:t>
            </a:r>
          </a:p>
        </p:txBody>
      </p:sp>
      <p:sp>
        <p:nvSpPr>
          <p:cNvPr id="39949" name="Line 15"/>
          <p:cNvSpPr>
            <a:spLocks noChangeShapeType="1"/>
          </p:cNvSpPr>
          <p:nvPr/>
        </p:nvSpPr>
        <p:spPr bwMode="auto">
          <a:xfrm flipH="1">
            <a:off x="2882900" y="1828801"/>
            <a:ext cx="1917700" cy="2109788"/>
          </a:xfrm>
          <a:prstGeom prst="line">
            <a:avLst/>
          </a:prstGeom>
          <a:noFill/>
          <a:ln w="38100">
            <a:solidFill>
              <a:schemeClr val="tx1"/>
            </a:solidFill>
            <a:round/>
            <a:headEnd type="none" w="sm" len="sm"/>
            <a:tailEnd type="triangle" w="lg" len="lg"/>
          </a:ln>
        </p:spPr>
        <p:txBody>
          <a:bodyPr wrap="square" anchor="ctr">
            <a:spAutoFit/>
          </a:bodyPr>
          <a:lstStyle/>
          <a:p>
            <a:endParaRPr lang="en-US"/>
          </a:p>
        </p:txBody>
      </p:sp>
      <p:sp>
        <p:nvSpPr>
          <p:cNvPr id="39950" name="Rectangle 17"/>
          <p:cNvSpPr>
            <a:spLocks noChangeArrowheads="1"/>
          </p:cNvSpPr>
          <p:nvPr/>
        </p:nvSpPr>
        <p:spPr bwMode="auto">
          <a:xfrm>
            <a:off x="7512051" y="3333751"/>
            <a:ext cx="2130425" cy="736099"/>
          </a:xfrm>
          <a:prstGeom prst="rect">
            <a:avLst/>
          </a:prstGeom>
          <a:solidFill>
            <a:srgbClr val="008080"/>
          </a:solidFill>
          <a:ln w="25400">
            <a:noFill/>
            <a:miter lim="800000"/>
            <a:headEnd/>
            <a:tailEnd/>
          </a:ln>
        </p:spPr>
        <p:txBody>
          <a:bodyPr lIns="90488" tIns="44450" rIns="90488" bIns="44450">
            <a:spAutoFit/>
          </a:bodyPr>
          <a:lstStyle/>
          <a:p>
            <a:pPr eaLnBrk="0" hangingPunct="0"/>
            <a:r>
              <a:rPr lang="en-US" sz="1400" b="1">
                <a:solidFill>
                  <a:schemeClr val="bg1"/>
                </a:solidFill>
                <a:latin typeface="Times New Roman" pitchFamily="18" charset="0"/>
              </a:rPr>
              <a:t>From Supporting States</a:t>
            </a:r>
          </a:p>
          <a:p>
            <a:pPr eaLnBrk="0" hangingPunct="0"/>
            <a:r>
              <a:rPr lang="en-US" sz="1400" b="1">
                <a:solidFill>
                  <a:schemeClr val="bg1"/>
                </a:solidFill>
                <a:latin typeface="Times New Roman" pitchFamily="18" charset="0"/>
              </a:rPr>
              <a:t>- National Guard</a:t>
            </a:r>
          </a:p>
          <a:p>
            <a:pPr eaLnBrk="0" hangingPunct="0"/>
            <a:r>
              <a:rPr lang="en-US" sz="1400" b="1">
                <a:solidFill>
                  <a:schemeClr val="bg1"/>
                </a:solidFill>
                <a:latin typeface="Times New Roman" pitchFamily="18" charset="0"/>
              </a:rPr>
              <a:t>- State Agencies</a:t>
            </a:r>
          </a:p>
        </p:txBody>
      </p:sp>
      <p:sp>
        <p:nvSpPr>
          <p:cNvPr id="74778" name="Rectangle 26"/>
          <p:cNvSpPr>
            <a:spLocks noChangeArrowheads="1"/>
          </p:cNvSpPr>
          <p:nvPr/>
        </p:nvSpPr>
        <p:spPr bwMode="auto">
          <a:xfrm>
            <a:off x="6934201" y="2209801"/>
            <a:ext cx="1506537" cy="542925"/>
          </a:xfrm>
          <a:prstGeom prst="rect">
            <a:avLst/>
          </a:prstGeom>
          <a:solidFill>
            <a:schemeClr val="bg1"/>
          </a:solidFill>
          <a:ln w="25400">
            <a:solidFill>
              <a:schemeClr val="tx1"/>
            </a:solidFill>
            <a:miter lim="800000"/>
            <a:headEnd/>
            <a:tailEnd/>
          </a:ln>
          <a:effectLst/>
        </p:spPr>
        <p:txBody>
          <a:bodyPr lIns="93662" tIns="46038" rIns="93662" bIns="46038">
            <a:spAutoFit/>
          </a:bodyPr>
          <a:lstStyle/>
          <a:p>
            <a:pPr algn="ctr" defTabSz="920750" eaLnBrk="0" fontAlgn="auto" hangingPunct="0">
              <a:spcBef>
                <a:spcPts val="0"/>
              </a:spcBef>
              <a:spcAft>
                <a:spcPts val="0"/>
              </a:spcAft>
              <a:defRPr/>
            </a:pPr>
            <a:r>
              <a:rPr lang="en-US" sz="1400" b="1">
                <a:effectLst>
                  <a:outerShdw blurRad="38100" dist="38100" dir="2700000" algn="tl">
                    <a:srgbClr val="C0C0C0"/>
                  </a:outerShdw>
                </a:effectLst>
                <a:latin typeface="Times New Roman" pitchFamily="18" charset="0"/>
              </a:rPr>
              <a:t>Other Military Resources</a:t>
            </a:r>
          </a:p>
        </p:txBody>
      </p:sp>
      <p:sp>
        <p:nvSpPr>
          <p:cNvPr id="74781" name="Rectangle 29"/>
          <p:cNvSpPr>
            <a:spLocks noChangeArrowheads="1"/>
          </p:cNvSpPr>
          <p:nvPr/>
        </p:nvSpPr>
        <p:spPr bwMode="auto">
          <a:xfrm>
            <a:off x="4800600" y="1295401"/>
            <a:ext cx="2112962" cy="542925"/>
          </a:xfrm>
          <a:prstGeom prst="rect">
            <a:avLst/>
          </a:prstGeom>
          <a:solidFill>
            <a:schemeClr val="bg1"/>
          </a:solidFill>
          <a:ln w="25400">
            <a:solidFill>
              <a:schemeClr val="tx1"/>
            </a:solidFill>
            <a:miter lim="800000"/>
            <a:headEnd/>
            <a:tailEnd/>
          </a:ln>
          <a:effectLst/>
        </p:spPr>
        <p:txBody>
          <a:bodyPr lIns="93662" tIns="46038" rIns="93662" bIns="46038">
            <a:spAutoFit/>
          </a:bodyPr>
          <a:lstStyle/>
          <a:p>
            <a:pPr algn="ctr" defTabSz="920750" eaLnBrk="0" fontAlgn="auto" hangingPunct="0">
              <a:spcBef>
                <a:spcPts val="0"/>
              </a:spcBef>
              <a:spcAft>
                <a:spcPts val="0"/>
              </a:spcAft>
              <a:defRPr/>
            </a:pPr>
            <a:r>
              <a:rPr lang="en-US" sz="1400" b="1">
                <a:effectLst>
                  <a:outerShdw blurRad="38100" dist="38100" dir="2700000" algn="tl">
                    <a:srgbClr val="C0C0C0"/>
                  </a:outerShdw>
                </a:effectLst>
                <a:latin typeface="Times New Roman" pitchFamily="18" charset="0"/>
              </a:rPr>
              <a:t>Dept of Homeland Security </a:t>
            </a:r>
            <a:r>
              <a:rPr lang="en-US" sz="1400" b="1" i="1">
                <a:effectLst>
                  <a:outerShdw blurRad="38100" dist="38100" dir="2700000" algn="tl">
                    <a:srgbClr val="C0C0C0"/>
                  </a:outerShdw>
                </a:effectLst>
                <a:latin typeface="Times New Roman" pitchFamily="18" charset="0"/>
              </a:rPr>
              <a:t>(FEMA)</a:t>
            </a:r>
          </a:p>
        </p:txBody>
      </p:sp>
      <p:sp>
        <p:nvSpPr>
          <p:cNvPr id="74782" name="Rectangle 30"/>
          <p:cNvSpPr>
            <a:spLocks noChangeArrowheads="1"/>
          </p:cNvSpPr>
          <p:nvPr/>
        </p:nvSpPr>
        <p:spPr bwMode="auto">
          <a:xfrm>
            <a:off x="8458201" y="2209801"/>
            <a:ext cx="1512887" cy="542925"/>
          </a:xfrm>
          <a:prstGeom prst="rect">
            <a:avLst/>
          </a:prstGeom>
          <a:solidFill>
            <a:schemeClr val="bg1"/>
          </a:solidFill>
          <a:ln w="25400">
            <a:solidFill>
              <a:schemeClr val="tx1"/>
            </a:solidFill>
            <a:miter lim="800000"/>
            <a:headEnd/>
            <a:tailEnd/>
          </a:ln>
          <a:effectLst/>
        </p:spPr>
        <p:txBody>
          <a:bodyPr lIns="93662" tIns="46038" rIns="93662" bIns="46038">
            <a:spAutoFit/>
          </a:bodyPr>
          <a:lstStyle/>
          <a:p>
            <a:pPr algn="ctr" defTabSz="920750" eaLnBrk="0" fontAlgn="auto" hangingPunct="0">
              <a:spcBef>
                <a:spcPts val="0"/>
              </a:spcBef>
              <a:spcAft>
                <a:spcPts val="0"/>
              </a:spcAft>
              <a:defRPr/>
            </a:pPr>
            <a:r>
              <a:rPr lang="en-US" sz="1400" b="1" dirty="0">
                <a:effectLst>
                  <a:outerShdw blurRad="38100" dist="38100" dir="2700000" algn="tl">
                    <a:srgbClr val="C0C0C0"/>
                  </a:outerShdw>
                </a:effectLst>
                <a:latin typeface="Times New Roman" pitchFamily="18" charset="0"/>
              </a:rPr>
              <a:t>Active Duty Forces</a:t>
            </a:r>
          </a:p>
        </p:txBody>
      </p:sp>
      <p:sp>
        <p:nvSpPr>
          <p:cNvPr id="74783" name="Rectangle 31"/>
          <p:cNvSpPr>
            <a:spLocks noChangeArrowheads="1"/>
          </p:cNvSpPr>
          <p:nvPr/>
        </p:nvSpPr>
        <p:spPr bwMode="auto">
          <a:xfrm>
            <a:off x="4800600" y="2209801"/>
            <a:ext cx="2095500" cy="542925"/>
          </a:xfrm>
          <a:prstGeom prst="rect">
            <a:avLst/>
          </a:prstGeom>
          <a:solidFill>
            <a:schemeClr val="bg1"/>
          </a:solidFill>
          <a:ln w="25400">
            <a:solidFill>
              <a:schemeClr val="tx1"/>
            </a:solidFill>
            <a:miter lim="800000"/>
            <a:headEnd/>
            <a:tailEnd/>
          </a:ln>
          <a:effectLst/>
        </p:spPr>
        <p:txBody>
          <a:bodyPr lIns="93662" tIns="46038" rIns="93662" bIns="46038">
            <a:spAutoFit/>
          </a:bodyPr>
          <a:lstStyle/>
          <a:p>
            <a:pPr algn="ctr" defTabSz="920750" eaLnBrk="0" fontAlgn="auto" hangingPunct="0">
              <a:spcBef>
                <a:spcPts val="0"/>
              </a:spcBef>
              <a:spcAft>
                <a:spcPts val="0"/>
              </a:spcAft>
              <a:defRPr/>
            </a:pPr>
            <a:r>
              <a:rPr lang="en-US" sz="1400" b="1">
                <a:effectLst>
                  <a:outerShdw blurRad="38100" dist="38100" dir="2700000" algn="tl">
                    <a:srgbClr val="C0C0C0"/>
                  </a:outerShdw>
                </a:effectLst>
                <a:latin typeface="Times New Roman" pitchFamily="18" charset="0"/>
              </a:rPr>
              <a:t>Federalized </a:t>
            </a:r>
          </a:p>
          <a:p>
            <a:pPr algn="ctr" defTabSz="920750" eaLnBrk="0" fontAlgn="auto" hangingPunct="0">
              <a:spcBef>
                <a:spcPts val="0"/>
              </a:spcBef>
              <a:spcAft>
                <a:spcPts val="0"/>
              </a:spcAft>
              <a:defRPr/>
            </a:pPr>
            <a:r>
              <a:rPr lang="en-US" sz="1400" b="1">
                <a:effectLst>
                  <a:outerShdw blurRad="38100" dist="38100" dir="2700000" algn="tl">
                    <a:srgbClr val="C0C0C0"/>
                  </a:outerShdw>
                </a:effectLst>
                <a:latin typeface="Times New Roman" pitchFamily="18" charset="0"/>
              </a:rPr>
              <a:t>National Guard</a:t>
            </a:r>
            <a:endParaRPr lang="en-US" sz="1200" b="1">
              <a:effectLst>
                <a:outerShdw blurRad="38100" dist="38100" dir="2700000" algn="tl">
                  <a:srgbClr val="C0C0C0"/>
                </a:outerShdw>
              </a:effectLst>
              <a:latin typeface="Arial" pitchFamily="34" charset="0"/>
            </a:endParaRPr>
          </a:p>
        </p:txBody>
      </p:sp>
      <p:sp>
        <p:nvSpPr>
          <p:cNvPr id="39955" name="Text Box 32"/>
          <p:cNvSpPr txBox="1">
            <a:spLocks noChangeArrowheads="1"/>
          </p:cNvSpPr>
          <p:nvPr/>
        </p:nvSpPr>
        <p:spPr bwMode="auto">
          <a:xfrm>
            <a:off x="2962275" y="4052889"/>
            <a:ext cx="7310438" cy="396875"/>
          </a:xfrm>
          <a:prstGeom prst="rect">
            <a:avLst/>
          </a:prstGeom>
          <a:noFill/>
          <a:ln w="9525">
            <a:noFill/>
            <a:miter lim="800000"/>
            <a:headEnd/>
            <a:tailEnd/>
          </a:ln>
        </p:spPr>
        <p:txBody>
          <a:bodyPr>
            <a:spAutoFit/>
          </a:bodyPr>
          <a:lstStyle/>
          <a:p>
            <a:pPr algn="ctr"/>
            <a:r>
              <a:rPr lang="en-US" sz="1400" b="1" i="1" u="sng" dirty="0">
                <a:latin typeface="Times New Roman" pitchFamily="18" charset="0"/>
              </a:rPr>
              <a:t>Nearly all missions are accomplished below this level</a:t>
            </a:r>
            <a:r>
              <a:rPr lang="en-US" sz="2000" b="1" i="1" u="sng" dirty="0">
                <a:latin typeface="Times New Roman" pitchFamily="18" charset="0"/>
              </a:rPr>
              <a:t>!                    </a:t>
            </a:r>
          </a:p>
        </p:txBody>
      </p:sp>
      <p:sp>
        <p:nvSpPr>
          <p:cNvPr id="39957" name="Line 46"/>
          <p:cNvSpPr>
            <a:spLocks noChangeShapeType="1"/>
          </p:cNvSpPr>
          <p:nvPr/>
        </p:nvSpPr>
        <p:spPr bwMode="auto">
          <a:xfrm flipH="1">
            <a:off x="6565900" y="4743451"/>
            <a:ext cx="890588" cy="3175"/>
          </a:xfrm>
          <a:prstGeom prst="line">
            <a:avLst/>
          </a:prstGeom>
          <a:noFill/>
          <a:ln w="38100">
            <a:solidFill>
              <a:schemeClr val="tx1"/>
            </a:solidFill>
            <a:round/>
            <a:headEnd type="none" w="sm" len="sm"/>
            <a:tailEnd type="triangle" w="lg" len="lg"/>
          </a:ln>
        </p:spPr>
        <p:txBody>
          <a:bodyPr anchor="ctr">
            <a:spAutoFit/>
          </a:bodyPr>
          <a:lstStyle/>
          <a:p>
            <a:endParaRPr lang="en-US"/>
          </a:p>
        </p:txBody>
      </p:sp>
      <p:sp>
        <p:nvSpPr>
          <p:cNvPr id="39958" name="Line 47"/>
          <p:cNvSpPr>
            <a:spLocks noChangeShapeType="1"/>
          </p:cNvSpPr>
          <p:nvPr/>
        </p:nvSpPr>
        <p:spPr bwMode="auto">
          <a:xfrm flipH="1">
            <a:off x="6386513" y="3683001"/>
            <a:ext cx="1092200" cy="3175"/>
          </a:xfrm>
          <a:prstGeom prst="line">
            <a:avLst/>
          </a:prstGeom>
          <a:noFill/>
          <a:ln w="38100">
            <a:solidFill>
              <a:schemeClr val="tx1"/>
            </a:solidFill>
            <a:round/>
            <a:headEnd type="none" w="sm" len="sm"/>
            <a:tailEnd type="triangle" w="lg" len="lg"/>
          </a:ln>
        </p:spPr>
        <p:txBody>
          <a:bodyPr anchor="ctr">
            <a:spAutoFit/>
          </a:bodyPr>
          <a:lstStyle/>
          <a:p>
            <a:endParaRPr lang="en-US"/>
          </a:p>
        </p:txBody>
      </p:sp>
      <p:sp>
        <p:nvSpPr>
          <p:cNvPr id="39959" name="Text Box 49"/>
          <p:cNvSpPr txBox="1">
            <a:spLocks noChangeArrowheads="1"/>
          </p:cNvSpPr>
          <p:nvPr/>
        </p:nvSpPr>
        <p:spPr bwMode="auto">
          <a:xfrm>
            <a:off x="3581400" y="5715001"/>
            <a:ext cx="1676400" cy="830997"/>
          </a:xfrm>
          <a:prstGeom prst="rect">
            <a:avLst/>
          </a:prstGeom>
          <a:solidFill>
            <a:srgbClr val="FFFF00"/>
          </a:solidFill>
          <a:ln w="9525">
            <a:solidFill>
              <a:schemeClr val="tx1"/>
            </a:solidFill>
            <a:miter lim="800000"/>
            <a:headEnd/>
            <a:tailEnd/>
          </a:ln>
        </p:spPr>
        <p:txBody>
          <a:bodyPr wrap="square">
            <a:spAutoFit/>
          </a:bodyPr>
          <a:lstStyle/>
          <a:p>
            <a:pPr algn="ctr"/>
            <a:r>
              <a:rPr lang="en-US" sz="2400" b="1" dirty="0">
                <a:latin typeface="Times New Roman" pitchFamily="18" charset="0"/>
              </a:rPr>
              <a:t>99.999% of the time</a:t>
            </a:r>
          </a:p>
        </p:txBody>
      </p:sp>
      <p:sp>
        <p:nvSpPr>
          <p:cNvPr id="39963" name="Line 55"/>
          <p:cNvSpPr>
            <a:spLocks noChangeShapeType="1"/>
          </p:cNvSpPr>
          <p:nvPr/>
        </p:nvSpPr>
        <p:spPr bwMode="auto">
          <a:xfrm flipV="1">
            <a:off x="4114801" y="1524001"/>
            <a:ext cx="685800" cy="1"/>
          </a:xfrm>
          <a:prstGeom prst="line">
            <a:avLst/>
          </a:prstGeom>
          <a:noFill/>
          <a:ln w="38100">
            <a:solidFill>
              <a:schemeClr val="tx1"/>
            </a:solidFill>
            <a:round/>
            <a:headEnd type="none" w="sm" len="sm"/>
            <a:tailEnd type="triangle" w="lg" len="lg"/>
          </a:ln>
        </p:spPr>
        <p:txBody>
          <a:bodyPr wrap="square" anchor="ctr">
            <a:spAutoFit/>
          </a:bodyPr>
          <a:lstStyle/>
          <a:p>
            <a:endParaRPr lang="en-US"/>
          </a:p>
        </p:txBody>
      </p:sp>
      <p:sp>
        <p:nvSpPr>
          <p:cNvPr id="39964" name="Line 57"/>
          <p:cNvSpPr>
            <a:spLocks noChangeShapeType="1"/>
          </p:cNvSpPr>
          <p:nvPr/>
        </p:nvSpPr>
        <p:spPr bwMode="auto">
          <a:xfrm flipH="1" flipV="1">
            <a:off x="10174289" y="1165225"/>
            <a:ext cx="33337" cy="5348288"/>
          </a:xfrm>
          <a:prstGeom prst="line">
            <a:avLst/>
          </a:prstGeom>
          <a:noFill/>
          <a:ln w="38100">
            <a:solidFill>
              <a:schemeClr val="tx1"/>
            </a:solidFill>
            <a:round/>
            <a:headEnd/>
            <a:tailEnd type="triangle" w="med" len="med"/>
          </a:ln>
        </p:spPr>
        <p:txBody>
          <a:bodyPr/>
          <a:lstStyle/>
          <a:p>
            <a:endParaRPr lang="en-US"/>
          </a:p>
        </p:txBody>
      </p:sp>
      <p:sp>
        <p:nvSpPr>
          <p:cNvPr id="39965" name="Text Box 58"/>
          <p:cNvSpPr txBox="1">
            <a:spLocks noChangeArrowheads="1"/>
          </p:cNvSpPr>
          <p:nvPr/>
        </p:nvSpPr>
        <p:spPr bwMode="auto">
          <a:xfrm>
            <a:off x="9887348" y="1122364"/>
            <a:ext cx="615553" cy="5330825"/>
          </a:xfrm>
          <a:prstGeom prst="rect">
            <a:avLst/>
          </a:prstGeom>
          <a:noFill/>
          <a:ln w="9525">
            <a:noFill/>
            <a:miter lim="800000"/>
            <a:headEnd/>
            <a:tailEnd/>
          </a:ln>
        </p:spPr>
        <p:txBody>
          <a:bodyPr vert="eaVert">
            <a:spAutoFit/>
          </a:bodyPr>
          <a:lstStyle/>
          <a:p>
            <a:pPr algn="ctr"/>
            <a:r>
              <a:rPr lang="en-US" sz="1400" b="1" u="sng">
                <a:latin typeface="Times New Roman" pitchFamily="18" charset="0"/>
              </a:rPr>
              <a:t>Event Ascendancy</a:t>
            </a:r>
          </a:p>
          <a:p>
            <a:pPr algn="ctr"/>
            <a:r>
              <a:rPr lang="en-US" sz="1400">
                <a:latin typeface="Times New Roman" pitchFamily="18" charset="0"/>
              </a:rPr>
              <a:t>      </a:t>
            </a:r>
            <a:r>
              <a:rPr lang="en-US" sz="1400" b="1">
                <a:latin typeface="Times New Roman" pitchFamily="18" charset="0"/>
              </a:rPr>
              <a:t>Catastrophic                                Major                         Routine</a:t>
            </a:r>
          </a:p>
        </p:txBody>
      </p:sp>
      <p:sp>
        <p:nvSpPr>
          <p:cNvPr id="39966" name="Line 30"/>
          <p:cNvSpPr>
            <a:spLocks noChangeShapeType="1"/>
          </p:cNvSpPr>
          <p:nvPr/>
        </p:nvSpPr>
        <p:spPr bwMode="auto">
          <a:xfrm>
            <a:off x="1524000" y="2895600"/>
            <a:ext cx="9144000" cy="0"/>
          </a:xfrm>
          <a:prstGeom prst="line">
            <a:avLst/>
          </a:prstGeom>
          <a:noFill/>
          <a:ln w="28575" cap="rnd">
            <a:solidFill>
              <a:schemeClr val="tx1"/>
            </a:solidFill>
            <a:prstDash val="sysDot"/>
            <a:round/>
            <a:headEnd/>
            <a:tailEnd/>
          </a:ln>
        </p:spPr>
        <p:txBody>
          <a:bodyPr/>
          <a:lstStyle/>
          <a:p>
            <a:endParaRPr lang="en-US"/>
          </a:p>
        </p:txBody>
      </p:sp>
      <p:sp>
        <p:nvSpPr>
          <p:cNvPr id="30" name="Line 55"/>
          <p:cNvSpPr>
            <a:spLocks noChangeShapeType="1"/>
          </p:cNvSpPr>
          <p:nvPr/>
        </p:nvSpPr>
        <p:spPr bwMode="auto">
          <a:xfrm flipV="1">
            <a:off x="6172200" y="1828799"/>
            <a:ext cx="0" cy="381001"/>
          </a:xfrm>
          <a:prstGeom prst="line">
            <a:avLst/>
          </a:prstGeom>
          <a:noFill/>
          <a:ln w="38100">
            <a:solidFill>
              <a:schemeClr val="tx1"/>
            </a:solidFill>
            <a:round/>
            <a:headEnd type="none" w="sm" len="sm"/>
            <a:tailEnd type="triangle" w="lg" len="lg"/>
          </a:ln>
        </p:spPr>
        <p:txBody>
          <a:bodyPr wrap="square" anchor="ctr">
            <a:spAutoFit/>
          </a:bodyPr>
          <a:lstStyle/>
          <a:p>
            <a:endParaRPr lang="en-US"/>
          </a:p>
        </p:txBody>
      </p:sp>
    </p:spTree>
    <p:extLst>
      <p:ext uri="{BB962C8B-B14F-4D97-AF65-F5344CB8AC3E}">
        <p14:creationId xmlns:p14="http://schemas.microsoft.com/office/powerpoint/2010/main" val="187539642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Left-Right Arrow 29"/>
          <p:cNvSpPr/>
          <p:nvPr/>
        </p:nvSpPr>
        <p:spPr bwMode="auto">
          <a:xfrm>
            <a:off x="7987430" y="1066800"/>
            <a:ext cx="2680570" cy="726510"/>
          </a:xfrm>
          <a:prstGeom prst="leftRightArrow">
            <a:avLst/>
          </a:prstGeom>
          <a:solidFill>
            <a:srgbClr val="A4B2A8"/>
          </a:solidFill>
          <a:ln w="9525" cap="flat" cmpd="sng" algn="ctr">
            <a:noFill/>
            <a:prstDash val="solid"/>
            <a:round/>
            <a:headEnd type="none" w="med" len="med"/>
            <a:tailEnd type="none" w="med" len="med"/>
          </a:ln>
          <a:effectLst>
            <a:innerShdw blurRad="63500" dist="50800" dir="5400000">
              <a:prstClr val="black">
                <a:alpha val="50000"/>
              </a:prstClr>
            </a:innerShdw>
          </a:effectLst>
        </p:spPr>
        <p:txBody>
          <a:bodyPr/>
          <a:lstStyle/>
          <a:p>
            <a:pPr marL="342900" indent="-342900">
              <a:defRPr/>
            </a:pPr>
            <a:endParaRPr lang="en-US" dirty="0"/>
          </a:p>
        </p:txBody>
      </p:sp>
      <p:sp>
        <p:nvSpPr>
          <p:cNvPr id="29" name="Left-Right Arrow 28"/>
          <p:cNvSpPr/>
          <p:nvPr/>
        </p:nvSpPr>
        <p:spPr bwMode="auto">
          <a:xfrm>
            <a:off x="1524000" y="1079327"/>
            <a:ext cx="6425852" cy="663880"/>
          </a:xfrm>
          <a:prstGeom prst="leftRightArrow">
            <a:avLst/>
          </a:prstGeom>
          <a:solidFill>
            <a:srgbClr val="E1E1DF"/>
          </a:solidFill>
          <a:ln w="9525" cap="flat" cmpd="sng" algn="ctr">
            <a:solidFill>
              <a:schemeClr val="bg2">
                <a:lumMod val="75000"/>
              </a:schemeClr>
            </a:solidFill>
            <a:prstDash val="solid"/>
            <a:round/>
            <a:headEnd type="none" w="med" len="med"/>
            <a:tailEnd type="none" w="med" len="med"/>
          </a:ln>
          <a:effectLst>
            <a:innerShdw blurRad="63500" dist="50800" dir="5400000">
              <a:prstClr val="black">
                <a:alpha val="50000"/>
              </a:prstClr>
            </a:innerShdw>
          </a:effectLst>
        </p:spPr>
        <p:txBody>
          <a:bodyPr/>
          <a:lstStyle/>
          <a:p>
            <a:pPr marL="342900" indent="-342900">
              <a:defRPr/>
            </a:pPr>
            <a:endParaRPr lang="en-US"/>
          </a:p>
        </p:txBody>
      </p:sp>
      <p:sp>
        <p:nvSpPr>
          <p:cNvPr id="9224" name="Oval 4"/>
          <p:cNvSpPr>
            <a:spLocks noChangeArrowheads="1"/>
          </p:cNvSpPr>
          <p:nvPr/>
        </p:nvSpPr>
        <p:spPr bwMode="auto">
          <a:xfrm>
            <a:off x="4038600" y="2103329"/>
            <a:ext cx="6629400" cy="2971800"/>
          </a:xfrm>
          <a:prstGeom prst="ellipse">
            <a:avLst/>
          </a:prstGeom>
          <a:solidFill>
            <a:srgbClr val="A4B2A8"/>
          </a:solidFill>
          <a:ln w="9525">
            <a:solidFill>
              <a:schemeClr val="tx1"/>
            </a:solidFill>
            <a:round/>
            <a:headEnd/>
            <a:tailEnd/>
          </a:ln>
        </p:spPr>
        <p:txBody>
          <a:bodyPr wrap="none" anchor="ctr"/>
          <a:lstStyle/>
          <a:p>
            <a:pPr algn="ctr"/>
            <a:r>
              <a:rPr lang="en-US"/>
              <a:t> </a:t>
            </a:r>
          </a:p>
        </p:txBody>
      </p:sp>
      <p:sp>
        <p:nvSpPr>
          <p:cNvPr id="9225" name="Oval 6"/>
          <p:cNvSpPr>
            <a:spLocks noChangeArrowheads="1"/>
          </p:cNvSpPr>
          <p:nvPr/>
        </p:nvSpPr>
        <p:spPr bwMode="auto">
          <a:xfrm>
            <a:off x="1524001" y="2103329"/>
            <a:ext cx="6462713" cy="2971800"/>
          </a:xfrm>
          <a:prstGeom prst="ellipse">
            <a:avLst/>
          </a:prstGeom>
          <a:solidFill>
            <a:srgbClr val="E1E1DF">
              <a:alpha val="41960"/>
            </a:srgbClr>
          </a:solidFill>
          <a:ln w="9525">
            <a:solidFill>
              <a:schemeClr val="tx1"/>
            </a:solidFill>
            <a:round/>
            <a:headEnd/>
            <a:tailEnd/>
          </a:ln>
        </p:spPr>
        <p:txBody>
          <a:bodyPr wrap="none" anchor="ctr"/>
          <a:lstStyle/>
          <a:p>
            <a:pPr algn="ctr"/>
            <a:endParaRPr lang="en-US"/>
          </a:p>
        </p:txBody>
      </p:sp>
      <p:sp>
        <p:nvSpPr>
          <p:cNvPr id="9226" name="TextBox 5"/>
          <p:cNvSpPr txBox="1">
            <a:spLocks noChangeArrowheads="1"/>
          </p:cNvSpPr>
          <p:nvPr/>
        </p:nvSpPr>
        <p:spPr bwMode="auto">
          <a:xfrm>
            <a:off x="1752600" y="3017729"/>
            <a:ext cx="2438400" cy="1016000"/>
          </a:xfrm>
          <a:prstGeom prst="rect">
            <a:avLst/>
          </a:prstGeom>
          <a:noFill/>
          <a:ln w="9525">
            <a:noFill/>
            <a:miter lim="800000"/>
            <a:headEnd/>
            <a:tailEnd/>
          </a:ln>
        </p:spPr>
        <p:txBody>
          <a:bodyPr>
            <a:spAutoFit/>
          </a:bodyPr>
          <a:lstStyle/>
          <a:p>
            <a:pPr algn="ctr"/>
            <a:r>
              <a:rPr lang="en-US" sz="2000" b="1"/>
              <a:t>National Guard Civil Support (NGCS)</a:t>
            </a:r>
          </a:p>
        </p:txBody>
      </p:sp>
      <p:sp>
        <p:nvSpPr>
          <p:cNvPr id="9227" name="TextBox 6"/>
          <p:cNvSpPr txBox="1">
            <a:spLocks noChangeArrowheads="1"/>
          </p:cNvSpPr>
          <p:nvPr/>
        </p:nvSpPr>
        <p:spPr bwMode="auto">
          <a:xfrm>
            <a:off x="8001000" y="3017729"/>
            <a:ext cx="2438400" cy="1016000"/>
          </a:xfrm>
          <a:prstGeom prst="rect">
            <a:avLst/>
          </a:prstGeom>
          <a:noFill/>
          <a:ln w="9525">
            <a:noFill/>
            <a:miter lim="800000"/>
            <a:headEnd/>
            <a:tailEnd/>
          </a:ln>
        </p:spPr>
        <p:txBody>
          <a:bodyPr>
            <a:spAutoFit/>
          </a:bodyPr>
          <a:lstStyle/>
          <a:p>
            <a:pPr algn="ctr"/>
            <a:r>
              <a:rPr lang="en-US" sz="2000" b="1" dirty="0"/>
              <a:t>Defense Support of Civil Authorities (DSCA)</a:t>
            </a:r>
          </a:p>
        </p:txBody>
      </p:sp>
      <p:sp>
        <p:nvSpPr>
          <p:cNvPr id="8" name="Rectangle 7"/>
          <p:cNvSpPr/>
          <p:nvPr/>
        </p:nvSpPr>
        <p:spPr bwMode="auto">
          <a:xfrm>
            <a:off x="1524000" y="5588696"/>
            <a:ext cx="9144000" cy="964504"/>
          </a:xfrm>
          <a:prstGeom prst="rect">
            <a:avLst/>
          </a:prstGeom>
          <a:ln>
            <a:solidFill>
              <a:schemeClr val="bg2">
                <a:lumMod val="75000"/>
              </a:schemeClr>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a:lstStyle/>
          <a:p>
            <a:pPr marL="342900" indent="-342900">
              <a:defRPr/>
            </a:pPr>
            <a:endParaRPr lang="en-US">
              <a:solidFill>
                <a:schemeClr val="tx1"/>
              </a:solidFill>
            </a:endParaRPr>
          </a:p>
        </p:txBody>
      </p:sp>
      <p:sp>
        <p:nvSpPr>
          <p:cNvPr id="9231" name="TextBox 8"/>
          <p:cNvSpPr txBox="1">
            <a:spLocks noChangeArrowheads="1"/>
          </p:cNvSpPr>
          <p:nvPr/>
        </p:nvSpPr>
        <p:spPr bwMode="auto">
          <a:xfrm>
            <a:off x="2071688" y="5706955"/>
            <a:ext cx="1752600" cy="830263"/>
          </a:xfrm>
          <a:prstGeom prst="rect">
            <a:avLst/>
          </a:prstGeom>
          <a:noFill/>
          <a:ln w="9525">
            <a:noFill/>
            <a:miter lim="800000"/>
            <a:headEnd/>
            <a:tailEnd/>
          </a:ln>
        </p:spPr>
        <p:txBody>
          <a:bodyPr>
            <a:spAutoFit/>
          </a:bodyPr>
          <a:lstStyle/>
          <a:p>
            <a:pPr algn="ctr"/>
            <a:r>
              <a:rPr lang="en-US" sz="1600" b="1"/>
              <a:t>National Guard in State Active Duty status</a:t>
            </a:r>
          </a:p>
        </p:txBody>
      </p:sp>
      <p:sp>
        <p:nvSpPr>
          <p:cNvPr id="9232" name="TextBox 9"/>
          <p:cNvSpPr txBox="1">
            <a:spLocks noChangeArrowheads="1"/>
          </p:cNvSpPr>
          <p:nvPr/>
        </p:nvSpPr>
        <p:spPr bwMode="auto">
          <a:xfrm>
            <a:off x="5202238" y="5643454"/>
            <a:ext cx="1752600" cy="831850"/>
          </a:xfrm>
          <a:prstGeom prst="rect">
            <a:avLst/>
          </a:prstGeom>
          <a:noFill/>
          <a:ln w="9525">
            <a:noFill/>
            <a:miter lim="800000"/>
            <a:headEnd/>
            <a:tailEnd/>
          </a:ln>
        </p:spPr>
        <p:txBody>
          <a:bodyPr>
            <a:spAutoFit/>
          </a:bodyPr>
          <a:lstStyle/>
          <a:p>
            <a:pPr algn="ctr"/>
            <a:r>
              <a:rPr lang="en-US" sz="1600" b="1"/>
              <a:t>National Guard in Title 32 Duty status</a:t>
            </a:r>
          </a:p>
        </p:txBody>
      </p:sp>
      <p:sp>
        <p:nvSpPr>
          <p:cNvPr id="9233" name="TextBox 10"/>
          <p:cNvSpPr txBox="1">
            <a:spLocks noChangeArrowheads="1"/>
          </p:cNvSpPr>
          <p:nvPr/>
        </p:nvSpPr>
        <p:spPr bwMode="auto">
          <a:xfrm>
            <a:off x="8124826" y="5632342"/>
            <a:ext cx="2543175" cy="831850"/>
          </a:xfrm>
          <a:prstGeom prst="rect">
            <a:avLst/>
          </a:prstGeom>
          <a:noFill/>
          <a:ln w="9525">
            <a:noFill/>
            <a:miter lim="800000"/>
            <a:headEnd/>
            <a:tailEnd/>
          </a:ln>
        </p:spPr>
        <p:txBody>
          <a:bodyPr>
            <a:spAutoFit/>
          </a:bodyPr>
          <a:lstStyle/>
          <a:p>
            <a:pPr algn="ctr"/>
            <a:r>
              <a:rPr lang="en-US" sz="1600" b="1"/>
              <a:t>All Regular; Reserve;  and National Guard forces in Title 10 status</a:t>
            </a:r>
          </a:p>
        </p:txBody>
      </p:sp>
      <p:cxnSp>
        <p:nvCxnSpPr>
          <p:cNvPr id="9234" name="Straight Connector 12"/>
          <p:cNvCxnSpPr>
            <a:cxnSpLocks noChangeShapeType="1"/>
          </p:cNvCxnSpPr>
          <p:nvPr/>
        </p:nvCxnSpPr>
        <p:spPr bwMode="auto">
          <a:xfrm rot="5400000">
            <a:off x="4154488" y="1204804"/>
            <a:ext cx="400050" cy="0"/>
          </a:xfrm>
          <a:prstGeom prst="line">
            <a:avLst/>
          </a:prstGeom>
          <a:noFill/>
          <a:ln w="9525" algn="ctr">
            <a:noFill/>
            <a:round/>
            <a:headEnd/>
            <a:tailEnd/>
          </a:ln>
        </p:spPr>
      </p:cxnSp>
      <p:cxnSp>
        <p:nvCxnSpPr>
          <p:cNvPr id="9235" name="Straight Connector 14"/>
          <p:cNvCxnSpPr>
            <a:cxnSpLocks noChangeShapeType="1"/>
          </p:cNvCxnSpPr>
          <p:nvPr/>
        </p:nvCxnSpPr>
        <p:spPr bwMode="auto">
          <a:xfrm rot="16200000" flipH="1">
            <a:off x="2563813" y="5037030"/>
            <a:ext cx="2968625" cy="12700"/>
          </a:xfrm>
          <a:prstGeom prst="line">
            <a:avLst/>
          </a:prstGeom>
          <a:noFill/>
          <a:ln w="28575" algn="ctr">
            <a:solidFill>
              <a:schemeClr val="tx1"/>
            </a:solidFill>
            <a:prstDash val="dash"/>
            <a:round/>
            <a:headEnd/>
            <a:tailEnd/>
          </a:ln>
        </p:spPr>
      </p:cxnSp>
      <p:cxnSp>
        <p:nvCxnSpPr>
          <p:cNvPr id="9236" name="Straight Connector 19"/>
          <p:cNvCxnSpPr>
            <a:cxnSpLocks noChangeShapeType="1"/>
          </p:cNvCxnSpPr>
          <p:nvPr/>
        </p:nvCxnSpPr>
        <p:spPr bwMode="auto">
          <a:xfrm rot="16200000" flipH="1">
            <a:off x="5276057" y="3817036"/>
            <a:ext cx="5410200" cy="11113"/>
          </a:xfrm>
          <a:prstGeom prst="line">
            <a:avLst/>
          </a:prstGeom>
          <a:noFill/>
          <a:ln w="28575" algn="ctr">
            <a:solidFill>
              <a:schemeClr val="tx1"/>
            </a:solidFill>
            <a:prstDash val="dash"/>
            <a:round/>
            <a:headEnd/>
            <a:tailEnd/>
          </a:ln>
        </p:spPr>
      </p:cxnSp>
      <p:sp>
        <p:nvSpPr>
          <p:cNvPr id="9237" name="TextBox 24"/>
          <p:cNvSpPr txBox="1">
            <a:spLocks noChangeArrowheads="1"/>
          </p:cNvSpPr>
          <p:nvPr/>
        </p:nvSpPr>
        <p:spPr bwMode="auto">
          <a:xfrm>
            <a:off x="3127375" y="1179404"/>
            <a:ext cx="2763838" cy="400050"/>
          </a:xfrm>
          <a:prstGeom prst="rect">
            <a:avLst/>
          </a:prstGeom>
          <a:noFill/>
          <a:ln w="9525">
            <a:noFill/>
            <a:miter lim="800000"/>
            <a:headEnd/>
            <a:tailEnd/>
          </a:ln>
        </p:spPr>
        <p:txBody>
          <a:bodyPr wrap="none">
            <a:spAutoFit/>
          </a:bodyPr>
          <a:lstStyle/>
          <a:p>
            <a:r>
              <a:rPr lang="en-US" sz="2000" b="1"/>
              <a:t>Governor commands</a:t>
            </a:r>
          </a:p>
        </p:txBody>
      </p:sp>
      <p:sp>
        <p:nvSpPr>
          <p:cNvPr id="26" name="TextBox 25"/>
          <p:cNvSpPr txBox="1"/>
          <p:nvPr/>
        </p:nvSpPr>
        <p:spPr>
          <a:xfrm>
            <a:off x="7837489" y="1204804"/>
            <a:ext cx="3043237" cy="369888"/>
          </a:xfrm>
          <a:prstGeom prst="rect">
            <a:avLst/>
          </a:prstGeom>
          <a:noFill/>
        </p:spPr>
        <p:txBody>
          <a:bodyPr>
            <a:spAutoFit/>
          </a:bodyPr>
          <a:lstStyle/>
          <a:p>
            <a:pPr algn="ctr">
              <a:defRPr/>
            </a:pPr>
            <a:r>
              <a:rPr lang="en-US" b="1" dirty="0">
                <a:solidFill>
                  <a:schemeClr val="bg1"/>
                </a:solidFill>
                <a:effectLst>
                  <a:outerShdw blurRad="38100" dist="38100" dir="2700000" algn="tl">
                    <a:srgbClr val="000000">
                      <a:alpha val="43137"/>
                    </a:srgbClr>
                  </a:outerShdw>
                </a:effectLst>
              </a:rPr>
              <a:t>President commands</a:t>
            </a:r>
          </a:p>
        </p:txBody>
      </p:sp>
      <p:sp>
        <p:nvSpPr>
          <p:cNvPr id="17" name="TextBox 16"/>
          <p:cNvSpPr txBox="1"/>
          <p:nvPr/>
        </p:nvSpPr>
        <p:spPr>
          <a:xfrm>
            <a:off x="3593845" y="152201"/>
            <a:ext cx="4969630" cy="707886"/>
          </a:xfrm>
          <a:prstGeom prst="rect">
            <a:avLst/>
          </a:prstGeom>
          <a:noFill/>
        </p:spPr>
        <p:txBody>
          <a:bodyPr wrap="none" rtlCol="0">
            <a:spAutoFit/>
          </a:bodyPr>
          <a:lstStyle/>
          <a:p>
            <a:r>
              <a:rPr lang="en-US" sz="4000" b="1" dirty="0">
                <a:latin typeface="Arial" panose="020B0604020202020204" pitchFamily="34" charset="0"/>
                <a:cs typeface="Arial" panose="020B0604020202020204" pitchFamily="34" charset="0"/>
              </a:rPr>
              <a:t>Range of Response</a:t>
            </a:r>
          </a:p>
        </p:txBody>
      </p:sp>
    </p:spTree>
    <p:extLst>
      <p:ext uri="{BB962C8B-B14F-4D97-AF65-F5344CB8AC3E}">
        <p14:creationId xmlns:p14="http://schemas.microsoft.com/office/powerpoint/2010/main" val="405413919"/>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4939" y="3076575"/>
            <a:ext cx="6759575" cy="554038"/>
          </a:xfrm>
          <a:prstGeom prst="rect">
            <a:avLst/>
          </a:prstGeom>
        </p:spPr>
        <p:txBody>
          <a:bodyPr>
            <a:spAutoFit/>
          </a:bodyPr>
          <a:lstStyle/>
          <a:p>
            <a:pPr algn="ctr">
              <a:defRPr/>
            </a:pPr>
            <a:r>
              <a:rPr lang="en-US" sz="3000" dirty="0">
                <a:solidFill>
                  <a:srgbClr val="FFFFFF"/>
                </a:solidFill>
                <a:latin typeface="Arial Black" panose="020B0A04020102020204" pitchFamily="34" charset="0"/>
                <a:cs typeface="Arial" panose="020B0604020202020204" pitchFamily="34" charset="0"/>
              </a:rPr>
              <a:t>Questions/Answers/Comments</a:t>
            </a:r>
          </a:p>
        </p:txBody>
      </p:sp>
      <p:pic>
        <p:nvPicPr>
          <p:cNvPr id="13926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7391" y="267810"/>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950" y="159798"/>
            <a:ext cx="838200" cy="9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4850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944707"/>
            <a:ext cx="12011487" cy="5714128"/>
          </a:xfrm>
          <a:prstGeom prst="rect">
            <a:avLst/>
          </a:prstGeom>
        </p:spPr>
        <p:txBody>
          <a:bodyPr wrap="square">
            <a:spAutoFit/>
          </a:bodyPr>
          <a:lstStyle/>
          <a:p>
            <a:pPr marL="342900" indent="-342900" eaLnBrk="0" fontAlgn="base" hangingPunct="0">
              <a:lnSpc>
                <a:spcPct val="107000"/>
              </a:lnSpc>
              <a:buFont typeface="+mj-lt"/>
              <a:buAutoNum type="arabicPeriod"/>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FEB 19 2020: Empty Cities and Stalled Industrial Production, New Analysis Shows Coronavirus Has Cut China's Carbon Emissions by 100 Million Metric Tons </a:t>
            </a:r>
            <a:r>
              <a:rPr lang="en-US" b="1" u="sng"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rPr>
              <a:t>https://time.com/5786634/coronavirus-carbon-emissions-china/</a:t>
            </a: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en-US" b="1"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eaLnBrk="0" fontAlgn="base" hangingPunct="0">
              <a:lnSpc>
                <a:spcPct val="107000"/>
              </a:lnSpc>
              <a:buFont typeface="+mj-lt"/>
              <a:buAutoNum type="arabicPeriod"/>
            </a:pPr>
            <a:endParaRPr lang="en-US"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eaLnBrk="0" fontAlgn="base" hangingPunct="0">
              <a:lnSpc>
                <a:spcPct val="107000"/>
              </a:lnSpc>
              <a:buFont typeface="+mj-lt"/>
              <a:buAutoNum type="arabicPeriod"/>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JAN 31 2020: The Geopolitical Consequences of the Coronavirus Outbreak: Will China be forced into “hibernation” amid the epidemic? </a:t>
            </a:r>
            <a:r>
              <a:rPr lang="en-US" b="1" u="sng" dirty="0">
                <a:solidFill>
                  <a:schemeClr val="bg1"/>
                </a:solidFill>
                <a:latin typeface="Calibri" panose="020F0502020204030204" pitchFamily="34" charset="0"/>
                <a:ea typeface="Calibri" panose="020F0502020204030204" pitchFamily="34" charset="0"/>
                <a:cs typeface="Calibri" panose="020F0502020204030204" pitchFamily="34" charset="0"/>
                <a:hlinkClick r:id="rId3"/>
              </a:rPr>
              <a:t>https://thediplomat.com/2020/01/the-geopolitical-consequences-of-the-coronavirus-outbreak</a:t>
            </a:r>
            <a:r>
              <a:rPr lang="en-US" b="1" u="sng" dirty="0" smtClean="0">
                <a:solidFill>
                  <a:schemeClr val="bg1"/>
                </a:solidFill>
                <a:latin typeface="Calibri" panose="020F0502020204030204" pitchFamily="34" charset="0"/>
                <a:ea typeface="Calibri" panose="020F0502020204030204" pitchFamily="34" charset="0"/>
                <a:cs typeface="Calibri" panose="020F0502020204030204" pitchFamily="34" charset="0"/>
                <a:hlinkClick r:id="rId3"/>
              </a:rPr>
              <a:t>/</a:t>
            </a:r>
            <a:endParaRPr lang="en-US" b="1" u="sng"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eaLnBrk="0" fontAlgn="base" hangingPunct="0">
              <a:lnSpc>
                <a:spcPct val="107000"/>
              </a:lnSpc>
              <a:buFont typeface="+mj-lt"/>
              <a:buAutoNum type="arabicPeriod"/>
            </a:pPr>
            <a:endParaRPr lang="en-US"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eaLnBrk="0" fontAlgn="base" hangingPunct="0">
              <a:lnSpc>
                <a:spcPct val="107000"/>
              </a:lnSpc>
              <a:buFont typeface="+mj-lt"/>
              <a:buAutoNum type="arabicPeriod"/>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FEB 25 2020: An ‘October Surprise’ From North Korea? - North Korea’s plans remain unclear amid the coronavirus outbreak. </a:t>
            </a:r>
            <a:r>
              <a:rPr lang="en-US" b="1" u="sng"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rPr>
              <a:t>https://thediplomat.com/2020/02/an-october-surprise-from-north-korea</a:t>
            </a:r>
            <a:r>
              <a:rPr lang="en-US" b="1" u="sng" dirty="0" smtClean="0">
                <a:solidFill>
                  <a:schemeClr val="bg1"/>
                </a:solidFill>
                <a:latin typeface="Calibri" panose="020F0502020204030204" pitchFamily="34" charset="0"/>
                <a:ea typeface="Calibri" panose="020F0502020204030204" pitchFamily="34" charset="0"/>
                <a:cs typeface="Calibri" panose="020F0502020204030204" pitchFamily="34" charset="0"/>
                <a:hlinkClick r:id="rId4"/>
              </a:rPr>
              <a:t>/</a:t>
            </a:r>
            <a:endParaRPr lang="en-US" b="1" u="sng"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eaLnBrk="0" fontAlgn="base" hangingPunct="0">
              <a:lnSpc>
                <a:spcPct val="107000"/>
              </a:lnSpc>
              <a:buFont typeface="+mj-lt"/>
              <a:buAutoNum type="arabicPeriod"/>
            </a:pPr>
            <a:endParaRPr lang="en-US"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eaLnBrk="0" fontAlgn="base" hangingPunct="0">
              <a:lnSpc>
                <a:spcPct val="107000"/>
              </a:lnSpc>
              <a:buFont typeface="+mj-lt"/>
              <a:buAutoNum type="arabicPeriod"/>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FEB 14 2020: North Korea’s Bizarre Strategies for Tackling the Coronavirus Outbreak: Pyongyang claims there have been no cases of the virus in the country. So why is it taking increasingly desperate measures? </a:t>
            </a:r>
            <a:r>
              <a:rPr lang="en-US" b="1" u="sng" dirty="0">
                <a:solidFill>
                  <a:schemeClr val="bg1"/>
                </a:solidFill>
                <a:latin typeface="Calibri" panose="020F0502020204030204" pitchFamily="34" charset="0"/>
                <a:ea typeface="Calibri" panose="020F0502020204030204" pitchFamily="34" charset="0"/>
                <a:cs typeface="Calibri" panose="020F0502020204030204" pitchFamily="34" charset="0"/>
                <a:hlinkClick r:id="rId5"/>
              </a:rPr>
              <a:t>https://thediplomat.com/2020/02/north-koreas-bizarre-strategies-for-tackling-the-coronavirus-outbreak</a:t>
            </a:r>
            <a:r>
              <a:rPr lang="en-US" b="1" u="sng" dirty="0" smtClean="0">
                <a:solidFill>
                  <a:schemeClr val="bg1"/>
                </a:solidFill>
                <a:latin typeface="Calibri" panose="020F0502020204030204" pitchFamily="34" charset="0"/>
                <a:ea typeface="Calibri" panose="020F0502020204030204" pitchFamily="34" charset="0"/>
                <a:cs typeface="Calibri" panose="020F0502020204030204" pitchFamily="34" charset="0"/>
                <a:hlinkClick r:id="rId5"/>
              </a:rPr>
              <a:t>/</a:t>
            </a:r>
            <a:endParaRPr lang="en-US" b="1" u="sng"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eaLnBrk="0" fontAlgn="base" hangingPunct="0">
              <a:lnSpc>
                <a:spcPct val="107000"/>
              </a:lnSpc>
              <a:buFont typeface="+mj-lt"/>
              <a:buAutoNum type="arabicPeriod"/>
            </a:pPr>
            <a:endParaRPr lang="en-US"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eaLnBrk="0" fontAlgn="base" hangingPunct="0">
              <a:lnSpc>
                <a:spcPct val="107000"/>
              </a:lnSpc>
              <a:buFont typeface="+mj-lt"/>
              <a:buAutoNum type="arabicPeriod"/>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Feb 26 2020: Coronavirus Sparks Talk of Global Recession and 'Economic Pandemic' as Stock Markets Dive </a:t>
            </a:r>
            <a:r>
              <a:rPr lang="en-US" b="1" u="sng" dirty="0">
                <a:solidFill>
                  <a:schemeClr val="bg1"/>
                </a:solidFill>
                <a:latin typeface="Calibri" panose="020F0502020204030204" pitchFamily="34" charset="0"/>
                <a:ea typeface="Calibri" panose="020F0502020204030204" pitchFamily="34" charset="0"/>
                <a:cs typeface="Calibri" panose="020F0502020204030204" pitchFamily="34" charset="0"/>
                <a:hlinkClick r:id="rId6"/>
              </a:rPr>
              <a:t>https://</a:t>
            </a:r>
            <a:r>
              <a:rPr lang="en-US" b="1" u="sng" dirty="0" smtClean="0">
                <a:solidFill>
                  <a:schemeClr val="bg1"/>
                </a:solidFill>
                <a:latin typeface="Calibri" panose="020F0502020204030204" pitchFamily="34" charset="0"/>
                <a:ea typeface="Calibri" panose="020F0502020204030204" pitchFamily="34" charset="0"/>
                <a:cs typeface="Calibri" panose="020F0502020204030204" pitchFamily="34" charset="0"/>
                <a:hlinkClick r:id="rId6"/>
              </a:rPr>
              <a:t>www.newsweek.com/coronavirus-china-recession-pandemic-stock-markets-economy-1489218</a:t>
            </a:r>
            <a:endParaRPr lang="en-US" b="1" u="sng" dirty="0" smtClean="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eaLnBrk="0" fontAlgn="base" hangingPunct="0">
              <a:lnSpc>
                <a:spcPct val="107000"/>
              </a:lnSpc>
              <a:buFont typeface="+mj-lt"/>
              <a:buAutoNum type="arabicPeriod"/>
            </a:pPr>
            <a:endParaRPr lang="en-US"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2900" indent="-342900" eaLnBrk="0" fontAlgn="base" hangingPunct="0">
              <a:lnSpc>
                <a:spcPct val="107000"/>
              </a:lnSpc>
              <a:spcAft>
                <a:spcPts val="800"/>
              </a:spcAft>
              <a:buFont typeface="+mj-lt"/>
              <a:buAutoNum type="arabicPeriod"/>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Geopolitical consequences of Coronavirus outbreak </a:t>
            </a:r>
            <a:r>
              <a:rPr lang="en-US" b="1" u="sng" dirty="0">
                <a:solidFill>
                  <a:schemeClr val="bg1"/>
                </a:solidFill>
                <a:latin typeface="Calibri" panose="020F0502020204030204" pitchFamily="34" charset="0"/>
                <a:ea typeface="Calibri" panose="020F0502020204030204" pitchFamily="34" charset="0"/>
                <a:cs typeface="Calibri" panose="020F0502020204030204" pitchFamily="34" charset="0"/>
                <a:hlinkClick r:id="rId7"/>
              </a:rPr>
              <a:t>https://www.msn.com/en-xl/news/other/geopolitical-consequences-of-coronavirus-outbreak/ar-BBZA93a</a:t>
            </a:r>
            <a:endParaRPr lang="en-US"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eaLnBrk="0" fontAlgn="base" hangingPunct="0">
              <a:defRPr/>
            </a:pPr>
            <a:endParaRPr lang="en-US" sz="1200" b="1" dirty="0">
              <a:solidFill>
                <a:srgbClr val="CCCCFF"/>
              </a:solidFill>
              <a:latin typeface="Garamond" panose="02020404030301010803" pitchFamily="18" charset="0"/>
              <a:ea typeface="Calibri" panose="020F0502020204030204" pitchFamily="34" charset="0"/>
              <a:cs typeface="Times New Roman" panose="02020603050405020304" pitchFamily="18" charset="0"/>
            </a:endParaRPr>
          </a:p>
        </p:txBody>
      </p:sp>
      <p:sp>
        <p:nvSpPr>
          <p:cNvPr id="141315" name="Rectangle 2"/>
          <p:cNvSpPr>
            <a:spLocks noChangeArrowheads="1"/>
          </p:cNvSpPr>
          <p:nvPr/>
        </p:nvSpPr>
        <p:spPr bwMode="auto">
          <a:xfrm>
            <a:off x="3962401" y="228601"/>
            <a:ext cx="44553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400" b="1">
                <a:solidFill>
                  <a:schemeClr val="hlink"/>
                </a:solidFill>
                <a:latin typeface="Garamond" panose="02020404030301010803" pitchFamily="18" charset="0"/>
                <a:cs typeface="Arial" panose="020B0604020202020204" pitchFamily="34" charset="0"/>
              </a:defRPr>
            </a:lvl1pPr>
            <a:lvl2pPr marL="742950" indent="-285750">
              <a:defRPr sz="4400" b="1">
                <a:solidFill>
                  <a:schemeClr val="hlink"/>
                </a:solidFill>
                <a:latin typeface="Garamond" panose="02020404030301010803" pitchFamily="18" charset="0"/>
                <a:cs typeface="Arial" panose="020B0604020202020204" pitchFamily="34" charset="0"/>
              </a:defRPr>
            </a:lvl2pPr>
            <a:lvl3pPr marL="1143000" indent="-228600">
              <a:defRPr sz="4400" b="1">
                <a:solidFill>
                  <a:schemeClr val="hlink"/>
                </a:solidFill>
                <a:latin typeface="Garamond" panose="02020404030301010803" pitchFamily="18" charset="0"/>
                <a:cs typeface="Arial" panose="020B0604020202020204" pitchFamily="34" charset="0"/>
              </a:defRPr>
            </a:lvl3pPr>
            <a:lvl4pPr marL="1600200" indent="-228600">
              <a:defRPr sz="4400" b="1">
                <a:solidFill>
                  <a:schemeClr val="hlink"/>
                </a:solidFill>
                <a:latin typeface="Garamond" panose="02020404030301010803" pitchFamily="18" charset="0"/>
                <a:cs typeface="Arial" panose="020B0604020202020204" pitchFamily="34" charset="0"/>
              </a:defRPr>
            </a:lvl4pPr>
            <a:lvl5pPr marL="2057400" indent="-228600">
              <a:defRPr sz="4400" b="1">
                <a:solidFill>
                  <a:schemeClr val="hlink"/>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pPr eaLnBrk="0" fontAlgn="base" hangingPunct="0">
              <a:spcBef>
                <a:spcPct val="0"/>
              </a:spcBef>
              <a:spcAft>
                <a:spcPct val="0"/>
              </a:spcAft>
            </a:pPr>
            <a:r>
              <a:rPr lang="en-US" altLang="en-US" sz="2400" i="1" dirty="0">
                <a:solidFill>
                  <a:schemeClr val="bg1"/>
                </a:solidFill>
              </a:rPr>
              <a:t> </a:t>
            </a:r>
            <a:r>
              <a:rPr lang="en-US" altLang="en-US" sz="2800" i="1" dirty="0">
                <a:solidFill>
                  <a:schemeClr val="bg1"/>
                </a:solidFill>
                <a:latin typeface="Arial Black" panose="020B0A04020102020204" pitchFamily="34" charset="0"/>
              </a:rPr>
              <a:t>Selected  References</a:t>
            </a:r>
          </a:p>
        </p:txBody>
      </p:sp>
      <p:pic>
        <p:nvPicPr>
          <p:cNvPr id="141316" name="Pictur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5063" y="152400"/>
            <a:ext cx="6826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6670" y="152401"/>
            <a:ext cx="8223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8404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V="1">
            <a:off x="2667000" y="5365751"/>
            <a:ext cx="6858000" cy="1216025"/>
          </a:xfrm>
        </p:spPr>
        <p:txBody>
          <a:bodyPr>
            <a:normAutofit fontScale="25000" lnSpcReduction="20000"/>
          </a:bodyPr>
          <a:lstStyle/>
          <a:p>
            <a:pPr defTabSz="914400" eaLnBrk="1" hangingPunct="1">
              <a:lnSpc>
                <a:spcPct val="80000"/>
              </a:lnSpc>
              <a:spcBef>
                <a:spcPct val="0"/>
              </a:spcBef>
              <a:defRPr/>
            </a:pPr>
            <a:r>
              <a:rPr lang="en-US" sz="400" u="sng">
                <a:solidFill>
                  <a:srgbClr val="FFFFFF"/>
                </a:solidFill>
                <a:latin typeface="Arial" pitchFamily="34" charset="0"/>
                <a:cs typeface="Arial" pitchFamily="34" charset="0"/>
              </a:rPr>
              <a:t>Contact:</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Dr. Mahir Ibrahimov, Director, CREL Management Office (CRELMO) </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Fort Leavenworth, KS 66027-2300</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Phone: (913) 684-3345</a:t>
            </a:r>
          </a:p>
          <a:p>
            <a:pPr defTabSz="914400" eaLnBrk="1" hangingPunct="1">
              <a:lnSpc>
                <a:spcPct val="70000"/>
              </a:lnSpc>
              <a:defRPr/>
            </a:pPr>
            <a:r>
              <a:rPr lang="en-US" sz="500" b="1">
                <a:solidFill>
                  <a:srgbClr val="FFFFFF"/>
                </a:solidFill>
                <a:latin typeface="Arial" pitchFamily="34" charset="0"/>
                <a:cs typeface="Arial" pitchFamily="34" charset="0"/>
              </a:rPr>
              <a:t>DSN: 552-3345</a:t>
            </a:r>
            <a:r>
              <a:rPr lang="en-US" sz="400" u="sng">
                <a:solidFill>
                  <a:srgbClr val="FFFFFF"/>
                </a:solidFill>
                <a:latin typeface="Arial" pitchFamily="34" charset="0"/>
                <a:cs typeface="Arial" pitchFamily="34" charset="0"/>
              </a:rPr>
              <a:t>Contact:</a:t>
            </a:r>
          </a:p>
          <a:p>
            <a:pPr defTabSz="914400" eaLnBrk="1" hangingPunct="1">
              <a:lnSpc>
                <a:spcPct val="70000"/>
              </a:lnSpc>
              <a:defRPr/>
            </a:pPr>
            <a:r>
              <a:rPr lang="en-US" sz="500" b="1">
                <a:solidFill>
                  <a:srgbClr val="FFFFFF"/>
                </a:solidFill>
                <a:latin typeface="Arial" pitchFamily="34" charset="0"/>
                <a:cs typeface="Arial" pitchFamily="34" charset="0"/>
              </a:rPr>
              <a:t>Dr. Mahir Ibrahimov, Director, CREL Management Office (CRELMO) </a:t>
            </a:r>
          </a:p>
          <a:p>
            <a:pPr defTabSz="914400" eaLnBrk="1" hangingPunct="1">
              <a:lnSpc>
                <a:spcPct val="70000"/>
              </a:lnSpc>
              <a:defRPr/>
            </a:pPr>
            <a:r>
              <a:rPr lang="en-US" sz="500" b="1">
                <a:solidFill>
                  <a:srgbClr val="FFFFFF"/>
                </a:solidFill>
                <a:latin typeface="Arial" pitchFamily="34" charset="0"/>
                <a:cs typeface="Arial" pitchFamily="34" charset="0"/>
              </a:rPr>
              <a:t>Fort Leavenworth, KS 66027-2300</a:t>
            </a:r>
          </a:p>
          <a:p>
            <a:pPr defTabSz="914400" eaLnBrk="1" hangingPunct="1">
              <a:lnSpc>
                <a:spcPct val="70000"/>
              </a:lnSpc>
              <a:defRPr/>
            </a:pPr>
            <a:r>
              <a:rPr lang="en-US" sz="500" b="1">
                <a:solidFill>
                  <a:srgbClr val="FFFFFF"/>
                </a:solidFill>
                <a:latin typeface="Arial" pitchFamily="34" charset="0"/>
                <a:cs typeface="Arial" pitchFamily="34" charset="0"/>
              </a:rPr>
              <a:t>Phone: (913) 684-3345</a:t>
            </a:r>
          </a:p>
          <a:p>
            <a:pPr defTabSz="914400" eaLnBrk="1" hangingPunct="1">
              <a:lnSpc>
                <a:spcPct val="70000"/>
              </a:lnSpc>
              <a:defRPr/>
            </a:pPr>
            <a:r>
              <a:rPr lang="en-US" sz="500" b="1">
                <a:solidFill>
                  <a:srgbClr val="FFFFFF"/>
                </a:solidFill>
                <a:latin typeface="Arial" pitchFamily="34" charset="0"/>
                <a:cs typeface="Arial" pitchFamily="34" charset="0"/>
              </a:rPr>
              <a:t>DSN: 552-3345</a:t>
            </a:r>
          </a:p>
          <a:p>
            <a:pPr defTabSz="914400" eaLnBrk="1" hangingPunct="1">
              <a:lnSpc>
                <a:spcPct val="70000"/>
              </a:lnSpc>
              <a:defRPr/>
            </a:pPr>
            <a:r>
              <a:rPr lang="en-US" sz="500" b="1">
                <a:solidFill>
                  <a:srgbClr val="FFFFFF"/>
                </a:solidFill>
                <a:latin typeface="Arial" pitchFamily="34" charset="0"/>
                <a:cs typeface="Arial" pitchFamily="34" charset="0"/>
              </a:rPr>
              <a:t>CRELMO website: </a:t>
            </a:r>
            <a:r>
              <a:rPr lang="en-US" sz="500">
                <a:solidFill>
                  <a:srgbClr val="FFFFFF"/>
                </a:solidFill>
                <a:latin typeface="Arial" pitchFamily="34" charset="0"/>
                <a:cs typeface="Arial" pitchFamily="34" charset="0"/>
              </a:rPr>
              <a:t>http://usacac.army.mil/organizations/cace/lrec</a:t>
            </a:r>
          </a:p>
          <a:p>
            <a:pPr defTabSz="914400" eaLnBrk="1" hangingPunct="1">
              <a:lnSpc>
                <a:spcPct val="70000"/>
              </a:lnSpc>
              <a:defRPr/>
            </a:pPr>
            <a:r>
              <a:rPr lang="en-US" sz="500" b="1">
                <a:solidFill>
                  <a:srgbClr val="FFFFFF"/>
                </a:solidFill>
                <a:latin typeface="Arial" pitchFamily="34" charset="0"/>
                <a:cs typeface="Arial" pitchFamily="34" charset="0"/>
              </a:rPr>
              <a:t>ATN: </a:t>
            </a:r>
            <a:r>
              <a:rPr lang="en-US" sz="500">
                <a:solidFill>
                  <a:srgbClr val="FFFFFF"/>
                </a:solidFill>
                <a:latin typeface="Arial" pitchFamily="34" charset="0"/>
                <a:cs typeface="Arial" pitchFamily="34" charset="0"/>
              </a:rPr>
              <a:t>https://atn.army.mil/dsp_template.aspx?dpID=102</a:t>
            </a:r>
          </a:p>
          <a:p>
            <a:pPr defTabSz="914400" eaLnBrk="1" hangingPunct="1">
              <a:lnSpc>
                <a:spcPct val="70000"/>
              </a:lnSpc>
              <a:defRPr/>
            </a:pPr>
            <a:r>
              <a:rPr lang="en-US" sz="500" b="1" i="1">
                <a:solidFill>
                  <a:srgbClr val="FFFFFF"/>
                </a:solidFill>
                <a:latin typeface="Arial" pitchFamily="34" charset="0"/>
                <a:cs typeface="Arial" pitchFamily="34" charset="0"/>
              </a:rPr>
              <a:t>https://atn.army.mil</a:t>
            </a:r>
          </a:p>
          <a:p>
            <a:pPr defTabSz="914400" eaLnBrk="1" hangingPunct="1">
              <a:lnSpc>
                <a:spcPct val="70000"/>
              </a:lnSpc>
              <a:defRPr/>
            </a:pPr>
            <a:r>
              <a:rPr lang="en-US" sz="500" b="1">
                <a:solidFill>
                  <a:srgbClr val="FFFFFF"/>
                </a:solidFill>
                <a:latin typeface="Arial" pitchFamily="34" charset="0"/>
                <a:cs typeface="Arial" pitchFamily="34" charset="0"/>
              </a:rPr>
              <a:t>YouTube link: </a:t>
            </a:r>
            <a:r>
              <a:rPr lang="en-US" sz="500">
                <a:solidFill>
                  <a:srgbClr val="FFFFFF"/>
                </a:solidFill>
                <a:latin typeface="Arial" pitchFamily="34" charset="0"/>
                <a:cs typeface="Arial" pitchFamily="34" charset="0"/>
              </a:rPr>
              <a:t>https://www.youtube.com/playlist?list=PLkGvnfy3IadNRMPT-sNHpAsz8a3npWBH8</a:t>
            </a:r>
            <a:endParaRPr lang="en-US" sz="500">
              <a:solidFill>
                <a:srgbClr val="FFFFFF"/>
              </a:solidFill>
            </a:endParaRPr>
          </a:p>
          <a:p>
            <a:pPr defTabSz="914400" eaLnBrk="1" hangingPunct="1">
              <a:lnSpc>
                <a:spcPct val="80000"/>
              </a:lnSpc>
              <a:spcBef>
                <a:spcPct val="0"/>
              </a:spcBef>
              <a:defRPr/>
            </a:pPr>
            <a:endParaRPr lang="en-US" sz="500" b="1">
              <a:solidFill>
                <a:srgbClr val="FFFFFF"/>
              </a:solidFill>
              <a:latin typeface="Arial" pitchFamily="34" charset="0"/>
              <a:cs typeface="Arial" pitchFamily="34" charset="0"/>
            </a:endParaRP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CRELMO website: </a:t>
            </a:r>
            <a:r>
              <a:rPr lang="en-US" sz="500">
                <a:solidFill>
                  <a:srgbClr val="FFFFFF"/>
                </a:solidFill>
                <a:latin typeface="Arial" pitchFamily="34" charset="0"/>
                <a:cs typeface="Arial" pitchFamily="34" charset="0"/>
              </a:rPr>
              <a:t>http://usacac.army.mil/organizations/cace/lrec</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ATN: </a:t>
            </a:r>
            <a:r>
              <a:rPr lang="en-US" sz="500">
                <a:solidFill>
                  <a:srgbClr val="FFFFFF"/>
                </a:solidFill>
                <a:latin typeface="Arial" pitchFamily="34" charset="0"/>
                <a:cs typeface="Arial" pitchFamily="34" charset="0"/>
              </a:rPr>
              <a:t>https://atn.army.mil/dsp_template.aspx?dpID=102</a:t>
            </a:r>
          </a:p>
          <a:p>
            <a:pPr defTabSz="914400" eaLnBrk="1" hangingPunct="1">
              <a:lnSpc>
                <a:spcPct val="80000"/>
              </a:lnSpc>
              <a:spcBef>
                <a:spcPct val="0"/>
              </a:spcBef>
              <a:defRPr/>
            </a:pPr>
            <a:r>
              <a:rPr lang="en-US" sz="500" b="1" i="1">
                <a:solidFill>
                  <a:srgbClr val="FFFFFF"/>
                </a:solidFill>
                <a:latin typeface="Arial" pitchFamily="34" charset="0"/>
                <a:cs typeface="Arial" pitchFamily="34" charset="0"/>
              </a:rPr>
              <a:t>https://atn.army.mil</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YouTube link: </a:t>
            </a:r>
            <a:r>
              <a:rPr lang="en-US" sz="500">
                <a:solidFill>
                  <a:srgbClr val="FFFFFF"/>
                </a:solidFill>
                <a:latin typeface="Arial" pitchFamily="34" charset="0"/>
                <a:cs typeface="Arial" pitchFamily="34" charset="0"/>
              </a:rPr>
              <a:t>https://www.youtube.com/playlist?list=PLkGvnfy3IadNRMPT-sNHpAsz8a3npWBH8</a:t>
            </a:r>
            <a:endParaRPr lang="en-US" sz="500">
              <a:solidFill>
                <a:srgbClr val="FFFFFF"/>
              </a:solidFill>
            </a:endParaRPr>
          </a:p>
          <a:p>
            <a:pPr defTabSz="914400" eaLnBrk="1" hangingPunct="1">
              <a:lnSpc>
                <a:spcPct val="70000"/>
              </a:lnSpc>
              <a:defRPr/>
            </a:pPr>
            <a:endParaRPr lang="en-US" sz="500"/>
          </a:p>
        </p:txBody>
      </p:sp>
      <p:sp>
        <p:nvSpPr>
          <p:cNvPr id="142339" name="Rectangle 4"/>
          <p:cNvSpPr>
            <a:spLocks noChangeArrowheads="1"/>
          </p:cNvSpPr>
          <p:nvPr/>
        </p:nvSpPr>
        <p:spPr bwMode="auto">
          <a:xfrm>
            <a:off x="1" y="4267201"/>
            <a:ext cx="12191999" cy="293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hlink"/>
                </a:solidFill>
                <a:latin typeface="Garamond" panose="02020404030301010803" pitchFamily="18" charset="0"/>
                <a:cs typeface="Arial" panose="020B0604020202020204" pitchFamily="34" charset="0"/>
              </a:defRPr>
            </a:lvl1pPr>
            <a:lvl2pPr marL="742950" indent="-285750">
              <a:defRPr sz="4400" b="1">
                <a:solidFill>
                  <a:schemeClr val="hlink"/>
                </a:solidFill>
                <a:latin typeface="Garamond" panose="02020404030301010803" pitchFamily="18" charset="0"/>
                <a:cs typeface="Arial" panose="020B0604020202020204" pitchFamily="34" charset="0"/>
              </a:defRPr>
            </a:lvl2pPr>
            <a:lvl3pPr marL="1143000" indent="-228600">
              <a:defRPr sz="4400" b="1">
                <a:solidFill>
                  <a:schemeClr val="hlink"/>
                </a:solidFill>
                <a:latin typeface="Garamond" panose="02020404030301010803" pitchFamily="18" charset="0"/>
                <a:cs typeface="Arial" panose="020B0604020202020204" pitchFamily="34" charset="0"/>
              </a:defRPr>
            </a:lvl3pPr>
            <a:lvl4pPr marL="1600200" indent="-228600">
              <a:defRPr sz="4400" b="1">
                <a:solidFill>
                  <a:schemeClr val="hlink"/>
                </a:solidFill>
                <a:latin typeface="Garamond" panose="02020404030301010803" pitchFamily="18" charset="0"/>
                <a:cs typeface="Arial" panose="020B0604020202020204" pitchFamily="34" charset="0"/>
              </a:defRPr>
            </a:lvl4pPr>
            <a:lvl5pPr marL="2057400" indent="-228600">
              <a:defRPr sz="4400" b="1">
                <a:solidFill>
                  <a:schemeClr val="hlink"/>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pPr algn="ctr" eaLnBrk="0" fontAlgn="base" hangingPunct="0">
              <a:spcBef>
                <a:spcPct val="0"/>
              </a:spcBef>
              <a:spcAft>
                <a:spcPct val="0"/>
              </a:spcAft>
            </a:pPr>
            <a:r>
              <a:rPr lang="en-US" altLang="en-US" sz="2000" u="sng" dirty="0">
                <a:solidFill>
                  <a:prstClr val="black"/>
                </a:solidFill>
                <a:latin typeface="Calibri" panose="020F0502020204030204" pitchFamily="34" charset="0"/>
              </a:rPr>
              <a:t>Contact:</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Dr. Mahir </a:t>
            </a:r>
            <a:r>
              <a:rPr lang="en-US" altLang="en-US" sz="2000" dirty="0" smtClean="0">
                <a:solidFill>
                  <a:prstClr val="black"/>
                </a:solidFill>
                <a:latin typeface="Calibri" panose="020F0502020204030204" pitchFamily="34" charset="0"/>
              </a:rPr>
              <a:t>Ibrahimov </a:t>
            </a:r>
          </a:p>
          <a:p>
            <a:pPr algn="ctr" eaLnBrk="0" fontAlgn="base" hangingPunct="0">
              <a:spcBef>
                <a:spcPct val="0"/>
              </a:spcBef>
              <a:spcAft>
                <a:spcPct val="0"/>
              </a:spcAft>
            </a:pPr>
            <a:r>
              <a:rPr lang="en-US" altLang="en-US" sz="2000" dirty="0" smtClean="0">
                <a:solidFill>
                  <a:prstClr val="black"/>
                </a:solidFill>
                <a:latin typeface="Calibri" panose="020F0502020204030204" pitchFamily="34" charset="0"/>
              </a:rPr>
              <a:t>Director</a:t>
            </a:r>
            <a:r>
              <a:rPr lang="en-US" altLang="en-US" sz="2000" dirty="0">
                <a:solidFill>
                  <a:prstClr val="black"/>
                </a:solidFill>
                <a:latin typeface="Calibri" panose="020F0502020204030204" pitchFamily="34" charset="0"/>
              </a:rPr>
              <a:t>, Cultural &amp; Area Studies Office (CASO)</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U.S. Army Command and General Staff College (CGSC) </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Fort Leavenworth, KS 66027-2300</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Phone: (913) 684-3345</a:t>
            </a:r>
          </a:p>
          <a:p>
            <a:pPr algn="ctr" eaLnBrk="0" fontAlgn="base" hangingPunct="0">
              <a:spcBef>
                <a:spcPct val="0"/>
              </a:spcBef>
              <a:spcAft>
                <a:spcPct val="0"/>
              </a:spcAft>
            </a:pPr>
            <a:r>
              <a:rPr lang="en-US" altLang="en-US" sz="1800" dirty="0" smtClean="0">
                <a:solidFill>
                  <a:prstClr val="black"/>
                </a:solidFill>
                <a:latin typeface="Calibri" panose="020F0502020204030204" pitchFamily="34" charset="0"/>
              </a:rPr>
              <a:t>CASO </a:t>
            </a:r>
            <a:r>
              <a:rPr lang="en-US" altLang="en-US" sz="1800" dirty="0">
                <a:solidFill>
                  <a:prstClr val="black"/>
                </a:solidFill>
                <a:latin typeface="Calibri" panose="020F0502020204030204" pitchFamily="34" charset="0"/>
              </a:rPr>
              <a:t>website: </a:t>
            </a:r>
            <a:r>
              <a:rPr lang="en-US" altLang="en-US" sz="1800" dirty="0">
                <a:solidFill>
                  <a:srgbClr val="5B9BD5"/>
                </a:solidFill>
                <a:latin typeface="Calibri" panose="020F0502020204030204" pitchFamily="34" charset="0"/>
                <a:hlinkClick r:id="rId3"/>
              </a:rPr>
              <a:t>http://usacac.army.mil/organizations/cace/lrec</a:t>
            </a:r>
            <a:endParaRPr lang="en-US" altLang="en-US" sz="1800" dirty="0">
              <a:solidFill>
                <a:srgbClr val="5B9BD5"/>
              </a:solidFill>
              <a:latin typeface="Calibri" panose="020F0502020204030204" pitchFamily="34" charset="0"/>
            </a:endParaRPr>
          </a:p>
          <a:p>
            <a:pPr algn="ctr" eaLnBrk="0" fontAlgn="base" hangingPunct="0">
              <a:spcBef>
                <a:spcPct val="0"/>
              </a:spcBef>
              <a:spcAft>
                <a:spcPct val="0"/>
              </a:spcAft>
            </a:pPr>
            <a:r>
              <a:rPr lang="en-US" altLang="en-US" sz="1800" dirty="0">
                <a:solidFill>
                  <a:prstClr val="black"/>
                </a:solidFill>
                <a:latin typeface="Calibri" panose="020F0502020204030204" pitchFamily="34" charset="0"/>
              </a:rPr>
              <a:t>YouTube link:</a:t>
            </a:r>
            <a:r>
              <a:rPr lang="en-US" altLang="en-US" sz="1800" dirty="0">
                <a:solidFill>
                  <a:srgbClr val="5B9BD5"/>
                </a:solidFill>
                <a:latin typeface="Calibri" panose="020F0502020204030204" pitchFamily="34" charset="0"/>
              </a:rPr>
              <a:t> </a:t>
            </a:r>
            <a:r>
              <a:rPr lang="en-US" altLang="en-US" sz="1800" dirty="0">
                <a:solidFill>
                  <a:srgbClr val="5B9BD5"/>
                </a:solidFill>
                <a:latin typeface="Calibri" panose="020F0502020204030204" pitchFamily="34" charset="0"/>
                <a:hlinkClick r:id="rId4"/>
              </a:rPr>
              <a:t>https://www.youtube.com/playlist?list=PLkGvnfy3IadNRMPT-sNHpAsz8a3npWBH8</a:t>
            </a:r>
            <a:endParaRPr lang="en-US" altLang="en-US" sz="1800" dirty="0">
              <a:solidFill>
                <a:srgbClr val="5B9BD5"/>
              </a:solidFill>
              <a:latin typeface="Calibri" panose="020F0502020204030204" pitchFamily="34" charset="0"/>
            </a:endParaRPr>
          </a:p>
          <a:p>
            <a:pPr algn="ctr" eaLnBrk="0" fontAlgn="base" hangingPunct="0">
              <a:spcBef>
                <a:spcPct val="0"/>
              </a:spcBef>
              <a:spcAft>
                <a:spcPct val="0"/>
              </a:spcAft>
            </a:pPr>
            <a:endParaRPr lang="en-US" altLang="en-US" sz="1600" dirty="0">
              <a:solidFill>
                <a:srgbClr val="5B9BD5"/>
              </a:solidFill>
              <a:latin typeface="Calibri" panose="020F0502020204030204" pitchFamily="34" charset="0"/>
            </a:endParaRPr>
          </a:p>
          <a:p>
            <a:pPr algn="ctr" fontAlgn="base">
              <a:spcBef>
                <a:spcPct val="0"/>
              </a:spcBef>
              <a:spcAft>
                <a:spcPct val="0"/>
              </a:spcAft>
            </a:pPr>
            <a:endParaRPr lang="en-US" altLang="en-US" sz="1300" b="0" i="1" dirty="0">
              <a:solidFill>
                <a:srgbClr val="000000"/>
              </a:solidFill>
              <a:latin typeface="Calibri" panose="020F0502020204030204" pitchFamily="34" charset="0"/>
            </a:endParaRPr>
          </a:p>
        </p:txBody>
      </p:sp>
      <p:sp>
        <p:nvSpPr>
          <p:cNvPr id="2" name="Rectangle 1"/>
          <p:cNvSpPr/>
          <p:nvPr/>
        </p:nvSpPr>
        <p:spPr>
          <a:xfrm>
            <a:off x="1" y="0"/>
            <a:ext cx="12192000" cy="4343400"/>
          </a:xfrm>
          <a:prstGeom prst="rect">
            <a:avLst/>
          </a:prstGeom>
          <a:solidFill>
            <a:srgbClr val="0D102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4400" b="1">
              <a:solidFill>
                <a:srgbClr val="FFFFFF"/>
              </a:solidFill>
              <a:cs typeface="Arial" pitchFamily="34" charset="0"/>
            </a:endParaRPr>
          </a:p>
        </p:txBody>
      </p:sp>
      <p:pic>
        <p:nvPicPr>
          <p:cNvPr id="14234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75" y="0"/>
            <a:ext cx="4286250" cy="419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562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GSC Entrance - color2.jpg"/>
          <p:cNvPicPr>
            <a:picLocks noChangeAspect="1"/>
          </p:cNvPicPr>
          <p:nvPr/>
        </p:nvPicPr>
        <p:blipFill>
          <a:blip r:embed="rId2" cstate="print">
            <a:lum bright="10000" contrast="20000"/>
          </a:blip>
          <a:stretch>
            <a:fillRect/>
          </a:stretch>
        </p:blipFill>
        <p:spPr>
          <a:xfrm>
            <a:off x="0" y="0"/>
            <a:ext cx="12191999" cy="6858000"/>
          </a:xfrm>
          <a:prstGeom prst="rect">
            <a:avLst/>
          </a:prstGeom>
        </p:spPr>
      </p:pic>
      <p:pic>
        <p:nvPicPr>
          <p:cNvPr id="16392" name="Picture 8" descr="cgsc_crest_jpeg">
            <a:hlinkClick r:id="" action="ppaction://noaction"/>
          </p:cNvPr>
          <p:cNvPicPr>
            <a:picLocks noChangeAspect="1" noChangeArrowheads="1"/>
          </p:cNvPicPr>
          <p:nvPr/>
        </p:nvPicPr>
        <p:blipFill>
          <a:blip r:embed="rId3" cstate="print"/>
          <a:srcRect/>
          <a:stretch>
            <a:fillRect/>
          </a:stretch>
        </p:blipFill>
        <p:spPr bwMode="auto">
          <a:xfrm>
            <a:off x="11245975" y="313657"/>
            <a:ext cx="685800" cy="864296"/>
          </a:xfrm>
          <a:prstGeom prst="rect">
            <a:avLst/>
          </a:prstGeom>
          <a:noFill/>
          <a:ln w="9525">
            <a:noFill/>
            <a:miter lim="800000"/>
            <a:headEnd/>
            <a:tailEnd/>
          </a:ln>
        </p:spPr>
      </p:pic>
      <p:sp>
        <p:nvSpPr>
          <p:cNvPr id="8" name="TextBox 7"/>
          <p:cNvSpPr txBox="1"/>
          <p:nvPr/>
        </p:nvSpPr>
        <p:spPr>
          <a:xfrm>
            <a:off x="1143000" y="1828800"/>
            <a:ext cx="5684569" cy="1200329"/>
          </a:xfrm>
          <a:prstGeom prst="rect">
            <a:avLst/>
          </a:prstGeom>
          <a:noFill/>
        </p:spPr>
        <p:txBody>
          <a:bodyPr wrap="none" rtlCol="0">
            <a:spAutoFit/>
          </a:bodyPr>
          <a:lstStyle/>
          <a:p>
            <a:r>
              <a:rPr lang="en-US" sz="7200" b="1" dirty="0" smtClean="0">
                <a:solidFill>
                  <a:srgbClr val="FF0000"/>
                </a:solidFill>
              </a:rPr>
              <a:t>Back-up Slides</a:t>
            </a:r>
            <a:endParaRPr lang="en-US" sz="7200" b="1" dirty="0">
              <a:solidFill>
                <a:srgbClr val="FF0000"/>
              </a:solidFill>
            </a:endParaRPr>
          </a:p>
        </p:txBody>
      </p:sp>
    </p:spTree>
    <p:extLst>
      <p:ext uri="{BB962C8B-B14F-4D97-AF65-F5344CB8AC3E}">
        <p14:creationId xmlns:p14="http://schemas.microsoft.com/office/powerpoint/2010/main" val="4485199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bris (Map) 96"/>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b="-3"/>
          <a:stretch>
            <a:fillRect/>
          </a:stretch>
        </p:blipFill>
        <p:spPr>
          <a:xfrm>
            <a:off x="2743200" y="241301"/>
            <a:ext cx="6629400" cy="6302375"/>
          </a:xfrm>
          <a:noFill/>
        </p:spPr>
      </p:pic>
    </p:spTree>
    <p:extLst>
      <p:ext uri="{BB962C8B-B14F-4D97-AF65-F5344CB8AC3E}">
        <p14:creationId xmlns:p14="http://schemas.microsoft.com/office/powerpoint/2010/main" val="410297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GSC Entrance - color2.jpg"/>
          <p:cNvPicPr>
            <a:picLocks noChangeAspect="1"/>
          </p:cNvPicPr>
          <p:nvPr/>
        </p:nvPicPr>
        <p:blipFill>
          <a:blip r:embed="rId2" cstate="print">
            <a:lum bright="10000" contrast="20000"/>
          </a:blip>
          <a:stretch>
            <a:fillRect/>
          </a:stretch>
        </p:blipFill>
        <p:spPr>
          <a:xfrm>
            <a:off x="1524001" y="857251"/>
            <a:ext cx="9144000" cy="5259128"/>
          </a:xfrm>
          <a:prstGeom prst="rect">
            <a:avLst/>
          </a:prstGeom>
        </p:spPr>
      </p:pic>
      <p:pic>
        <p:nvPicPr>
          <p:cNvPr id="16392" name="Picture 8" descr="cgsc_crest_jpeg">
            <a:hlinkClick r:id="" action="ppaction://noaction"/>
          </p:cNvPr>
          <p:cNvPicPr>
            <a:picLocks noChangeAspect="1" noChangeArrowheads="1"/>
          </p:cNvPicPr>
          <p:nvPr/>
        </p:nvPicPr>
        <p:blipFill>
          <a:blip r:embed="rId3" cstate="print"/>
          <a:srcRect/>
          <a:stretch>
            <a:fillRect/>
          </a:stretch>
        </p:blipFill>
        <p:spPr bwMode="auto">
          <a:xfrm>
            <a:off x="2278977" y="1042637"/>
            <a:ext cx="619053" cy="710351"/>
          </a:xfrm>
          <a:prstGeom prst="rect">
            <a:avLst/>
          </a:prstGeom>
          <a:noFill/>
          <a:ln w="9525">
            <a:noFill/>
            <a:miter lim="800000"/>
            <a:headEnd/>
            <a:tailEnd/>
          </a:ln>
        </p:spPr>
      </p:pic>
      <p:sp>
        <p:nvSpPr>
          <p:cNvPr id="8" name="TextBox 7"/>
          <p:cNvSpPr txBox="1"/>
          <p:nvPr/>
        </p:nvSpPr>
        <p:spPr>
          <a:xfrm>
            <a:off x="2957873" y="1022766"/>
            <a:ext cx="6752174" cy="1384995"/>
          </a:xfrm>
          <a:prstGeom prst="rect">
            <a:avLst/>
          </a:prstGeom>
          <a:noFill/>
        </p:spPr>
        <p:txBody>
          <a:bodyPr wrap="square" rtlCol="0">
            <a:spAutoFit/>
          </a:bodyPr>
          <a:lstStyle/>
          <a:p>
            <a:pPr defTabSz="685800"/>
            <a:r>
              <a:rPr lang="en-US" sz="2100" b="1" dirty="0">
                <a:solidFill>
                  <a:srgbClr val="C00000"/>
                </a:solidFill>
                <a:cs typeface="Arial" panose="020B0604020202020204" pitchFamily="34" charset="0"/>
              </a:rPr>
              <a:t>  </a:t>
            </a:r>
            <a:r>
              <a:rPr lang="en-US" sz="2100" b="1" i="1" dirty="0">
                <a:solidFill>
                  <a:srgbClr val="C00000"/>
                </a:solidFill>
                <a:cs typeface="Arial" panose="020B0604020202020204" pitchFamily="34" charset="0"/>
              </a:rPr>
              <a:t>               U.S. Department of Homeland Security  </a:t>
            </a:r>
          </a:p>
          <a:p>
            <a:pPr defTabSz="685800"/>
            <a:r>
              <a:rPr lang="en-US" sz="2100" b="1" i="1" dirty="0">
                <a:solidFill>
                  <a:srgbClr val="C00000"/>
                </a:solidFill>
                <a:cs typeface="Arial" panose="020B0604020202020204" pitchFamily="34" charset="0"/>
              </a:rPr>
              <a:t>                    (Office of Operations Coordination)</a:t>
            </a:r>
          </a:p>
          <a:p>
            <a:pPr defTabSz="685800"/>
            <a:r>
              <a:rPr lang="en-US" sz="2100" b="1" dirty="0">
                <a:solidFill>
                  <a:srgbClr val="C00000"/>
                </a:solidFill>
                <a:cs typeface="Arial" panose="020B0604020202020204" pitchFamily="34" charset="0"/>
              </a:rPr>
              <a:t>                                 </a:t>
            </a:r>
          </a:p>
          <a:p>
            <a:pPr defTabSz="685800"/>
            <a:r>
              <a:rPr lang="en-US" sz="2100" b="1" dirty="0">
                <a:solidFill>
                  <a:srgbClr val="C00000"/>
                </a:solidFill>
                <a:cs typeface="Arial" panose="020B0604020202020204" pitchFamily="34" charset="0"/>
              </a:rPr>
              <a:t>                                 Mr. Mark Kerry</a:t>
            </a:r>
          </a:p>
        </p:txBody>
      </p:sp>
      <p:sp>
        <p:nvSpPr>
          <p:cNvPr id="2" name="Rectangle 1"/>
          <p:cNvSpPr/>
          <p:nvPr/>
        </p:nvSpPr>
        <p:spPr>
          <a:xfrm>
            <a:off x="3646714" y="2196520"/>
            <a:ext cx="4572000" cy="1477328"/>
          </a:xfrm>
          <a:prstGeom prst="rect">
            <a:avLst/>
          </a:prstGeom>
        </p:spPr>
        <p:txBody>
          <a:bodyPr>
            <a:spAutoFit/>
          </a:bodyPr>
          <a:lstStyle/>
          <a:p>
            <a:pPr algn="ctr" defTabSz="685800">
              <a:defRPr/>
            </a:pPr>
            <a:endParaRPr lang="en-US" altLang="en-US" b="1" kern="0" dirty="0">
              <a:solidFill>
                <a:srgbClr val="C00000"/>
              </a:solidFill>
              <a:cs typeface="Arial" panose="020B0604020202020204" pitchFamily="34" charset="0"/>
            </a:endParaRPr>
          </a:p>
          <a:p>
            <a:pPr algn="ctr" defTabSz="685800">
              <a:defRPr/>
            </a:pPr>
            <a:r>
              <a:rPr lang="en-US" altLang="en-US" b="1" kern="0" dirty="0">
                <a:solidFill>
                  <a:srgbClr val="C00000"/>
                </a:solidFill>
                <a:cs typeface="Arial" panose="020B0604020202020204" pitchFamily="34" charset="0"/>
              </a:rPr>
              <a:t>Presentation for the</a:t>
            </a:r>
          </a:p>
          <a:p>
            <a:pPr algn="ctr" defTabSz="685800">
              <a:defRPr/>
            </a:pPr>
            <a:r>
              <a:rPr lang="en-US" altLang="en-US" b="1" kern="0" dirty="0">
                <a:solidFill>
                  <a:srgbClr val="C00000"/>
                </a:solidFill>
                <a:cs typeface="Arial" panose="020B0604020202020204" pitchFamily="34" charset="0"/>
              </a:rPr>
              <a:t>Cultural and Area Studies Office </a:t>
            </a:r>
          </a:p>
          <a:p>
            <a:pPr algn="ctr" defTabSz="685800">
              <a:defRPr/>
            </a:pPr>
            <a:r>
              <a:rPr lang="en-US" altLang="en-US" b="1" kern="0" dirty="0">
                <a:solidFill>
                  <a:srgbClr val="C00000"/>
                </a:solidFill>
                <a:cs typeface="Arial" panose="020B0604020202020204" pitchFamily="34" charset="0"/>
              </a:rPr>
              <a:t>U.S. Army Command and General Staff College</a:t>
            </a:r>
          </a:p>
        </p:txBody>
      </p:sp>
      <p:sp>
        <p:nvSpPr>
          <p:cNvPr id="3" name="Rectangle 2"/>
          <p:cNvSpPr/>
          <p:nvPr/>
        </p:nvSpPr>
        <p:spPr>
          <a:xfrm>
            <a:off x="4903380" y="4951022"/>
            <a:ext cx="2590800" cy="992579"/>
          </a:xfrm>
          <a:prstGeom prst="rect">
            <a:avLst/>
          </a:prstGeom>
        </p:spPr>
        <p:txBody>
          <a:bodyPr wrap="square">
            <a:spAutoFit/>
          </a:bodyPr>
          <a:lstStyle/>
          <a:p>
            <a:pPr algn="ctr" defTabSz="685800" fontAlgn="base">
              <a:spcBef>
                <a:spcPct val="0"/>
              </a:spcBef>
              <a:spcAft>
                <a:spcPct val="0"/>
              </a:spcAft>
            </a:pPr>
            <a:endParaRPr lang="en-US" altLang="en-US" sz="1050" b="1" i="1" dirty="0">
              <a:solidFill>
                <a:srgbClr val="C00000"/>
              </a:solidFill>
              <a:latin typeface=" Arial"/>
              <a:cs typeface="Arial" panose="020B0604020202020204" pitchFamily="34" charset="0"/>
            </a:endParaRPr>
          </a:p>
          <a:p>
            <a:pPr algn="ctr" defTabSz="685800" fontAlgn="base">
              <a:spcBef>
                <a:spcPct val="0"/>
              </a:spcBef>
              <a:spcAft>
                <a:spcPct val="0"/>
              </a:spcAft>
            </a:pPr>
            <a:endParaRPr lang="en-US" altLang="en-US" sz="1050" b="1" i="1" dirty="0">
              <a:solidFill>
                <a:srgbClr val="C00000"/>
              </a:solidFill>
              <a:latin typeface=" Arial"/>
              <a:cs typeface="Arial" panose="020B0604020202020204" pitchFamily="34" charset="0"/>
            </a:endParaRPr>
          </a:p>
          <a:p>
            <a:pPr algn="ctr" defTabSz="685800" fontAlgn="base">
              <a:spcBef>
                <a:spcPct val="0"/>
              </a:spcBef>
              <a:spcAft>
                <a:spcPct val="0"/>
              </a:spcAft>
            </a:pPr>
            <a:r>
              <a:rPr lang="en-US" altLang="en-US" sz="1500" b="1" dirty="0">
                <a:solidFill>
                  <a:srgbClr val="C00000"/>
                </a:solidFill>
                <a:latin typeface=" Arial"/>
                <a:cs typeface="Arial" panose="020B0604020202020204" pitchFamily="34" charset="0"/>
              </a:rPr>
              <a:t>Fort Leavenworth, KS</a:t>
            </a:r>
          </a:p>
          <a:p>
            <a:pPr algn="ctr" defTabSz="685800" fontAlgn="base">
              <a:spcBef>
                <a:spcPct val="0"/>
              </a:spcBef>
              <a:spcAft>
                <a:spcPct val="0"/>
              </a:spcAft>
            </a:pPr>
            <a:r>
              <a:rPr lang="en-US" altLang="en-US" sz="1200" b="1" dirty="0">
                <a:solidFill>
                  <a:srgbClr val="C00000"/>
                </a:solidFill>
                <a:latin typeface=" Arial"/>
                <a:cs typeface="Arial" panose="020B0604020202020204" pitchFamily="34" charset="0"/>
              </a:rPr>
              <a:t>24 July2020</a:t>
            </a:r>
          </a:p>
          <a:p>
            <a:pPr algn="ctr" defTabSz="685800" fontAlgn="base">
              <a:spcBef>
                <a:spcPct val="0"/>
              </a:spcBef>
              <a:spcAft>
                <a:spcPct val="0"/>
              </a:spcAft>
            </a:pPr>
            <a:r>
              <a:rPr lang="en-US" altLang="en-US" sz="1050" b="1" i="1" dirty="0">
                <a:solidFill>
                  <a:srgbClr val="C00000"/>
                </a:solidFill>
                <a:latin typeface=" Arial"/>
                <a:cs typeface="Arial" panose="020B0604020202020204" pitchFamily="34" charset="0"/>
              </a:rPr>
              <a:t>unclassified</a:t>
            </a:r>
          </a:p>
        </p:txBody>
      </p:sp>
      <p:pic>
        <p:nvPicPr>
          <p:cNvPr id="9"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6117" y="1042637"/>
            <a:ext cx="628650" cy="69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9891" y="1022765"/>
            <a:ext cx="750094" cy="750094"/>
          </a:xfrm>
          <a:prstGeom prst="rect">
            <a:avLst/>
          </a:prstGeom>
        </p:spPr>
      </p:pic>
    </p:spTree>
    <p:extLst>
      <p:ext uri="{BB962C8B-B14F-4D97-AF65-F5344CB8AC3E}">
        <p14:creationId xmlns:p14="http://schemas.microsoft.com/office/powerpoint/2010/main" val="2801602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2200" y="1262064"/>
            <a:ext cx="7366000" cy="4910137"/>
          </a:xfrm>
          <a:prstGeom prst="rect">
            <a:avLst/>
          </a:prstGeom>
          <a:noFill/>
          <a:ln w="28575" algn="ctr">
            <a:solidFill>
              <a:schemeClr val="tx1"/>
            </a:solidFill>
            <a:miter lim="800000"/>
            <a:headEnd/>
            <a:tailEnd/>
          </a:ln>
          <a:effectLst>
            <a:outerShdw dist="107763" dir="2700000" algn="ctr" rotWithShape="0">
              <a:schemeClr val="bg2">
                <a:alpha val="50000"/>
              </a:schemeClr>
            </a:outerShdw>
          </a:effectLst>
        </p:spPr>
      </p:pic>
      <p:sp>
        <p:nvSpPr>
          <p:cNvPr id="7171" name="Text Box 3"/>
          <p:cNvSpPr txBox="1">
            <a:spLocks noChangeArrowheads="1"/>
          </p:cNvSpPr>
          <p:nvPr/>
        </p:nvSpPr>
        <p:spPr bwMode="auto">
          <a:xfrm>
            <a:off x="3164332" y="304801"/>
            <a:ext cx="5785558" cy="584775"/>
          </a:xfrm>
          <a:prstGeom prst="rect">
            <a:avLst/>
          </a:prstGeom>
          <a:noFill/>
          <a:ln w="9525" algn="ctr">
            <a:noFill/>
            <a:miter lim="800000"/>
            <a:headEnd/>
            <a:tailEnd/>
          </a:ln>
        </p:spPr>
        <p:txBody>
          <a:bodyPr wrap="none">
            <a:spAutoFit/>
          </a:bodyPr>
          <a:lstStyle/>
          <a:p>
            <a:pPr algn="ctr" eaLnBrk="0" hangingPunct="0">
              <a:spcBef>
                <a:spcPct val="20000"/>
              </a:spcBef>
              <a:buSzPct val="100000"/>
            </a:pPr>
            <a:r>
              <a:rPr lang="en-US" sz="3200" b="1" dirty="0" smtClean="0"/>
              <a:t>Galveston, TX Seawall 77550</a:t>
            </a:r>
            <a:endParaRPr lang="en-US" sz="3200" b="1" dirty="0"/>
          </a:p>
        </p:txBody>
      </p:sp>
    </p:spTree>
    <p:extLst>
      <p:ext uri="{BB962C8B-B14F-4D97-AF65-F5344CB8AC3E}">
        <p14:creationId xmlns:p14="http://schemas.microsoft.com/office/powerpoint/2010/main" val="22078997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3200" y="274638"/>
            <a:ext cx="6400800" cy="639762"/>
          </a:xfrm>
        </p:spPr>
        <p:txBody>
          <a:bodyPr/>
          <a:lstStyle/>
          <a:p>
            <a:r>
              <a:rPr lang="en-US" sz="3200" b="1" dirty="0" smtClean="0"/>
              <a:t>Downtown Cedar Rapids</a:t>
            </a:r>
            <a:endParaRPr lang="en-US" sz="3200" b="1" dirty="0"/>
          </a:p>
        </p:txBody>
      </p:sp>
      <p:pic>
        <p:nvPicPr>
          <p:cNvPr id="57346" name="Picture 2" descr="http://cache.boston.com/universal/site_graphics/blogs/bigpicture/iowa_06_17/iowa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8949" y="1143001"/>
            <a:ext cx="8888704" cy="5369137"/>
          </a:xfrm>
          <a:prstGeom prst="rect">
            <a:avLst/>
          </a:prstGeom>
          <a:noFill/>
        </p:spPr>
      </p:pic>
    </p:spTree>
    <p:extLst>
      <p:ext uri="{BB962C8B-B14F-4D97-AF65-F5344CB8AC3E}">
        <p14:creationId xmlns:p14="http://schemas.microsoft.com/office/powerpoint/2010/main" val="2361088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066800" y="274638"/>
            <a:ext cx="10058400" cy="715962"/>
          </a:xfrm>
        </p:spPr>
        <p:txBody>
          <a:bodyPr/>
          <a:lstStyle/>
          <a:p>
            <a:r>
              <a:rPr lang="en-US" sz="3200" b="1" dirty="0"/>
              <a:t>Iowa </a:t>
            </a:r>
            <a:r>
              <a:rPr lang="en-US" sz="3200" b="1" dirty="0" smtClean="0"/>
              <a:t>Flooding, Zip Code Unknown</a:t>
            </a:r>
            <a:endParaRPr lang="en-US" sz="3200" b="1" dirty="0"/>
          </a:p>
        </p:txBody>
      </p:sp>
      <p:pic>
        <p:nvPicPr>
          <p:cNvPr id="11266" name="Picture 2" descr="http://cache.boston.com/universal/site_graphics/blogs/bigpicture/iowa_06_17/iowa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2650" y="1219201"/>
            <a:ext cx="7905750" cy="5390285"/>
          </a:xfrm>
          <a:prstGeom prst="rect">
            <a:avLst/>
          </a:prstGeom>
          <a:noFill/>
        </p:spPr>
      </p:pic>
    </p:spTree>
    <p:extLst>
      <p:ext uri="{BB962C8B-B14F-4D97-AF65-F5344CB8AC3E}">
        <p14:creationId xmlns:p14="http://schemas.microsoft.com/office/powerpoint/2010/main" val="42912458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6447" y="304800"/>
            <a:ext cx="5222905" cy="584775"/>
          </a:xfrm>
          <a:prstGeom prst="rect">
            <a:avLst/>
          </a:prstGeom>
          <a:noFill/>
        </p:spPr>
        <p:txBody>
          <a:bodyPr wrap="none" rtlCol="0">
            <a:spAutoFit/>
          </a:bodyPr>
          <a:lstStyle/>
          <a:p>
            <a:r>
              <a:rPr lang="en-US" sz="3200" b="1" dirty="0" smtClean="0"/>
              <a:t>2012 Super Storm SANDY</a:t>
            </a:r>
            <a:endParaRPr lang="en-US" sz="3200" b="1"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33600" y="1073331"/>
            <a:ext cx="7848600" cy="5494020"/>
          </a:xfrm>
          <a:prstGeom prst="rect">
            <a:avLst/>
          </a:prstGeom>
        </p:spPr>
      </p:pic>
    </p:spTree>
    <p:extLst>
      <p:ext uri="{BB962C8B-B14F-4D97-AF65-F5344CB8AC3E}">
        <p14:creationId xmlns:p14="http://schemas.microsoft.com/office/powerpoint/2010/main" val="80794865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0873" y="3761509"/>
            <a:ext cx="4316569" cy="25480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47334" y="1325001"/>
            <a:ext cx="6761042" cy="498457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3400" y="1351533"/>
            <a:ext cx="4371513" cy="2354844"/>
          </a:xfrm>
          <a:prstGeom prst="rect">
            <a:avLst/>
          </a:prstGeom>
        </p:spPr>
      </p:pic>
      <p:sp>
        <p:nvSpPr>
          <p:cNvPr id="9" name="Title 1"/>
          <p:cNvSpPr txBox="1">
            <a:spLocks/>
          </p:cNvSpPr>
          <p:nvPr/>
        </p:nvSpPr>
        <p:spPr bwMode="auto">
          <a:xfrm>
            <a:off x="2819400" y="136989"/>
            <a:ext cx="6400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smtClean="0"/>
              <a:t>2013 Colorado Fires</a:t>
            </a:r>
            <a:endParaRPr lang="en-US" sz="3200" b="1" kern="0" dirty="0"/>
          </a:p>
        </p:txBody>
      </p:sp>
    </p:spTree>
    <p:extLst>
      <p:ext uri="{BB962C8B-B14F-4D97-AF65-F5344CB8AC3E}">
        <p14:creationId xmlns:p14="http://schemas.microsoft.com/office/powerpoint/2010/main" val="309597435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descr="C:\Users\Britt\Desktop\chinook.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82606" y="1231082"/>
            <a:ext cx="8097736" cy="4858639"/>
          </a:xfrm>
          <a:prstGeom prst="rect">
            <a:avLst/>
          </a:prstGeom>
          <a:noFill/>
        </p:spPr>
      </p:pic>
      <p:sp>
        <p:nvSpPr>
          <p:cNvPr id="4" name="Title 3"/>
          <p:cNvSpPr>
            <a:spLocks noGrp="1"/>
          </p:cNvSpPr>
          <p:nvPr>
            <p:ph type="ctrTitle"/>
          </p:nvPr>
        </p:nvSpPr>
        <p:spPr>
          <a:xfrm>
            <a:off x="1143000" y="184693"/>
            <a:ext cx="9851542" cy="704850"/>
          </a:xfrm>
        </p:spPr>
        <p:txBody>
          <a:bodyPr/>
          <a:lstStyle/>
          <a:p>
            <a:r>
              <a:rPr lang="en-US" sz="3200" b="1" dirty="0" smtClean="0">
                <a:solidFill>
                  <a:schemeClr val="tx1"/>
                </a:solidFill>
              </a:rPr>
              <a:t>Boulder, CO  80301  </a:t>
            </a:r>
            <a:endParaRPr lang="en-US" sz="3200" b="1" dirty="0">
              <a:solidFill>
                <a:schemeClr val="tx1"/>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72590" y="1231082"/>
            <a:ext cx="4059383" cy="4858639"/>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 y="1231083"/>
            <a:ext cx="4067375" cy="4858639"/>
          </a:xfrm>
          <a:prstGeom prst="rect">
            <a:avLst/>
          </a:prstGeom>
        </p:spPr>
      </p:pic>
    </p:spTree>
    <p:extLst>
      <p:ext uri="{BB962C8B-B14F-4D97-AF65-F5344CB8AC3E}">
        <p14:creationId xmlns:p14="http://schemas.microsoft.com/office/powerpoint/2010/main" val="134862079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2017 CA Fires - Santa Rosa, CA  95403</a:t>
            </a:r>
            <a:endParaRPr lang="en-US" sz="3200" b="1"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562600" y="1515249"/>
            <a:ext cx="5995134" cy="4705576"/>
          </a:xfr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 y="1515248"/>
            <a:ext cx="5432080" cy="4705576"/>
          </a:xfrm>
          <a:prstGeom prst="rect">
            <a:avLst/>
          </a:prstGeom>
        </p:spPr>
      </p:pic>
      <p:sp>
        <p:nvSpPr>
          <p:cNvPr id="8" name="Rectangle 7"/>
          <p:cNvSpPr/>
          <p:nvPr/>
        </p:nvSpPr>
        <p:spPr>
          <a:xfrm>
            <a:off x="1905000" y="6412468"/>
            <a:ext cx="9347934" cy="369332"/>
          </a:xfrm>
          <a:prstGeom prst="rect">
            <a:avLst/>
          </a:prstGeom>
        </p:spPr>
        <p:txBody>
          <a:bodyPr wrap="square">
            <a:spAutoFit/>
          </a:bodyPr>
          <a:lstStyle/>
          <a:p>
            <a:r>
              <a:rPr lang="en-US" dirty="0"/>
              <a:t>https://www.nytimes.com/interactive/2017/10/14/us/california-fire-building-damage.html</a:t>
            </a:r>
          </a:p>
        </p:txBody>
      </p:sp>
    </p:spTree>
    <p:extLst>
      <p:ext uri="{BB962C8B-B14F-4D97-AF65-F5344CB8AC3E}">
        <p14:creationId xmlns:p14="http://schemas.microsoft.com/office/powerpoint/2010/main" val="5255225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142825"/>
            <a:ext cx="5723176" cy="5334000"/>
          </a:xfrm>
          <a:prstGeom prst="rect">
            <a:avLst/>
          </a:prstGeom>
        </p:spPr>
      </p:pic>
      <p:sp>
        <p:nvSpPr>
          <p:cNvPr id="6" name="Title 1"/>
          <p:cNvSpPr>
            <a:spLocks noGrp="1"/>
          </p:cNvSpPr>
          <p:nvPr>
            <p:ph type="title"/>
          </p:nvPr>
        </p:nvSpPr>
        <p:spPr>
          <a:xfrm>
            <a:off x="1066800" y="76200"/>
            <a:ext cx="10058400" cy="1143000"/>
          </a:xfrm>
        </p:spPr>
        <p:txBody>
          <a:bodyPr/>
          <a:lstStyle/>
          <a:p>
            <a:r>
              <a:rPr lang="en-US" sz="3200" b="1" dirty="0" smtClean="0"/>
              <a:t>Hurricane Harvey, Houston, TX 77251</a:t>
            </a:r>
            <a:endParaRPr lang="en-US" sz="3200" b="1"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6238" y="1278361"/>
            <a:ext cx="5285690" cy="5212532"/>
          </a:xfrm>
          <a:prstGeom prst="rect">
            <a:avLst/>
          </a:prstGeom>
        </p:spPr>
      </p:pic>
    </p:spTree>
    <p:extLst>
      <p:ext uri="{BB962C8B-B14F-4D97-AF65-F5344CB8AC3E}">
        <p14:creationId xmlns:p14="http://schemas.microsoft.com/office/powerpoint/2010/main" val="26466897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8200" y="1447800"/>
            <a:ext cx="7042943" cy="4412417"/>
          </a:xfrm>
          <a:prstGeom prst="rect">
            <a:avLst/>
          </a:prstGeom>
        </p:spPr>
      </p:pic>
      <p:sp>
        <p:nvSpPr>
          <p:cNvPr id="2" name="Title 1"/>
          <p:cNvSpPr>
            <a:spLocks noGrp="1"/>
          </p:cNvSpPr>
          <p:nvPr>
            <p:ph type="title"/>
          </p:nvPr>
        </p:nvSpPr>
        <p:spPr/>
        <p:txBody>
          <a:bodyPr/>
          <a:lstStyle/>
          <a:p>
            <a:r>
              <a:rPr lang="en-US" sz="3200" b="1" dirty="0" smtClean="0"/>
              <a:t>Hurricane Maria, Puerto Rico</a:t>
            </a:r>
            <a:endParaRPr lang="en-US" sz="3200" b="1" dirty="0"/>
          </a:p>
        </p:txBody>
      </p:sp>
      <p:pic>
        <p:nvPicPr>
          <p:cNvPr id="4" name="Content Placeholder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78115" y="1417638"/>
            <a:ext cx="5413085" cy="4442579"/>
          </a:xfrm>
          <a:prstGeom prst="rect">
            <a:avLst/>
          </a:prstGeom>
        </p:spPr>
      </p:pic>
    </p:spTree>
    <p:extLst>
      <p:ext uri="{BB962C8B-B14F-4D97-AF65-F5344CB8AC3E}">
        <p14:creationId xmlns:p14="http://schemas.microsoft.com/office/powerpoint/2010/main" val="16368283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2220686" y="1084542"/>
            <a:ext cx="4030889" cy="5468658"/>
          </a:xfrm>
          <a:noFill/>
        </p:spPr>
      </p:pic>
      <p:pic>
        <p:nvPicPr>
          <p:cNvPr id="11267" name="Picture 3"/>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a:xfrm>
            <a:off x="6248400" y="1143000"/>
            <a:ext cx="3932238" cy="5334000"/>
          </a:xfrm>
          <a:noFill/>
        </p:spPr>
      </p:pic>
      <p:sp>
        <p:nvSpPr>
          <p:cNvPr id="11268" name="Text Box 3"/>
          <p:cNvSpPr txBox="1">
            <a:spLocks noChangeArrowheads="1"/>
          </p:cNvSpPr>
          <p:nvPr/>
        </p:nvSpPr>
        <p:spPr bwMode="auto">
          <a:xfrm>
            <a:off x="3319602" y="228601"/>
            <a:ext cx="5581977" cy="584775"/>
          </a:xfrm>
          <a:prstGeom prst="rect">
            <a:avLst/>
          </a:prstGeom>
          <a:noFill/>
          <a:ln w="9525" algn="ctr">
            <a:noFill/>
            <a:miter lim="800000"/>
            <a:headEnd/>
            <a:tailEnd/>
          </a:ln>
        </p:spPr>
        <p:txBody>
          <a:bodyPr wrap="none">
            <a:spAutoFit/>
          </a:bodyPr>
          <a:lstStyle/>
          <a:p>
            <a:pPr algn="ctr" eaLnBrk="0" hangingPunct="0">
              <a:spcBef>
                <a:spcPct val="20000"/>
              </a:spcBef>
              <a:buSzPct val="100000"/>
            </a:pPr>
            <a:r>
              <a:rPr lang="en-US" sz="3200" b="1" dirty="0" smtClean="0"/>
              <a:t>2007 Greensburg, KS 67054</a:t>
            </a:r>
            <a:endParaRPr lang="en-US" sz="3200" b="1" dirty="0"/>
          </a:p>
        </p:txBody>
      </p:sp>
    </p:spTree>
    <p:extLst>
      <p:ext uri="{BB962C8B-B14F-4D97-AF65-F5344CB8AC3E}">
        <p14:creationId xmlns:p14="http://schemas.microsoft.com/office/powerpoint/2010/main" val="1311439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txBox="1">
            <a:spLocks noChangeArrowheads="1"/>
          </p:cNvSpPr>
          <p:nvPr/>
        </p:nvSpPr>
        <p:spPr bwMode="auto">
          <a:xfrm>
            <a:off x="1676400" y="76200"/>
            <a:ext cx="8915400" cy="551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marR="0" lvl="0" indent="0" defTabSz="914400" latinLnBrk="0">
              <a:lnSpc>
                <a:spcPct val="100000"/>
              </a:lnSpc>
              <a:buClrTx/>
              <a:buSzTx/>
              <a:buFontTx/>
              <a:buNone/>
              <a:tabLst/>
              <a:defRPr kumimoji="0" sz="3200" i="0" u="none" strike="noStrike" kern="0" cap="none" spc="0" normalizeH="0">
                <a:ln>
                  <a:noFill/>
                </a:ln>
                <a:solidFill>
                  <a:schemeClr val="bg1">
                    <a:lumMod val="90000"/>
                    <a:lumOff val="10000"/>
                  </a:schemeClr>
                </a:solidFill>
                <a:effectLst/>
                <a:uLnTx/>
                <a:uFillTx/>
                <a:latin typeface="+mj-lt"/>
                <a:ea typeface="+mj-ea"/>
                <a:cs typeface="+mj-cs"/>
              </a:defRPr>
            </a:lvl1pPr>
          </a:lstStyle>
          <a:p>
            <a:pPr eaLnBrk="0" fontAlgn="base" hangingPunct="0">
              <a:spcBef>
                <a:spcPct val="0"/>
              </a:spcBef>
              <a:spcAft>
                <a:spcPct val="0"/>
              </a:spcAft>
            </a:pPr>
            <a:r>
              <a:rPr lang="en-US" b="1" dirty="0">
                <a:solidFill>
                  <a:srgbClr val="0062C8">
                    <a:lumMod val="50000"/>
                  </a:srgbClr>
                </a:solidFill>
              </a:rPr>
              <a:t>Impact of the 2017 Hurricanes and DPRK Threat </a:t>
            </a:r>
          </a:p>
        </p:txBody>
      </p:sp>
      <p:sp>
        <p:nvSpPr>
          <p:cNvPr id="4" name="Rectangle 7"/>
          <p:cNvSpPr txBox="1">
            <a:spLocks noChangeArrowheads="1"/>
          </p:cNvSpPr>
          <p:nvPr/>
        </p:nvSpPr>
        <p:spPr>
          <a:xfrm>
            <a:off x="1981201" y="990600"/>
            <a:ext cx="4361633" cy="3004322"/>
          </a:xfrm>
          <a:prstGeom prst="rect">
            <a:avLst/>
          </a:prstGeom>
          <a:noFill/>
        </p:spPr>
        <p:txBody>
          <a:bodyPr/>
          <a:lstStyle/>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b="1" dirty="0">
                <a:solidFill>
                  <a:srgbClr val="070000"/>
                </a:solidFill>
              </a:rPr>
              <a:t>17 named storms, 10 hurricanes, and 6 major hurricanes.</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b="1" dirty="0">
                <a:solidFill>
                  <a:srgbClr val="070000"/>
                </a:solidFill>
              </a:rPr>
              <a:t>Multiple Category 5 hurricanes.</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b="1" dirty="0">
                <a:solidFill>
                  <a:srgbClr val="070000"/>
                </a:solidFill>
              </a:rPr>
              <a:t>Costliest season on record.</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b="1" dirty="0">
              <a:solidFill>
                <a:srgbClr val="070000"/>
              </a:solidFill>
            </a:endParaRPr>
          </a:p>
          <a:p>
            <a:pPr marL="342900" indent="-342900" eaLnBrk="0" fontAlgn="base" hangingPunct="0">
              <a:spcBef>
                <a:spcPct val="60000"/>
              </a:spcBef>
              <a:spcAft>
                <a:spcPct val="0"/>
              </a:spcAft>
              <a:buClr>
                <a:srgbClr val="DADADA">
                  <a:lumMod val="25000"/>
                </a:srgbClr>
              </a:buClr>
              <a:buFont typeface="Wingdings" panose="05000000000000000000" pitchFamily="2" charset="2"/>
              <a:buChar char="§"/>
            </a:pPr>
            <a:endParaRPr lang="en-US" b="1" dirty="0">
              <a:solidFill>
                <a:srgbClr val="070000"/>
              </a:solidFill>
            </a:endParaRPr>
          </a:p>
          <a:p>
            <a:pPr marL="800100" lvl="1" indent="-342900" eaLnBrk="0" fontAlgn="base" hangingPunct="0">
              <a:spcBef>
                <a:spcPct val="60000"/>
              </a:spcBef>
              <a:spcAft>
                <a:spcPct val="0"/>
              </a:spcAft>
              <a:buClr>
                <a:srgbClr val="DADADA">
                  <a:lumMod val="25000"/>
                </a:srgbClr>
              </a:buClr>
              <a:buFont typeface="Courier New" panose="02070309020205020404" pitchFamily="49" charset="0"/>
              <a:buChar char="o"/>
            </a:pPr>
            <a:endParaRPr lang="en-US"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b="1" dirty="0">
              <a:solidFill>
                <a:srgbClr val="070000"/>
              </a:solidFill>
            </a:endParaRPr>
          </a:p>
          <a:p>
            <a:pPr marL="742950" lvl="1"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b="1" dirty="0">
              <a:solidFill>
                <a:srgbClr val="070000"/>
              </a:solidFill>
            </a:endParaRPr>
          </a:p>
        </p:txBody>
      </p:sp>
      <p:sp>
        <p:nvSpPr>
          <p:cNvPr id="5" name="Slide Number Placeholder 1"/>
          <p:cNvSpPr>
            <a:spLocks noGrp="1"/>
          </p:cNvSpPr>
          <p:nvPr/>
        </p:nvSpPr>
        <p:spPr bwMode="black">
          <a:xfrm>
            <a:off x="10058400" y="6385411"/>
            <a:ext cx="457200" cy="26161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defPPr>
              <a:defRPr lang="en-US"/>
            </a:defPPr>
            <a:lvl1pPr algn="l" rtl="0" eaLnBrk="0" fontAlgn="base" hangingPunct="0">
              <a:spcBef>
                <a:spcPct val="0"/>
              </a:spcBef>
              <a:spcAft>
                <a:spcPct val="0"/>
              </a:spcAft>
              <a:defRPr sz="1100" kern="1200">
                <a:solidFill>
                  <a:srgbClr val="070000"/>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C808FC84-5830-4B58-9A58-D2468C15BCB7}" type="slidenum">
              <a:rPr lang="en-US"/>
              <a:pPr>
                <a:defRPr/>
              </a:pPr>
              <a:t>4</a:t>
            </a:fld>
            <a:endParaRPr lang="en-US" dirty="0"/>
          </a:p>
        </p:txBody>
      </p:sp>
      <p:pic>
        <p:nvPicPr>
          <p:cNvPr id="3" name="Picture 2">
            <a:extLst>
              <a:ext uri="{FF2B5EF4-FFF2-40B4-BE49-F238E27FC236}">
                <a16:creationId xmlns:a16="http://schemas.microsoft.com/office/drawing/2014/main" xmlns="" id="{82B3067B-9C72-4389-A39F-761EF29CDE57}"/>
              </a:ext>
            </a:extLst>
          </p:cNvPr>
          <p:cNvPicPr>
            <a:picLocks noChangeAspect="1"/>
          </p:cNvPicPr>
          <p:nvPr/>
        </p:nvPicPr>
        <p:blipFill rotWithShape="1">
          <a:blip r:embed="rId3"/>
          <a:srcRect r="9290"/>
          <a:stretch/>
        </p:blipFill>
        <p:spPr>
          <a:xfrm>
            <a:off x="2133601" y="2863078"/>
            <a:ext cx="4401436" cy="300432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AC3185DF-BEEB-4FD8-B477-85E70040D5AD}"/>
              </a:ext>
            </a:extLst>
          </p:cNvPr>
          <p:cNvPicPr>
            <a:picLocks noChangeAspect="1"/>
          </p:cNvPicPr>
          <p:nvPr/>
        </p:nvPicPr>
        <p:blipFill>
          <a:blip r:embed="rId4"/>
          <a:stretch>
            <a:fillRect/>
          </a:stretch>
        </p:blipFill>
        <p:spPr>
          <a:xfrm>
            <a:off x="6740526" y="1236550"/>
            <a:ext cx="3775074" cy="46308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17869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Insurrection Act - 1807</a:t>
            </a:r>
            <a:endParaRPr lang="en-US" sz="3200" b="1"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66800" y="1600200"/>
            <a:ext cx="10058400" cy="3827470"/>
          </a:xfrm>
        </p:spPr>
      </p:pic>
    </p:spTree>
    <p:extLst>
      <p:ext uri="{BB962C8B-B14F-4D97-AF65-F5344CB8AC3E}">
        <p14:creationId xmlns:p14="http://schemas.microsoft.com/office/powerpoint/2010/main" val="28053907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p:txBody>
          <a:bodyPr/>
          <a:lstStyle/>
          <a:p>
            <a:pPr eaLnBrk="1" hangingPunct="1">
              <a:buFont typeface="Wingdings" pitchFamily="2" charset="2"/>
              <a:buChar char="§"/>
              <a:defRPr/>
            </a:pPr>
            <a:r>
              <a:rPr lang="en-US" sz="2400" dirty="0" smtClean="0"/>
              <a:t>An exception </a:t>
            </a:r>
            <a:r>
              <a:rPr lang="en-US" sz="2400" dirty="0"/>
              <a:t>to the </a:t>
            </a:r>
            <a:r>
              <a:rPr lang="en-US" sz="2400" i="1" dirty="0"/>
              <a:t>Posse Comitatus </a:t>
            </a:r>
            <a:r>
              <a:rPr lang="en-US" sz="2400" dirty="0"/>
              <a:t>Act </a:t>
            </a:r>
            <a:r>
              <a:rPr lang="en-US" sz="2400" dirty="0" smtClean="0"/>
              <a:t>(</a:t>
            </a:r>
            <a:r>
              <a:rPr lang="en-US" sz="2400" dirty="0"/>
              <a:t>Title 10 USC, Sections 331-335). </a:t>
            </a:r>
          </a:p>
          <a:p>
            <a:pPr eaLnBrk="1" hangingPunct="1">
              <a:buFont typeface="Wingdings" pitchFamily="2" charset="2"/>
              <a:buChar char="§"/>
              <a:defRPr/>
            </a:pPr>
            <a:r>
              <a:rPr lang="en-US" sz="2400" dirty="0"/>
              <a:t>Allows the President to use US military personnel at the request of a state legislature or governor to suppress insurrections. </a:t>
            </a:r>
          </a:p>
          <a:p>
            <a:pPr eaLnBrk="1" hangingPunct="1">
              <a:buFont typeface="Wingdings" pitchFamily="2" charset="2"/>
              <a:buChar char="§"/>
              <a:defRPr/>
            </a:pPr>
            <a:r>
              <a:rPr lang="en-US" sz="2400" dirty="0"/>
              <a:t>Also allows the President to use federal troops to enforce federal laws when rebellion against the authority of the US makes it impracticable to enforce the laws of the US.</a:t>
            </a:r>
          </a:p>
        </p:txBody>
      </p:sp>
      <p:sp>
        <p:nvSpPr>
          <p:cNvPr id="59395" name="Rectangle 3"/>
          <p:cNvSpPr>
            <a:spLocks noGrp="1" noChangeArrowheads="1"/>
          </p:cNvSpPr>
          <p:nvPr>
            <p:ph type="title"/>
          </p:nvPr>
        </p:nvSpPr>
        <p:spPr/>
        <p:txBody>
          <a:bodyPr vert="horz" wrap="square" lIns="92075" tIns="46038" rIns="92075" bIns="46038" numCol="1" anchor="ctr" anchorCtr="0" compatLnSpc="1">
            <a:prstTxWarp prst="textNoShape">
              <a:avLst/>
            </a:prstTxWarp>
          </a:bodyPr>
          <a:lstStyle/>
          <a:p>
            <a:pPr eaLnBrk="1" hangingPunct="1">
              <a:defRPr/>
            </a:pPr>
            <a:r>
              <a:rPr lang="en-US" sz="3200" b="1" dirty="0" smtClean="0"/>
              <a:t>The Insurrection Act</a:t>
            </a:r>
            <a:endParaRPr lang="en-US" sz="3200" b="1" dirty="0"/>
          </a:p>
        </p:txBody>
      </p:sp>
    </p:spTree>
    <p:extLst>
      <p:ext uri="{BB962C8B-B14F-4D97-AF65-F5344CB8AC3E}">
        <p14:creationId xmlns:p14="http://schemas.microsoft.com/office/powerpoint/2010/main" val="278523750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19481" t="27064" r="5195" b="55109"/>
          <a:stretch/>
        </p:blipFill>
        <p:spPr>
          <a:xfrm>
            <a:off x="1066800" y="1524000"/>
            <a:ext cx="10081438" cy="3737085"/>
          </a:xfrm>
          <a:prstGeom prst="rect">
            <a:avLst/>
          </a:prstGeom>
        </p:spPr>
      </p:pic>
      <p:sp>
        <p:nvSpPr>
          <p:cNvPr id="2" name="Title 1"/>
          <p:cNvSpPr>
            <a:spLocks noGrp="1"/>
          </p:cNvSpPr>
          <p:nvPr>
            <p:ph type="title"/>
          </p:nvPr>
        </p:nvSpPr>
        <p:spPr/>
        <p:txBody>
          <a:bodyPr/>
          <a:lstStyle/>
          <a:p>
            <a:r>
              <a:rPr lang="en-US" sz="3200" b="1" dirty="0" smtClean="0"/>
              <a:t>Posse Comitatus Act - 1878</a:t>
            </a:r>
            <a:endParaRPr lang="en-US" sz="3200" b="1" dirty="0"/>
          </a:p>
        </p:txBody>
      </p:sp>
    </p:spTree>
    <p:extLst>
      <p:ext uri="{BB962C8B-B14F-4D97-AF65-F5344CB8AC3E}">
        <p14:creationId xmlns:p14="http://schemas.microsoft.com/office/powerpoint/2010/main" val="36936480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10058400" cy="1143000"/>
          </a:xfrm>
        </p:spPr>
        <p:txBody>
          <a:bodyPr/>
          <a:lstStyle/>
          <a:p>
            <a:r>
              <a:rPr lang="en-US" sz="3200" b="1" dirty="0"/>
              <a:t>18 U.S. Code § 1385 - Use of Army and Air Force as </a:t>
            </a:r>
            <a:r>
              <a:rPr lang="en-US" sz="3200" b="1" dirty="0" smtClean="0"/>
              <a:t>Posse Comitatus</a:t>
            </a:r>
            <a:endParaRPr lang="en-US" sz="3200" b="1" dirty="0"/>
          </a:p>
        </p:txBody>
      </p:sp>
      <p:sp>
        <p:nvSpPr>
          <p:cNvPr id="3" name="Content Placeholder 2"/>
          <p:cNvSpPr>
            <a:spLocks noGrp="1"/>
          </p:cNvSpPr>
          <p:nvPr>
            <p:ph idx="1"/>
          </p:nvPr>
        </p:nvSpPr>
        <p:spPr>
          <a:xfrm>
            <a:off x="609600" y="1600201"/>
            <a:ext cx="10972800" cy="4952999"/>
          </a:xfrm>
        </p:spPr>
        <p:txBody>
          <a:bodyPr/>
          <a:lstStyle/>
          <a:p>
            <a:pPr marL="0" indent="0">
              <a:buNone/>
            </a:pPr>
            <a:r>
              <a:rPr lang="en-US" sz="2000" b="1" dirty="0"/>
              <a:t>Whoever</a:t>
            </a:r>
            <a:r>
              <a:rPr lang="en-US" sz="2000" b="1" dirty="0">
                <a:solidFill>
                  <a:srgbClr val="FF0000"/>
                </a:solidFill>
              </a:rPr>
              <a:t>, except in cases and under circumstances expressly authorized by the Constitution or Act of Congress</a:t>
            </a:r>
            <a:r>
              <a:rPr lang="en-US" sz="2000" b="1" dirty="0"/>
              <a:t>, </a:t>
            </a:r>
            <a:r>
              <a:rPr lang="en-US" sz="2000" b="1" dirty="0">
                <a:solidFill>
                  <a:srgbClr val="FF0000"/>
                </a:solidFill>
              </a:rPr>
              <a:t>willfully</a:t>
            </a:r>
            <a:r>
              <a:rPr lang="en-US" sz="2000" b="1" dirty="0"/>
              <a:t> uses any part of the Army or the Air Force as a </a:t>
            </a:r>
            <a:r>
              <a:rPr lang="en-US" sz="2000" b="1" dirty="0">
                <a:solidFill>
                  <a:srgbClr val="FF0000"/>
                </a:solidFill>
              </a:rPr>
              <a:t>posse comitatus </a:t>
            </a:r>
            <a:r>
              <a:rPr lang="en-US" sz="2000" b="1" dirty="0"/>
              <a:t>or </a:t>
            </a:r>
            <a:r>
              <a:rPr lang="en-US" sz="2000" b="1" dirty="0">
                <a:solidFill>
                  <a:srgbClr val="FF0000"/>
                </a:solidFill>
              </a:rPr>
              <a:t>otherwise to execute the laws </a:t>
            </a:r>
            <a:r>
              <a:rPr lang="en-US" sz="2000" b="1" dirty="0"/>
              <a:t>shall be fined under this title or imprisoned not more than two years, or both</a:t>
            </a:r>
            <a:r>
              <a:rPr lang="en-US" sz="2000" b="1" dirty="0" smtClean="0"/>
              <a:t>.</a:t>
            </a:r>
          </a:p>
          <a:p>
            <a:pPr marL="0" indent="0">
              <a:buNone/>
            </a:pPr>
            <a:endParaRPr lang="en-US" sz="2000" b="1" dirty="0" smtClean="0"/>
          </a:p>
          <a:p>
            <a:pPr marL="0" indent="0">
              <a:buNone/>
            </a:pPr>
            <a:r>
              <a:rPr lang="en-US" sz="1800" dirty="0" smtClean="0"/>
              <a:t>Enacted 18 June 1878.  Amendments made as follows:</a:t>
            </a:r>
          </a:p>
          <a:p>
            <a:pPr marL="0" indent="0">
              <a:buNone/>
            </a:pPr>
            <a:endParaRPr lang="en-US" sz="1800" dirty="0" smtClean="0"/>
          </a:p>
          <a:p>
            <a:pPr marL="457200" indent="-457200">
              <a:buFont typeface="+mj-lt"/>
              <a:buAutoNum type="arabicPeriod"/>
            </a:pPr>
            <a:r>
              <a:rPr lang="en-US" sz="1800" dirty="0" smtClean="0"/>
              <a:t>1994: Substituted </a:t>
            </a:r>
            <a:r>
              <a:rPr lang="en-US" sz="1800" dirty="0"/>
              <a:t>“fined under this title” for “fined not more than $10,000</a:t>
            </a:r>
            <a:r>
              <a:rPr lang="en-US" sz="1800" dirty="0" smtClean="0"/>
              <a:t>”.</a:t>
            </a:r>
            <a:endParaRPr lang="en-US" sz="1800" dirty="0"/>
          </a:p>
          <a:p>
            <a:pPr marL="457200" indent="-457200">
              <a:buFont typeface="+mj-lt"/>
              <a:buAutoNum type="arabicPeriod"/>
            </a:pPr>
            <a:r>
              <a:rPr lang="en-US" sz="1800" dirty="0" smtClean="0"/>
              <a:t>1959: Struck </a:t>
            </a:r>
            <a:r>
              <a:rPr lang="en-US" sz="1800" dirty="0"/>
              <a:t>out provisions </a:t>
            </a:r>
            <a:r>
              <a:rPr lang="en-US" sz="1800" dirty="0" smtClean="0"/>
              <a:t>from 1899 which </a:t>
            </a:r>
            <a:r>
              <a:rPr lang="en-US" sz="1800" dirty="0"/>
              <a:t>made section inapplicable in Alaska</a:t>
            </a:r>
            <a:r>
              <a:rPr lang="en-US" sz="1800" dirty="0" smtClean="0"/>
              <a:t>.</a:t>
            </a:r>
            <a:endParaRPr lang="en-US" sz="1800" dirty="0"/>
          </a:p>
          <a:p>
            <a:pPr marL="457200" indent="-457200">
              <a:buFont typeface="+mj-lt"/>
              <a:buAutoNum type="arabicPeriod"/>
            </a:pPr>
            <a:r>
              <a:rPr lang="en-US" sz="1800" dirty="0" smtClean="0"/>
              <a:t>1956: Adds prohibition on use of the Air Force</a:t>
            </a:r>
          </a:p>
          <a:p>
            <a:pPr marL="457200" indent="-457200">
              <a:buFont typeface="+mj-lt"/>
              <a:buAutoNum type="arabicPeriod"/>
            </a:pPr>
            <a:r>
              <a:rPr lang="en-US" sz="1800" dirty="0" smtClean="0"/>
              <a:t>1899: Made provisions that the </a:t>
            </a:r>
            <a:r>
              <a:rPr lang="en-US" sz="1800" dirty="0"/>
              <a:t>a</a:t>
            </a:r>
            <a:r>
              <a:rPr lang="en-US" sz="1800" dirty="0" smtClean="0"/>
              <a:t>ct did not apply in Alaska  </a:t>
            </a:r>
          </a:p>
          <a:p>
            <a:pPr marL="457200" indent="-457200">
              <a:buFont typeface="+mj-lt"/>
              <a:buAutoNum type="arabicPeriod"/>
            </a:pPr>
            <a:r>
              <a:rPr lang="en-US" sz="1800" dirty="0" smtClean="0"/>
              <a:t>1879: Portion of the original act related to fiscal matters expires, leaving only criminal law.</a:t>
            </a:r>
          </a:p>
          <a:p>
            <a:pPr marL="0" indent="0">
              <a:buNone/>
            </a:pPr>
            <a:endParaRPr lang="en-US" sz="1800" dirty="0" smtClean="0"/>
          </a:p>
          <a:p>
            <a:pPr marL="0" indent="0">
              <a:buNone/>
            </a:pPr>
            <a:r>
              <a:rPr lang="en-US" sz="1800" dirty="0" smtClean="0"/>
              <a:t>Additionally, Navy and Marine Corps restricted by regulations adopted by DoD.</a:t>
            </a:r>
            <a:endParaRPr lang="en-US" sz="1800" dirty="0"/>
          </a:p>
          <a:p>
            <a:pPr marL="0" indent="0">
              <a:buNone/>
            </a:pPr>
            <a:endParaRPr lang="en-US" sz="2800" dirty="0"/>
          </a:p>
        </p:txBody>
      </p:sp>
    </p:spTree>
    <p:extLst>
      <p:ext uri="{BB962C8B-B14F-4D97-AF65-F5344CB8AC3E}">
        <p14:creationId xmlns:p14="http://schemas.microsoft.com/office/powerpoint/2010/main" val="4034010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600200" y="6248400"/>
            <a:ext cx="1143000" cy="457200"/>
          </a:xfrm>
          <a:prstGeom prst="rect">
            <a:avLst/>
          </a:prstGeom>
          <a:noFill/>
          <a:ln w="9525">
            <a:noFill/>
            <a:miter lim="800000"/>
            <a:headEnd/>
            <a:tailEnd/>
          </a:ln>
        </p:spPr>
        <p:txBody>
          <a:bodyPr wrap="none" anchor="ctr"/>
          <a:lstStyle/>
          <a:p>
            <a:endParaRPr lang="en-US"/>
          </a:p>
        </p:txBody>
      </p:sp>
      <p:sp>
        <p:nvSpPr>
          <p:cNvPr id="56323" name="Rectangle 3"/>
          <p:cNvSpPr>
            <a:spLocks noChangeArrowheads="1"/>
          </p:cNvSpPr>
          <p:nvPr/>
        </p:nvSpPr>
        <p:spPr bwMode="auto">
          <a:xfrm>
            <a:off x="2743200" y="6248400"/>
            <a:ext cx="533400" cy="457200"/>
          </a:xfrm>
          <a:prstGeom prst="rect">
            <a:avLst/>
          </a:prstGeom>
          <a:noFill/>
          <a:ln w="9525">
            <a:noFill/>
            <a:miter lim="800000"/>
            <a:headEnd/>
            <a:tailEnd/>
          </a:ln>
        </p:spPr>
        <p:txBody>
          <a:bodyPr wrap="none" anchor="ctr"/>
          <a:lstStyle/>
          <a:p>
            <a:endParaRPr lang="en-US"/>
          </a:p>
        </p:txBody>
      </p:sp>
      <p:sp>
        <p:nvSpPr>
          <p:cNvPr id="56324" name="Rectangle 4"/>
          <p:cNvSpPr>
            <a:spLocks noChangeArrowheads="1"/>
          </p:cNvSpPr>
          <p:nvPr/>
        </p:nvSpPr>
        <p:spPr bwMode="auto">
          <a:xfrm>
            <a:off x="2209800" y="6248400"/>
            <a:ext cx="1905000" cy="457200"/>
          </a:xfrm>
          <a:prstGeom prst="rect">
            <a:avLst/>
          </a:prstGeom>
          <a:noFill/>
          <a:ln w="9525">
            <a:noFill/>
            <a:miter lim="800000"/>
            <a:headEnd/>
            <a:tailEnd/>
          </a:ln>
        </p:spPr>
        <p:txBody>
          <a:bodyPr wrap="none" anchor="ctr"/>
          <a:lstStyle/>
          <a:p>
            <a:endParaRPr lang="en-US"/>
          </a:p>
        </p:txBody>
      </p:sp>
      <p:sp>
        <p:nvSpPr>
          <p:cNvPr id="56325" name="Rectangle 5"/>
          <p:cNvSpPr>
            <a:spLocks noChangeArrowheads="1"/>
          </p:cNvSpPr>
          <p:nvPr/>
        </p:nvSpPr>
        <p:spPr bwMode="auto">
          <a:xfrm>
            <a:off x="4648200" y="6128657"/>
            <a:ext cx="2895600" cy="457200"/>
          </a:xfrm>
          <a:prstGeom prst="rect">
            <a:avLst/>
          </a:prstGeom>
          <a:noFill/>
          <a:ln w="9525">
            <a:noFill/>
            <a:miter lim="800000"/>
            <a:headEnd/>
            <a:tailEnd/>
          </a:ln>
        </p:spPr>
        <p:txBody>
          <a:bodyPr wrap="none" anchor="ctr"/>
          <a:lstStyle/>
          <a:p>
            <a:endParaRPr lang="en-US"/>
          </a:p>
        </p:txBody>
      </p:sp>
      <p:sp>
        <p:nvSpPr>
          <p:cNvPr id="61446" name="Rectangle 6"/>
          <p:cNvSpPr>
            <a:spLocks noGrp="1" noChangeArrowheads="1"/>
          </p:cNvSpPr>
          <p:nvPr>
            <p:ph type="title"/>
          </p:nvPr>
        </p:nvSpPr>
        <p:spPr>
          <a:xfrm>
            <a:off x="1066800" y="304800"/>
            <a:ext cx="10058400" cy="536173"/>
          </a:xfrm>
        </p:spPr>
        <p:txBody>
          <a:bodyPr vert="horz" wrap="square" lIns="92075" tIns="46038" rIns="92075" bIns="46038" numCol="1" anchor="ctr" anchorCtr="0" compatLnSpc="1">
            <a:prstTxWarp prst="textNoShape">
              <a:avLst/>
            </a:prstTxWarp>
            <a:spAutoFit/>
          </a:bodyPr>
          <a:lstStyle/>
          <a:p>
            <a:pPr eaLnBrk="1" hangingPunct="1">
              <a:lnSpc>
                <a:spcPct val="90000"/>
              </a:lnSpc>
              <a:defRPr/>
            </a:pPr>
            <a:r>
              <a:rPr lang="en-US" sz="3200" b="1" dirty="0"/>
              <a:t>31 U.S. Code § </a:t>
            </a:r>
            <a:r>
              <a:rPr lang="en-US" sz="3200" b="1" dirty="0" smtClean="0"/>
              <a:t>1535 - The Economy Act</a:t>
            </a:r>
            <a:endParaRPr lang="en-US" sz="3200" b="1" dirty="0"/>
          </a:p>
        </p:txBody>
      </p:sp>
      <p:sp>
        <p:nvSpPr>
          <p:cNvPr id="61447" name="Rectangle 7"/>
          <p:cNvSpPr>
            <a:spLocks noGrp="1" noChangeArrowheads="1"/>
          </p:cNvSpPr>
          <p:nvPr>
            <p:ph type="body" idx="1"/>
          </p:nvPr>
        </p:nvSpPr>
        <p:spPr>
          <a:xfrm>
            <a:off x="1066800" y="916951"/>
            <a:ext cx="10058400" cy="4308475"/>
          </a:xfrm>
        </p:spPr>
        <p:txBody>
          <a:bodyPr vert="horz" wrap="square" lIns="92075" tIns="46038" rIns="92075" bIns="46038" numCol="1" anchor="t" anchorCtr="0" compatLnSpc="1">
            <a:prstTxWarp prst="textNoShape">
              <a:avLst/>
            </a:prstTxWarp>
          </a:bodyPr>
          <a:lstStyle/>
          <a:p>
            <a:pPr algn="ctr" eaLnBrk="1" hangingPunct="1">
              <a:lnSpc>
                <a:spcPct val="90000"/>
              </a:lnSpc>
              <a:buFont typeface="Wingdings" pitchFamily="2" charset="2"/>
              <a:buNone/>
            </a:pPr>
            <a:endParaRPr lang="en-US" sz="2800" dirty="0"/>
          </a:p>
          <a:p>
            <a:pPr algn="ctr" eaLnBrk="1" hangingPunct="1">
              <a:lnSpc>
                <a:spcPct val="90000"/>
              </a:lnSpc>
              <a:buFont typeface="Wingdings" pitchFamily="2" charset="2"/>
              <a:buNone/>
            </a:pPr>
            <a:endParaRPr lang="en-US" sz="2800" dirty="0"/>
          </a:p>
          <a:p>
            <a:pPr eaLnBrk="1" hangingPunct="1">
              <a:lnSpc>
                <a:spcPct val="90000"/>
              </a:lnSpc>
              <a:buFont typeface="Wingdings" pitchFamily="2" charset="2"/>
              <a:buChar char="§"/>
            </a:pPr>
            <a:r>
              <a:rPr lang="en-US" sz="2800" dirty="0"/>
              <a:t>Authorizes federal agencies to provide supplies and services to each other.</a:t>
            </a:r>
          </a:p>
          <a:p>
            <a:pPr eaLnBrk="1" hangingPunct="1">
              <a:lnSpc>
                <a:spcPct val="90000"/>
              </a:lnSpc>
              <a:buFont typeface="Wingdings" pitchFamily="2" charset="2"/>
              <a:buChar char="§"/>
            </a:pPr>
            <a:endParaRPr lang="en-US" sz="2800" dirty="0"/>
          </a:p>
          <a:p>
            <a:pPr eaLnBrk="1" hangingPunct="1">
              <a:lnSpc>
                <a:spcPct val="90000"/>
              </a:lnSpc>
              <a:buFont typeface="Wingdings" pitchFamily="2" charset="2"/>
              <a:buChar char="§"/>
            </a:pPr>
            <a:r>
              <a:rPr lang="en-US" sz="2800" dirty="0"/>
              <a:t>Mandates cost-reimbursement. </a:t>
            </a:r>
          </a:p>
        </p:txBody>
      </p:sp>
    </p:spTree>
    <p:extLst>
      <p:ext uri="{BB962C8B-B14F-4D97-AF65-F5344CB8AC3E}">
        <p14:creationId xmlns:p14="http://schemas.microsoft.com/office/powerpoint/2010/main" val="107436895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1066800" y="1447800"/>
            <a:ext cx="10134600" cy="4800600"/>
          </a:xfrm>
        </p:spPr>
        <p:txBody>
          <a:bodyPr/>
          <a:lstStyle/>
          <a:p>
            <a:pPr marL="457200" indent="-457200" eaLnBrk="1" hangingPunct="1">
              <a:lnSpc>
                <a:spcPct val="90000"/>
              </a:lnSpc>
              <a:buNone/>
            </a:pPr>
            <a:r>
              <a:rPr lang="en-US" sz="2400" dirty="0">
                <a:latin typeface="Tahoma" pitchFamily="34" charset="0"/>
              </a:rPr>
              <a:t>The Robert T. Stafford </a:t>
            </a:r>
            <a:r>
              <a:rPr lang="en-US" sz="2400" i="1" dirty="0">
                <a:latin typeface="Tahoma" pitchFamily="34" charset="0"/>
              </a:rPr>
              <a:t>Disaster Relief and Emergency Assistance Act</a:t>
            </a:r>
            <a:r>
              <a:rPr lang="en-US" sz="2400" dirty="0">
                <a:latin typeface="Tahoma" pitchFamily="34" charset="0"/>
              </a:rPr>
              <a:t>, Public Law 93-288, as amended:</a:t>
            </a:r>
          </a:p>
          <a:p>
            <a:pPr marL="457200" indent="-457200" eaLnBrk="1" hangingPunct="1">
              <a:lnSpc>
                <a:spcPct val="90000"/>
              </a:lnSpc>
              <a:buNone/>
            </a:pPr>
            <a:endParaRPr lang="en-US" sz="2400" dirty="0">
              <a:latin typeface="Tahoma" pitchFamily="34" charset="0"/>
            </a:endParaRPr>
          </a:p>
          <a:p>
            <a:pPr marL="838200" lvl="1" indent="-381000" eaLnBrk="1" hangingPunct="1">
              <a:lnSpc>
                <a:spcPct val="90000"/>
              </a:lnSpc>
              <a:buFont typeface="Wingdings" pitchFamily="2" charset="2"/>
              <a:buChar char="§"/>
            </a:pPr>
            <a:r>
              <a:rPr lang="en-US" sz="2400" b="1" dirty="0"/>
              <a:t>Authorizes the President to issue major disaster declarations--authorizes federal agencies to provide assistance to states overwhelmed by disasters.  </a:t>
            </a:r>
          </a:p>
          <a:p>
            <a:pPr marL="838200" lvl="1" indent="-381000" eaLnBrk="1" hangingPunct="1">
              <a:lnSpc>
                <a:spcPct val="90000"/>
              </a:lnSpc>
              <a:buFont typeface="Wingdings" pitchFamily="2" charset="2"/>
              <a:buChar char="§"/>
            </a:pPr>
            <a:r>
              <a:rPr lang="en-US" sz="2400" b="1" dirty="0"/>
              <a:t>Responsibility for administering delegated to FEMA by Executive Order.  </a:t>
            </a:r>
          </a:p>
          <a:p>
            <a:pPr marL="838200" lvl="1" indent="-381000" eaLnBrk="1" hangingPunct="1">
              <a:lnSpc>
                <a:spcPct val="90000"/>
              </a:lnSpc>
              <a:buFont typeface="Wingdings" pitchFamily="2" charset="2"/>
              <a:buChar char="§"/>
            </a:pPr>
            <a:r>
              <a:rPr lang="en-US" sz="2400" b="1" dirty="0"/>
              <a:t>Assistance available to individuals, families, state and local governments and certain non- profit organizations. </a:t>
            </a:r>
          </a:p>
          <a:p>
            <a:pPr marL="838200" lvl="1" indent="-381000" eaLnBrk="1" hangingPunct="1">
              <a:lnSpc>
                <a:spcPct val="90000"/>
              </a:lnSpc>
              <a:buFont typeface="Wingdings" pitchFamily="2" charset="2"/>
              <a:buChar char="§"/>
            </a:pPr>
            <a:r>
              <a:rPr lang="en-US" sz="2400" b="1" dirty="0"/>
              <a:t>Funds provided through the Disaster Relief Fund.  </a:t>
            </a:r>
          </a:p>
        </p:txBody>
      </p:sp>
      <p:sp>
        <p:nvSpPr>
          <p:cNvPr id="53251" name="Rectangle 3"/>
          <p:cNvSpPr>
            <a:spLocks noGrp="1" noChangeArrowheads="1"/>
          </p:cNvSpPr>
          <p:nvPr>
            <p:ph type="title"/>
          </p:nvPr>
        </p:nvSpPr>
        <p:spPr/>
        <p:txBody>
          <a:bodyPr/>
          <a:lstStyle/>
          <a:p>
            <a:pPr eaLnBrk="1" hangingPunct="1">
              <a:defRPr/>
            </a:pPr>
            <a:r>
              <a:rPr lang="en-US" sz="3200" b="1" dirty="0" smtClean="0"/>
              <a:t>The Stafford Act</a:t>
            </a:r>
            <a:r>
              <a:rPr lang="en-US" sz="3200" b="1" i="1" dirty="0" smtClean="0">
                <a:solidFill>
                  <a:schemeClr val="bg2"/>
                </a:solidFill>
              </a:rPr>
              <a:t> </a:t>
            </a:r>
            <a:endParaRPr lang="en-US" sz="3200" b="1" i="1" dirty="0">
              <a:solidFill>
                <a:schemeClr val="bg2"/>
              </a:solidFill>
            </a:endParaRPr>
          </a:p>
        </p:txBody>
      </p:sp>
    </p:spTree>
    <p:extLst>
      <p:ext uri="{BB962C8B-B14F-4D97-AF65-F5344CB8AC3E}">
        <p14:creationId xmlns:p14="http://schemas.microsoft.com/office/powerpoint/2010/main" val="126978813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066800" y="274638"/>
            <a:ext cx="10058400" cy="1143000"/>
          </a:xfrm>
        </p:spPr>
        <p:txBody>
          <a:bodyPr/>
          <a:lstStyle/>
          <a:p>
            <a:pPr eaLnBrk="1" hangingPunct="1">
              <a:defRPr/>
            </a:pPr>
            <a:r>
              <a:rPr lang="en-US" sz="3200" b="1" dirty="0"/>
              <a:t>Provide Other Support as Required</a:t>
            </a:r>
          </a:p>
        </p:txBody>
      </p:sp>
      <p:sp>
        <p:nvSpPr>
          <p:cNvPr id="81923" name="Rectangle 3"/>
          <p:cNvSpPr>
            <a:spLocks noGrp="1" noChangeArrowheads="1"/>
          </p:cNvSpPr>
          <p:nvPr>
            <p:ph type="body" idx="1"/>
          </p:nvPr>
        </p:nvSpPr>
        <p:spPr>
          <a:xfrm>
            <a:off x="1066800" y="1524000"/>
            <a:ext cx="10058400" cy="4800600"/>
          </a:xfrm>
        </p:spPr>
        <p:txBody>
          <a:bodyPr>
            <a:normAutofit lnSpcReduction="10000"/>
          </a:bodyPr>
          <a:lstStyle/>
          <a:p>
            <a:pPr eaLnBrk="1" hangingPunct="1">
              <a:lnSpc>
                <a:spcPct val="90000"/>
              </a:lnSpc>
              <a:defRPr/>
            </a:pPr>
            <a:r>
              <a:rPr lang="en-US" sz="2400" dirty="0" err="1"/>
              <a:t>Wildland</a:t>
            </a:r>
            <a:r>
              <a:rPr lang="en-US" sz="2400" dirty="0"/>
              <a:t> Firefighting Support</a:t>
            </a:r>
          </a:p>
          <a:p>
            <a:pPr eaLnBrk="1" hangingPunct="1">
              <a:lnSpc>
                <a:spcPct val="90000"/>
              </a:lnSpc>
              <a:defRPr/>
            </a:pPr>
            <a:r>
              <a:rPr lang="en-US" sz="2400" dirty="0"/>
              <a:t>Protection of Critical Infrastructure</a:t>
            </a:r>
          </a:p>
          <a:p>
            <a:pPr eaLnBrk="1" hangingPunct="1">
              <a:lnSpc>
                <a:spcPct val="90000"/>
              </a:lnSpc>
              <a:defRPr/>
            </a:pPr>
            <a:r>
              <a:rPr lang="en-US" sz="2400" dirty="0"/>
              <a:t>Community assistance:</a:t>
            </a:r>
          </a:p>
          <a:p>
            <a:pPr lvl="1" eaLnBrk="1" hangingPunct="1">
              <a:lnSpc>
                <a:spcPct val="90000"/>
              </a:lnSpc>
              <a:defRPr/>
            </a:pPr>
            <a:r>
              <a:rPr lang="en-US" sz="2000" dirty="0"/>
              <a:t>Public works, youth programs, medical readiness programs, air ambulance participation, band and color guard performances</a:t>
            </a:r>
          </a:p>
          <a:p>
            <a:pPr eaLnBrk="1" hangingPunct="1">
              <a:lnSpc>
                <a:spcPct val="90000"/>
              </a:lnSpc>
              <a:defRPr/>
            </a:pPr>
            <a:r>
              <a:rPr lang="en-US" sz="2400" dirty="0"/>
              <a:t>State and local events:</a:t>
            </a:r>
          </a:p>
          <a:p>
            <a:pPr lvl="1" eaLnBrk="1" hangingPunct="1">
              <a:lnSpc>
                <a:spcPct val="90000"/>
              </a:lnSpc>
              <a:defRPr/>
            </a:pPr>
            <a:r>
              <a:rPr lang="en-US" sz="2000" dirty="0"/>
              <a:t>Common interest in providing mutual assistance</a:t>
            </a:r>
          </a:p>
          <a:p>
            <a:pPr eaLnBrk="1" hangingPunct="1">
              <a:lnSpc>
                <a:spcPct val="90000"/>
              </a:lnSpc>
              <a:defRPr/>
            </a:pPr>
            <a:r>
              <a:rPr lang="en-US" sz="2400" dirty="0"/>
              <a:t>National events: </a:t>
            </a:r>
          </a:p>
          <a:p>
            <a:pPr lvl="1" eaLnBrk="1" hangingPunct="1">
              <a:lnSpc>
                <a:spcPct val="90000"/>
              </a:lnSpc>
              <a:defRPr/>
            </a:pPr>
            <a:r>
              <a:rPr lang="en-US" sz="2000" dirty="0"/>
              <a:t>Olympics, Super Bowl, political events</a:t>
            </a:r>
          </a:p>
          <a:p>
            <a:pPr eaLnBrk="1" hangingPunct="1">
              <a:lnSpc>
                <a:spcPct val="90000"/>
              </a:lnSpc>
              <a:defRPr/>
            </a:pPr>
            <a:r>
              <a:rPr lang="en-US" sz="2400" dirty="0"/>
              <a:t>Considerations:</a:t>
            </a:r>
          </a:p>
          <a:p>
            <a:pPr lvl="1" eaLnBrk="1" hangingPunct="1">
              <a:lnSpc>
                <a:spcPct val="90000"/>
              </a:lnSpc>
              <a:defRPr/>
            </a:pPr>
            <a:r>
              <a:rPr lang="en-US" sz="2000" dirty="0"/>
              <a:t>Memoranda of agreement or understanding</a:t>
            </a:r>
          </a:p>
          <a:p>
            <a:pPr lvl="1" eaLnBrk="1" hangingPunct="1">
              <a:lnSpc>
                <a:spcPct val="90000"/>
              </a:lnSpc>
              <a:defRPr/>
            </a:pPr>
            <a:r>
              <a:rPr lang="en-US" sz="2000" dirty="0"/>
              <a:t>Liaison</a:t>
            </a:r>
          </a:p>
          <a:p>
            <a:pPr lvl="1" eaLnBrk="1" hangingPunct="1">
              <a:lnSpc>
                <a:spcPct val="90000"/>
              </a:lnSpc>
              <a:defRPr/>
            </a:pPr>
            <a:r>
              <a:rPr lang="en-US" sz="2000" dirty="0"/>
              <a:t>Laws and regulations</a:t>
            </a:r>
          </a:p>
        </p:txBody>
      </p:sp>
    </p:spTree>
    <p:extLst>
      <p:ext uri="{BB962C8B-B14F-4D97-AF65-F5344CB8AC3E}">
        <p14:creationId xmlns:p14="http://schemas.microsoft.com/office/powerpoint/2010/main" val="217082623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txBox="1">
            <a:spLocks noChangeArrowheads="1"/>
          </p:cNvSpPr>
          <p:nvPr/>
        </p:nvSpPr>
        <p:spPr bwMode="auto">
          <a:xfrm>
            <a:off x="1600200" y="76200"/>
            <a:ext cx="90678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marR="0" lvl="0" indent="0" defTabSz="914400" latinLnBrk="0">
              <a:lnSpc>
                <a:spcPct val="100000"/>
              </a:lnSpc>
              <a:buClrTx/>
              <a:buSzTx/>
              <a:buFontTx/>
              <a:buNone/>
              <a:tabLst/>
              <a:defRPr kumimoji="0" sz="3200" i="0" u="none" strike="noStrike" kern="0" cap="none" spc="0" normalizeH="0">
                <a:ln>
                  <a:noFill/>
                </a:ln>
                <a:solidFill>
                  <a:schemeClr val="bg1">
                    <a:lumMod val="90000"/>
                    <a:lumOff val="10000"/>
                  </a:schemeClr>
                </a:solidFill>
                <a:effectLst/>
                <a:uLnTx/>
                <a:uFillTx/>
                <a:latin typeface="+mj-lt"/>
                <a:ea typeface="+mj-ea"/>
                <a:cs typeface="+mj-cs"/>
              </a:defRPr>
            </a:lvl1pPr>
          </a:lstStyle>
          <a:p>
            <a:pPr eaLnBrk="0" fontAlgn="base" hangingPunct="0">
              <a:spcBef>
                <a:spcPct val="0"/>
              </a:spcBef>
              <a:spcAft>
                <a:spcPct val="0"/>
              </a:spcAft>
            </a:pPr>
            <a:r>
              <a:rPr lang="en-US" b="1" dirty="0">
                <a:solidFill>
                  <a:srgbClr val="0062C8">
                    <a:lumMod val="50000"/>
                  </a:srgbClr>
                </a:solidFill>
              </a:rPr>
              <a:t>Pandemic Issues</a:t>
            </a:r>
          </a:p>
        </p:txBody>
      </p:sp>
      <p:sp>
        <p:nvSpPr>
          <p:cNvPr id="4" name="Rectangle 7"/>
          <p:cNvSpPr txBox="1">
            <a:spLocks noChangeArrowheads="1"/>
          </p:cNvSpPr>
          <p:nvPr/>
        </p:nvSpPr>
        <p:spPr>
          <a:xfrm>
            <a:off x="1905000" y="990602"/>
            <a:ext cx="8001000" cy="5562599"/>
          </a:xfrm>
          <a:prstGeom prst="rect">
            <a:avLst/>
          </a:prstGeom>
          <a:noFill/>
        </p:spPr>
        <p:txBody>
          <a:bodyPr/>
          <a:lstStyle/>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Reduced capacity of U.S. Departments/Agencies.</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COVID-19 has highlighted the shortage of national resources.</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Added difficulty in carrying out statutory mission (e.g. U.S. Secret Service protection).</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COVID tested Defense Production Act authorities and highlighted over reliance on DOD assets for domestic disaster response operations. </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COVID causes serious issues when coupled with a land mass migration on the U.S. Southwest Border or a maritime mass migration in the Caribbean Sea.</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Reduced support and cooperation from Mexico (and other countries) because of the pandemic. </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342900" indent="-342900" eaLnBrk="0" fontAlgn="base" hangingPunct="0">
              <a:spcBef>
                <a:spcPct val="60000"/>
              </a:spcBef>
              <a:spcAft>
                <a:spcPct val="0"/>
              </a:spcAft>
              <a:buClr>
                <a:srgbClr val="DADADA">
                  <a:lumMod val="25000"/>
                </a:srgbClr>
              </a:buClr>
              <a:buFont typeface="Wingdings" panose="05000000000000000000" pitchFamily="2" charset="2"/>
              <a:buChar char="§"/>
            </a:pPr>
            <a:endParaRPr lang="en-US" sz="2000" b="1" dirty="0">
              <a:solidFill>
                <a:srgbClr val="070000"/>
              </a:solidFill>
            </a:endParaRPr>
          </a:p>
          <a:p>
            <a:pPr marL="342900" indent="-342900" eaLnBrk="0" fontAlgn="base" hangingPunct="0">
              <a:spcBef>
                <a:spcPct val="60000"/>
              </a:spcBef>
              <a:spcAft>
                <a:spcPct val="0"/>
              </a:spcAft>
              <a:buClr>
                <a:srgbClr val="DADADA">
                  <a:lumMod val="25000"/>
                </a:srgbClr>
              </a:buClr>
              <a:buFont typeface="Wingdings" panose="05000000000000000000" pitchFamily="2" charset="2"/>
              <a:buChar char="§"/>
            </a:pPr>
            <a:endParaRPr lang="en-US" sz="2000" b="1" dirty="0">
              <a:solidFill>
                <a:srgbClr val="070000"/>
              </a:solidFill>
            </a:endParaRPr>
          </a:p>
          <a:p>
            <a:pPr marL="800100" lvl="1" indent="-342900" eaLnBrk="0" fontAlgn="base" hangingPunct="0">
              <a:spcBef>
                <a:spcPct val="60000"/>
              </a:spcBef>
              <a:spcAft>
                <a:spcPct val="0"/>
              </a:spcAft>
              <a:buClr>
                <a:srgbClr val="DADADA">
                  <a:lumMod val="25000"/>
                </a:srgbClr>
              </a:buClr>
              <a:buFont typeface="Courier New" panose="02070309020205020404" pitchFamily="49" charset="0"/>
              <a:buChar char="o"/>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742950" lvl="1"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p:txBody>
      </p:sp>
      <p:sp>
        <p:nvSpPr>
          <p:cNvPr id="5" name="Slide Number Placeholder 1"/>
          <p:cNvSpPr>
            <a:spLocks noGrp="1"/>
          </p:cNvSpPr>
          <p:nvPr/>
        </p:nvSpPr>
        <p:spPr bwMode="black">
          <a:xfrm>
            <a:off x="10058400" y="6385411"/>
            <a:ext cx="457200" cy="26161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defPPr>
              <a:defRPr lang="en-US"/>
            </a:defPPr>
            <a:lvl1pPr algn="l" rtl="0" eaLnBrk="0" fontAlgn="base" hangingPunct="0">
              <a:spcBef>
                <a:spcPct val="0"/>
              </a:spcBef>
              <a:spcAft>
                <a:spcPct val="0"/>
              </a:spcAft>
              <a:defRPr sz="1100" kern="1200">
                <a:solidFill>
                  <a:srgbClr val="070000"/>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C808FC84-5830-4B58-9A58-D2468C15BCB7}" type="slidenum">
              <a:rPr lang="en-US"/>
              <a:pPr>
                <a:defRPr/>
              </a:pPr>
              <a:t>5</a:t>
            </a:fld>
            <a:endParaRPr lang="en-US" dirty="0"/>
          </a:p>
        </p:txBody>
      </p:sp>
    </p:spTree>
    <p:extLst>
      <p:ext uri="{BB962C8B-B14F-4D97-AF65-F5344CB8AC3E}">
        <p14:creationId xmlns:p14="http://schemas.microsoft.com/office/powerpoint/2010/main" val="632566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txBox="1">
            <a:spLocks noChangeArrowheads="1"/>
          </p:cNvSpPr>
          <p:nvPr/>
        </p:nvSpPr>
        <p:spPr bwMode="auto">
          <a:xfrm>
            <a:off x="1676400" y="76200"/>
            <a:ext cx="90678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marR="0" lvl="0" indent="0" defTabSz="914400" latinLnBrk="0">
              <a:lnSpc>
                <a:spcPct val="100000"/>
              </a:lnSpc>
              <a:buClrTx/>
              <a:buSzTx/>
              <a:buFontTx/>
              <a:buNone/>
              <a:tabLst/>
              <a:defRPr kumimoji="0" sz="3200" i="0" u="none" strike="noStrike" kern="0" cap="none" spc="0" normalizeH="0">
                <a:ln>
                  <a:noFill/>
                </a:ln>
                <a:solidFill>
                  <a:schemeClr val="bg1">
                    <a:lumMod val="90000"/>
                    <a:lumOff val="10000"/>
                  </a:schemeClr>
                </a:solidFill>
                <a:effectLst/>
                <a:uLnTx/>
                <a:uFillTx/>
                <a:latin typeface="+mj-lt"/>
                <a:ea typeface="+mj-ea"/>
                <a:cs typeface="+mj-cs"/>
              </a:defRPr>
            </a:lvl1pPr>
          </a:lstStyle>
          <a:p>
            <a:pPr eaLnBrk="0" fontAlgn="base" hangingPunct="0">
              <a:spcBef>
                <a:spcPct val="0"/>
              </a:spcBef>
              <a:spcAft>
                <a:spcPct val="0"/>
              </a:spcAft>
            </a:pPr>
            <a:r>
              <a:rPr lang="en-US" b="1" dirty="0">
                <a:solidFill>
                  <a:srgbClr val="0062C8">
                    <a:lumMod val="50000"/>
                  </a:srgbClr>
                </a:solidFill>
              </a:rPr>
              <a:t>Civil Unrest Issues</a:t>
            </a:r>
          </a:p>
        </p:txBody>
      </p:sp>
      <p:sp>
        <p:nvSpPr>
          <p:cNvPr id="4" name="Rectangle 7"/>
          <p:cNvSpPr txBox="1">
            <a:spLocks noChangeArrowheads="1"/>
          </p:cNvSpPr>
          <p:nvPr/>
        </p:nvSpPr>
        <p:spPr>
          <a:xfrm>
            <a:off x="1905000" y="838202"/>
            <a:ext cx="8153400" cy="5562599"/>
          </a:xfrm>
          <a:prstGeom prst="rect">
            <a:avLst/>
          </a:prstGeom>
          <a:noFill/>
        </p:spPr>
        <p:txBody>
          <a:bodyPr/>
          <a:lstStyle/>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Increase social divisions within the U.S.</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Worsened mental health.</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High unemployment.</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Governments retaining powers/erosion of civil liberties.</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Some industries failing to recover.</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Bankruptcies.</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Political dissent and government distrust.</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Less retirement/pension savings and </a:t>
            </a:r>
            <a:r>
              <a:rPr lang="en-US" sz="2000" b="1">
                <a:solidFill>
                  <a:srgbClr val="070000"/>
                </a:solidFill>
              </a:rPr>
              <a:t>associated economic security </a:t>
            </a:r>
            <a:r>
              <a:rPr lang="en-US" sz="2000" b="1" dirty="0">
                <a:solidFill>
                  <a:srgbClr val="070000"/>
                </a:solidFill>
              </a:rPr>
              <a:t>fears.</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Higher anti-business sentiment.</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342900" indent="-342900" eaLnBrk="0" fontAlgn="base" hangingPunct="0">
              <a:spcBef>
                <a:spcPct val="60000"/>
              </a:spcBef>
              <a:spcAft>
                <a:spcPct val="0"/>
              </a:spcAft>
              <a:buClr>
                <a:srgbClr val="DADADA">
                  <a:lumMod val="25000"/>
                </a:srgbClr>
              </a:buClr>
              <a:buFont typeface="Wingdings" panose="05000000000000000000" pitchFamily="2" charset="2"/>
              <a:buChar char="§"/>
            </a:pPr>
            <a:endParaRPr lang="en-US" sz="2000" b="1" dirty="0">
              <a:solidFill>
                <a:srgbClr val="070000"/>
              </a:solidFill>
            </a:endParaRPr>
          </a:p>
          <a:p>
            <a:pPr marL="342900" indent="-342900" eaLnBrk="0" fontAlgn="base" hangingPunct="0">
              <a:spcBef>
                <a:spcPct val="60000"/>
              </a:spcBef>
              <a:spcAft>
                <a:spcPct val="0"/>
              </a:spcAft>
              <a:buClr>
                <a:srgbClr val="DADADA">
                  <a:lumMod val="25000"/>
                </a:srgbClr>
              </a:buClr>
              <a:buFont typeface="Wingdings" panose="05000000000000000000" pitchFamily="2" charset="2"/>
              <a:buChar char="§"/>
            </a:pPr>
            <a:endParaRPr lang="en-US" sz="2000" b="1" dirty="0">
              <a:solidFill>
                <a:srgbClr val="070000"/>
              </a:solidFill>
            </a:endParaRPr>
          </a:p>
          <a:p>
            <a:pPr marL="800100" lvl="1" indent="-342900" eaLnBrk="0" fontAlgn="base" hangingPunct="0">
              <a:spcBef>
                <a:spcPct val="60000"/>
              </a:spcBef>
              <a:spcAft>
                <a:spcPct val="0"/>
              </a:spcAft>
              <a:buClr>
                <a:srgbClr val="DADADA">
                  <a:lumMod val="25000"/>
                </a:srgbClr>
              </a:buClr>
              <a:buFont typeface="Courier New" panose="02070309020205020404" pitchFamily="49" charset="0"/>
              <a:buChar char="o"/>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742950" lvl="1"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p:txBody>
      </p:sp>
      <p:sp>
        <p:nvSpPr>
          <p:cNvPr id="5" name="Slide Number Placeholder 1"/>
          <p:cNvSpPr>
            <a:spLocks noGrp="1"/>
          </p:cNvSpPr>
          <p:nvPr/>
        </p:nvSpPr>
        <p:spPr bwMode="black">
          <a:xfrm>
            <a:off x="10058400" y="6385411"/>
            <a:ext cx="457200" cy="26161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defPPr>
              <a:defRPr lang="en-US"/>
            </a:defPPr>
            <a:lvl1pPr algn="l" rtl="0" eaLnBrk="0" fontAlgn="base" hangingPunct="0">
              <a:spcBef>
                <a:spcPct val="0"/>
              </a:spcBef>
              <a:spcAft>
                <a:spcPct val="0"/>
              </a:spcAft>
              <a:defRPr sz="1100" kern="1200">
                <a:solidFill>
                  <a:srgbClr val="070000"/>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C808FC84-5830-4B58-9A58-D2468C15BCB7}" type="slidenum">
              <a:rPr lang="en-US"/>
              <a:pPr>
                <a:defRPr/>
              </a:pPr>
              <a:t>6</a:t>
            </a:fld>
            <a:endParaRPr lang="en-US" dirty="0"/>
          </a:p>
        </p:txBody>
      </p:sp>
    </p:spTree>
    <p:extLst>
      <p:ext uri="{BB962C8B-B14F-4D97-AF65-F5344CB8AC3E}">
        <p14:creationId xmlns:p14="http://schemas.microsoft.com/office/powerpoint/2010/main" val="3539702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txBox="1">
            <a:spLocks noChangeArrowheads="1"/>
          </p:cNvSpPr>
          <p:nvPr/>
        </p:nvSpPr>
        <p:spPr bwMode="auto">
          <a:xfrm>
            <a:off x="1600200" y="76200"/>
            <a:ext cx="90678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marR="0" lvl="0" indent="0" defTabSz="914400" latinLnBrk="0">
              <a:lnSpc>
                <a:spcPct val="100000"/>
              </a:lnSpc>
              <a:buClrTx/>
              <a:buSzTx/>
              <a:buFontTx/>
              <a:buNone/>
              <a:tabLst/>
              <a:defRPr kumimoji="0" sz="3200" i="0" u="none" strike="noStrike" kern="0" cap="none" spc="0" normalizeH="0">
                <a:ln>
                  <a:noFill/>
                </a:ln>
                <a:solidFill>
                  <a:schemeClr val="bg1">
                    <a:lumMod val="90000"/>
                    <a:lumOff val="10000"/>
                  </a:schemeClr>
                </a:solidFill>
                <a:effectLst/>
                <a:uLnTx/>
                <a:uFillTx/>
                <a:latin typeface="+mj-lt"/>
                <a:ea typeface="+mj-ea"/>
                <a:cs typeface="+mj-cs"/>
              </a:defRPr>
            </a:lvl1pPr>
          </a:lstStyle>
          <a:p>
            <a:pPr eaLnBrk="0" fontAlgn="base" hangingPunct="0">
              <a:spcBef>
                <a:spcPct val="0"/>
              </a:spcBef>
              <a:spcAft>
                <a:spcPct val="0"/>
              </a:spcAft>
            </a:pPr>
            <a:r>
              <a:rPr lang="en-US" b="1" dirty="0">
                <a:solidFill>
                  <a:srgbClr val="0062C8">
                    <a:lumMod val="50000"/>
                  </a:srgbClr>
                </a:solidFill>
              </a:rPr>
              <a:t>The Challenge for the U.S. Government</a:t>
            </a:r>
          </a:p>
        </p:txBody>
      </p:sp>
      <p:sp>
        <p:nvSpPr>
          <p:cNvPr id="4" name="Rectangle 7"/>
          <p:cNvSpPr txBox="1">
            <a:spLocks noChangeArrowheads="1"/>
          </p:cNvSpPr>
          <p:nvPr/>
        </p:nvSpPr>
        <p:spPr>
          <a:xfrm>
            <a:off x="1905000" y="865634"/>
            <a:ext cx="8001000" cy="5562599"/>
          </a:xfrm>
          <a:prstGeom prst="rect">
            <a:avLst/>
          </a:prstGeom>
          <a:noFill/>
        </p:spPr>
        <p:txBody>
          <a:bodyPr/>
          <a:lstStyle/>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How do we address National Security Events in the future when they will become more challenging as the country’s economic growth is inextricably tied to globally interconnected markets, supply chain fragility, and technology proliferation?</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How do we address complex issues not just through agency perspectives and not as discrete pieces?</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How do we do whole of government planning and create the compelling function that shepherds integration and synchronization of planning efforts?</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How do we create a mechanism and an organizational architecture to support a whole-of-government response in a National Security Event?</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342900" indent="-342900" eaLnBrk="0" fontAlgn="base" hangingPunct="0">
              <a:spcBef>
                <a:spcPct val="60000"/>
              </a:spcBef>
              <a:spcAft>
                <a:spcPct val="0"/>
              </a:spcAft>
              <a:buClr>
                <a:srgbClr val="DADADA">
                  <a:lumMod val="25000"/>
                </a:srgbClr>
              </a:buClr>
              <a:buFont typeface="Wingdings" panose="05000000000000000000" pitchFamily="2" charset="2"/>
              <a:buChar char="§"/>
            </a:pPr>
            <a:endParaRPr lang="en-US" sz="2000" b="1" dirty="0">
              <a:solidFill>
                <a:srgbClr val="070000"/>
              </a:solidFill>
            </a:endParaRPr>
          </a:p>
          <a:p>
            <a:pPr marL="800100" lvl="1" indent="-342900" eaLnBrk="0" fontAlgn="base" hangingPunct="0">
              <a:spcBef>
                <a:spcPct val="60000"/>
              </a:spcBef>
              <a:spcAft>
                <a:spcPct val="0"/>
              </a:spcAft>
              <a:buClr>
                <a:srgbClr val="DADADA">
                  <a:lumMod val="25000"/>
                </a:srgbClr>
              </a:buClr>
              <a:buFont typeface="Courier New" panose="02070309020205020404" pitchFamily="49" charset="0"/>
              <a:buChar char="o"/>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742950" lvl="1"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p:txBody>
      </p:sp>
      <p:sp>
        <p:nvSpPr>
          <p:cNvPr id="5" name="Slide Number Placeholder 1"/>
          <p:cNvSpPr>
            <a:spLocks noGrp="1"/>
          </p:cNvSpPr>
          <p:nvPr/>
        </p:nvSpPr>
        <p:spPr bwMode="black">
          <a:xfrm>
            <a:off x="10058400" y="6385411"/>
            <a:ext cx="457200" cy="26161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defPPr>
              <a:defRPr lang="en-US"/>
            </a:defPPr>
            <a:lvl1pPr algn="l" rtl="0" eaLnBrk="0" fontAlgn="base" hangingPunct="0">
              <a:spcBef>
                <a:spcPct val="0"/>
              </a:spcBef>
              <a:spcAft>
                <a:spcPct val="0"/>
              </a:spcAft>
              <a:defRPr sz="1100" kern="1200">
                <a:solidFill>
                  <a:srgbClr val="070000"/>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C808FC84-5830-4B58-9A58-D2468C15BCB7}" type="slidenum">
              <a:rPr lang="en-US"/>
              <a:pPr>
                <a:defRPr/>
              </a:pPr>
              <a:t>7</a:t>
            </a:fld>
            <a:endParaRPr lang="en-US" dirty="0"/>
          </a:p>
        </p:txBody>
      </p:sp>
    </p:spTree>
    <p:extLst>
      <p:ext uri="{BB962C8B-B14F-4D97-AF65-F5344CB8AC3E}">
        <p14:creationId xmlns:p14="http://schemas.microsoft.com/office/powerpoint/2010/main" val="1821719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txBox="1">
            <a:spLocks noChangeArrowheads="1"/>
          </p:cNvSpPr>
          <p:nvPr/>
        </p:nvSpPr>
        <p:spPr bwMode="auto">
          <a:xfrm>
            <a:off x="1600200" y="82296"/>
            <a:ext cx="90678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marR="0" lvl="0" indent="0" defTabSz="914400" latinLnBrk="0">
              <a:lnSpc>
                <a:spcPct val="100000"/>
              </a:lnSpc>
              <a:buClrTx/>
              <a:buSzTx/>
              <a:buFontTx/>
              <a:buNone/>
              <a:tabLst/>
              <a:defRPr kumimoji="0" sz="3200" i="0" u="none" strike="noStrike" kern="0" cap="none" spc="0" normalizeH="0">
                <a:ln>
                  <a:noFill/>
                </a:ln>
                <a:solidFill>
                  <a:schemeClr val="bg1">
                    <a:lumMod val="90000"/>
                    <a:lumOff val="10000"/>
                  </a:schemeClr>
                </a:solidFill>
                <a:effectLst/>
                <a:uLnTx/>
                <a:uFillTx/>
                <a:latin typeface="+mj-lt"/>
                <a:ea typeface="+mj-ea"/>
                <a:cs typeface="+mj-cs"/>
              </a:defRPr>
            </a:lvl1pPr>
          </a:lstStyle>
          <a:p>
            <a:pPr eaLnBrk="0" fontAlgn="base" hangingPunct="0">
              <a:spcBef>
                <a:spcPct val="0"/>
              </a:spcBef>
              <a:spcAft>
                <a:spcPct val="0"/>
              </a:spcAft>
            </a:pPr>
            <a:r>
              <a:rPr lang="en-US" b="1" dirty="0">
                <a:solidFill>
                  <a:srgbClr val="0062C8">
                    <a:lumMod val="50000"/>
                  </a:srgbClr>
                </a:solidFill>
              </a:rPr>
              <a:t>U.S. Government Options for Consideration</a:t>
            </a:r>
          </a:p>
        </p:txBody>
      </p:sp>
      <p:sp>
        <p:nvSpPr>
          <p:cNvPr id="4" name="Rectangle 7"/>
          <p:cNvSpPr txBox="1">
            <a:spLocks noChangeArrowheads="1"/>
          </p:cNvSpPr>
          <p:nvPr/>
        </p:nvSpPr>
        <p:spPr>
          <a:xfrm>
            <a:off x="1905000" y="846190"/>
            <a:ext cx="8001000" cy="5173610"/>
          </a:xfrm>
          <a:prstGeom prst="rect">
            <a:avLst/>
          </a:prstGeom>
          <a:noFill/>
        </p:spPr>
        <p:txBody>
          <a:bodyPr/>
          <a:lstStyle/>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Create an enduring, dedicated, systemic interagency planning cell with the following:</a:t>
            </a:r>
          </a:p>
          <a:p>
            <a:pPr marL="800100" lvl="1" indent="-342900" eaLnBrk="0" fontAlgn="base" hangingPunct="0">
              <a:spcBef>
                <a:spcPct val="60000"/>
              </a:spcBef>
              <a:spcAft>
                <a:spcPct val="0"/>
              </a:spcAft>
              <a:buClr>
                <a:srgbClr val="DADADA">
                  <a:lumMod val="25000"/>
                </a:srgbClr>
              </a:buClr>
              <a:buFont typeface="Courier New" panose="02070309020205020404" pitchFamily="49" charset="0"/>
              <a:buChar char="o"/>
            </a:pPr>
            <a:r>
              <a:rPr lang="en-US" sz="2000" b="1" dirty="0">
                <a:solidFill>
                  <a:srgbClr val="070000"/>
                </a:solidFill>
              </a:rPr>
              <a:t>Linkages to Science &amp; Technology, Research &amp; Development to address future planning scenarios,</a:t>
            </a:r>
          </a:p>
          <a:p>
            <a:pPr marL="800100" lvl="1" indent="-342900" eaLnBrk="0" fontAlgn="base" hangingPunct="0">
              <a:spcBef>
                <a:spcPct val="60000"/>
              </a:spcBef>
              <a:spcAft>
                <a:spcPct val="0"/>
              </a:spcAft>
              <a:buClr>
                <a:srgbClr val="DADADA">
                  <a:lumMod val="25000"/>
                </a:srgbClr>
              </a:buClr>
              <a:buFont typeface="Courier New" panose="02070309020205020404" pitchFamily="49" charset="0"/>
              <a:buChar char="o"/>
            </a:pPr>
            <a:r>
              <a:rPr lang="en-US" sz="2000" b="1" dirty="0">
                <a:solidFill>
                  <a:srgbClr val="070000"/>
                </a:solidFill>
              </a:rPr>
              <a:t>A compelling function that shepherds integration and synchronization of U.S. Government planning to achieve a whole of government approach.</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Create a mechanism and organizational architecture to support a whole-of-government response in a National Security Event. </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Empower the DHS Secretary and streamline Congressional oversight of DHS.</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342900" indent="-342900" eaLnBrk="0" fontAlgn="base" hangingPunct="0">
              <a:spcBef>
                <a:spcPct val="60000"/>
              </a:spcBef>
              <a:spcAft>
                <a:spcPct val="0"/>
              </a:spcAft>
              <a:buClr>
                <a:srgbClr val="DADADA">
                  <a:lumMod val="25000"/>
                </a:srgbClr>
              </a:buClr>
              <a:buFont typeface="Wingdings" panose="05000000000000000000" pitchFamily="2" charset="2"/>
              <a:buChar char="§"/>
            </a:pPr>
            <a:endParaRPr lang="en-US" sz="2000" b="1" dirty="0">
              <a:solidFill>
                <a:srgbClr val="070000"/>
              </a:solidFill>
            </a:endParaRPr>
          </a:p>
          <a:p>
            <a:pPr marL="342900" indent="-342900" eaLnBrk="0" fontAlgn="base" hangingPunct="0">
              <a:spcBef>
                <a:spcPct val="60000"/>
              </a:spcBef>
              <a:spcAft>
                <a:spcPct val="0"/>
              </a:spcAft>
              <a:buClr>
                <a:srgbClr val="DADADA">
                  <a:lumMod val="25000"/>
                </a:srgbClr>
              </a:buClr>
              <a:buFont typeface="Wingdings" panose="05000000000000000000" pitchFamily="2" charset="2"/>
              <a:buChar char="§"/>
            </a:pPr>
            <a:endParaRPr lang="en-US" sz="2000" b="1" dirty="0">
              <a:solidFill>
                <a:srgbClr val="070000"/>
              </a:solidFill>
            </a:endParaRPr>
          </a:p>
          <a:p>
            <a:pPr marL="800100" lvl="1" indent="-342900" eaLnBrk="0" fontAlgn="base" hangingPunct="0">
              <a:spcBef>
                <a:spcPct val="60000"/>
              </a:spcBef>
              <a:spcAft>
                <a:spcPct val="0"/>
              </a:spcAft>
              <a:buClr>
                <a:srgbClr val="DADADA">
                  <a:lumMod val="25000"/>
                </a:srgbClr>
              </a:buClr>
              <a:buFont typeface="Courier New" panose="02070309020205020404" pitchFamily="49" charset="0"/>
              <a:buChar char="o"/>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742950" lvl="1"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p:txBody>
      </p:sp>
      <p:sp>
        <p:nvSpPr>
          <p:cNvPr id="5" name="Slide Number Placeholder 1"/>
          <p:cNvSpPr>
            <a:spLocks noGrp="1"/>
          </p:cNvSpPr>
          <p:nvPr/>
        </p:nvSpPr>
        <p:spPr bwMode="black">
          <a:xfrm>
            <a:off x="10058400" y="6385411"/>
            <a:ext cx="457200" cy="26161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defPPr>
              <a:defRPr lang="en-US"/>
            </a:defPPr>
            <a:lvl1pPr algn="l" rtl="0" eaLnBrk="0" fontAlgn="base" hangingPunct="0">
              <a:spcBef>
                <a:spcPct val="0"/>
              </a:spcBef>
              <a:spcAft>
                <a:spcPct val="0"/>
              </a:spcAft>
              <a:defRPr sz="1100" kern="1200">
                <a:solidFill>
                  <a:srgbClr val="070000"/>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C808FC84-5830-4B58-9A58-D2468C15BCB7}" type="slidenum">
              <a:rPr lang="en-US"/>
              <a:pPr>
                <a:defRPr/>
              </a:pPr>
              <a:t>8</a:t>
            </a:fld>
            <a:endParaRPr lang="en-US" dirty="0"/>
          </a:p>
        </p:txBody>
      </p:sp>
    </p:spTree>
    <p:extLst>
      <p:ext uri="{BB962C8B-B14F-4D97-AF65-F5344CB8AC3E}">
        <p14:creationId xmlns:p14="http://schemas.microsoft.com/office/powerpoint/2010/main" val="3815099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txBox="1">
            <a:spLocks noChangeArrowheads="1"/>
          </p:cNvSpPr>
          <p:nvPr/>
        </p:nvSpPr>
        <p:spPr bwMode="auto">
          <a:xfrm>
            <a:off x="1752600" y="76200"/>
            <a:ext cx="8915400" cy="5510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marR="0" lvl="0" indent="0" defTabSz="914400" latinLnBrk="0">
              <a:lnSpc>
                <a:spcPct val="100000"/>
              </a:lnSpc>
              <a:buClrTx/>
              <a:buSzTx/>
              <a:buFontTx/>
              <a:buNone/>
              <a:tabLst/>
              <a:defRPr kumimoji="0" sz="3200" i="0" u="none" strike="noStrike" kern="0" cap="none" spc="0" normalizeH="0">
                <a:ln>
                  <a:noFill/>
                </a:ln>
                <a:solidFill>
                  <a:schemeClr val="bg1">
                    <a:lumMod val="90000"/>
                    <a:lumOff val="10000"/>
                  </a:schemeClr>
                </a:solidFill>
                <a:effectLst/>
                <a:uLnTx/>
                <a:uFillTx/>
                <a:latin typeface="+mj-lt"/>
                <a:ea typeface="+mj-ea"/>
                <a:cs typeface="+mj-cs"/>
              </a:defRPr>
            </a:lvl1pPr>
          </a:lstStyle>
          <a:p>
            <a:pPr eaLnBrk="0" fontAlgn="base" hangingPunct="0">
              <a:spcBef>
                <a:spcPct val="0"/>
              </a:spcBef>
              <a:spcAft>
                <a:spcPct val="0"/>
              </a:spcAft>
            </a:pPr>
            <a:r>
              <a:rPr lang="en-US" b="1" dirty="0">
                <a:solidFill>
                  <a:srgbClr val="0062C8">
                    <a:lumMod val="50000"/>
                  </a:srgbClr>
                </a:solidFill>
              </a:rPr>
              <a:t>Summary </a:t>
            </a:r>
          </a:p>
        </p:txBody>
      </p:sp>
      <p:sp>
        <p:nvSpPr>
          <p:cNvPr id="4" name="Rectangle 7"/>
          <p:cNvSpPr txBox="1">
            <a:spLocks noChangeArrowheads="1"/>
          </p:cNvSpPr>
          <p:nvPr/>
        </p:nvSpPr>
        <p:spPr>
          <a:xfrm>
            <a:off x="1981200" y="1084423"/>
            <a:ext cx="8458200" cy="5562599"/>
          </a:xfrm>
          <a:prstGeom prst="rect">
            <a:avLst/>
          </a:prstGeom>
          <a:noFill/>
        </p:spPr>
        <p:txBody>
          <a:bodyPr/>
          <a:lstStyle/>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Two Revealing Incidents - 2017 Hurricanes and DPRK </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Additional Issues Posed by Pandemic and Civil Unrest</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U.S. Government Challenges</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r>
              <a:rPr lang="en-US" sz="2000" b="1" dirty="0">
                <a:solidFill>
                  <a:srgbClr val="070000"/>
                </a:solidFill>
              </a:rPr>
              <a:t>Potential Options to Consider</a:t>
            </a: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a:p>
            <a:pPr marL="285750" indent="-285750" eaLnBrk="0" fontAlgn="base" hangingPunct="0">
              <a:spcBef>
                <a:spcPct val="60000"/>
              </a:spcBef>
              <a:spcAft>
                <a:spcPct val="0"/>
              </a:spcAft>
              <a:buClr>
                <a:srgbClr val="DADADA">
                  <a:lumMod val="25000"/>
                </a:srgbClr>
              </a:buClr>
              <a:buFont typeface="Arial" panose="020B0604020202020204" pitchFamily="34" charset="0"/>
              <a:buChar char="•"/>
            </a:pPr>
            <a:endParaRPr lang="en-US" sz="2000" b="1" dirty="0">
              <a:solidFill>
                <a:srgbClr val="070000"/>
              </a:solidFill>
            </a:endParaRPr>
          </a:p>
        </p:txBody>
      </p:sp>
      <p:sp>
        <p:nvSpPr>
          <p:cNvPr id="5" name="Slide Number Placeholder 1"/>
          <p:cNvSpPr>
            <a:spLocks noGrp="1"/>
          </p:cNvSpPr>
          <p:nvPr/>
        </p:nvSpPr>
        <p:spPr bwMode="black">
          <a:xfrm>
            <a:off x="10058400" y="6385411"/>
            <a:ext cx="457200" cy="26161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defPPr>
              <a:defRPr lang="en-US"/>
            </a:defPPr>
            <a:lvl1pPr algn="l" rtl="0" eaLnBrk="0" fontAlgn="base" hangingPunct="0">
              <a:spcBef>
                <a:spcPct val="0"/>
              </a:spcBef>
              <a:spcAft>
                <a:spcPct val="0"/>
              </a:spcAft>
              <a:defRPr sz="1100" kern="1200">
                <a:solidFill>
                  <a:srgbClr val="070000"/>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C808FC84-5830-4B58-9A58-D2468C15BCB7}" type="slidenum">
              <a:rPr lang="en-US"/>
              <a:pPr>
                <a:defRPr/>
              </a:pPr>
              <a:t>9</a:t>
            </a:fld>
            <a:endParaRPr lang="en-US" dirty="0"/>
          </a:p>
        </p:txBody>
      </p:sp>
    </p:spTree>
    <p:extLst>
      <p:ext uri="{BB962C8B-B14F-4D97-AF65-F5344CB8AC3E}">
        <p14:creationId xmlns:p14="http://schemas.microsoft.com/office/powerpoint/2010/main" val="3263643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HS_Template_Whi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txDef>
      <a:spPr>
        <a:solidFill>
          <a:schemeClr val="tx1"/>
        </a:solidFill>
      </a:spPr>
      <a:bodyPr wrap="square" rtlCol="0">
        <a:spAutoFit/>
      </a:bodyPr>
      <a:lstStyle>
        <a:defPPr>
          <a:defRPr sz="700" dirty="0" smtClean="0">
            <a:solidFill>
              <a:srgbClr val="070000"/>
            </a:solidFill>
          </a:defRPr>
        </a:defPPr>
      </a:lstStyle>
    </a:tx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4516</Words>
  <Application>Microsoft Office PowerPoint</Application>
  <PresentationFormat>Widescreen</PresentationFormat>
  <Paragraphs>592</Paragraphs>
  <Slides>46</Slides>
  <Notes>35</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46</vt:i4>
      </vt:variant>
    </vt:vector>
  </HeadingPairs>
  <TitlesOfParts>
    <vt:vector size="64" baseType="lpstr">
      <vt:lpstr> Arial</vt:lpstr>
      <vt:lpstr>Arial</vt:lpstr>
      <vt:lpstr>Arial Black</vt:lpstr>
      <vt:lpstr>Calibri</vt:lpstr>
      <vt:lpstr>Calibri Light</vt:lpstr>
      <vt:lpstr>Courier New</vt:lpstr>
      <vt:lpstr>Garamond</vt:lpstr>
      <vt:lpstr>Tahoma</vt:lpstr>
      <vt:lpstr>Times New Roman</vt:lpstr>
      <vt:lpstr>Wingdings</vt:lpstr>
      <vt:lpstr>Office Theme</vt:lpstr>
      <vt:lpstr>3_Office Theme</vt:lpstr>
      <vt:lpstr>Default Design</vt:lpstr>
      <vt:lpstr>1_Default Design</vt:lpstr>
      <vt:lpstr>1_Office Theme</vt:lpstr>
      <vt:lpstr>2_Office Theme</vt:lpstr>
      <vt:lpstr>4_Office Theme</vt:lpstr>
      <vt:lpstr>1_DHS_Template_White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Potential COVID-19 Impacts to Homeland Security</vt:lpstr>
      <vt:lpstr>PowerPoint Presentation</vt:lpstr>
      <vt:lpstr>PowerPoint Presentation</vt:lpstr>
      <vt:lpstr>PowerPoint Presentation</vt:lpstr>
      <vt:lpstr>Guest Speaker Support</vt:lpstr>
      <vt:lpstr>PowerPoint Presentation</vt:lpstr>
      <vt:lpstr>DSCA Review</vt:lpstr>
      <vt:lpstr>Decisive Action--DSCA</vt:lpstr>
      <vt:lpstr>Fundamentals for Civil Support (ADP 3-28, CH 1)</vt:lpstr>
      <vt:lpstr>32 CFR Part 185 - Defense Support of Civil Authorities</vt:lpstr>
      <vt:lpstr>NORAD/NORTHCOM--Two Commands</vt:lpstr>
      <vt:lpstr>DHS Organization</vt:lpstr>
      <vt:lpstr>Legal Considerations</vt:lpstr>
      <vt:lpstr>Tiered  Domestic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Downtown Cedar Rapids</vt:lpstr>
      <vt:lpstr>Iowa Flooding, Zip Code Unknown</vt:lpstr>
      <vt:lpstr>PowerPoint Presentation</vt:lpstr>
      <vt:lpstr>PowerPoint Presentation</vt:lpstr>
      <vt:lpstr>Boulder, CO  80301  </vt:lpstr>
      <vt:lpstr>2017 CA Fires - Santa Rosa, CA  95403</vt:lpstr>
      <vt:lpstr>Hurricane Harvey, Houston, TX 77251</vt:lpstr>
      <vt:lpstr>Hurricane Maria, Puerto Rico</vt:lpstr>
      <vt:lpstr>PowerPoint Presentation</vt:lpstr>
      <vt:lpstr>Insurrection Act - 1807</vt:lpstr>
      <vt:lpstr>The Insurrection Act</vt:lpstr>
      <vt:lpstr>Posse Comitatus Act - 1878</vt:lpstr>
      <vt:lpstr>18 U.S. Code § 1385 - Use of Army and Air Force as Posse Comitatus</vt:lpstr>
      <vt:lpstr>31 U.S. Code § 1535 - The Economy Act</vt:lpstr>
      <vt:lpstr>The Stafford Act </vt:lpstr>
      <vt:lpstr>Provide Other Support as Required</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Garven, Robert Mr CIV USA TRADOC</dc:creator>
  <cp:lastModifiedBy>DoD Admin</cp:lastModifiedBy>
  <cp:revision>25</cp:revision>
  <dcterms:created xsi:type="dcterms:W3CDTF">2020-07-16T14:06:25Z</dcterms:created>
  <dcterms:modified xsi:type="dcterms:W3CDTF">2020-07-21T18:48:40Z</dcterms:modified>
</cp:coreProperties>
</file>