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 id="2147483732" r:id="rId4"/>
    <p:sldMasterId id="2147483744" r:id="rId5"/>
    <p:sldMasterId id="2147483757" r:id="rId6"/>
    <p:sldMasterId id="2147483791" r:id="rId7"/>
    <p:sldMasterId id="2147483803" r:id="rId8"/>
    <p:sldMasterId id="2147483815" r:id="rId9"/>
  </p:sldMasterIdLst>
  <p:notesMasterIdLst>
    <p:notesMasterId r:id="rId39"/>
  </p:notesMasterIdLst>
  <p:sldIdLst>
    <p:sldId id="317" r:id="rId10"/>
    <p:sldId id="431" r:id="rId11"/>
    <p:sldId id="420" r:id="rId12"/>
    <p:sldId id="419" r:id="rId13"/>
    <p:sldId id="432" r:id="rId14"/>
    <p:sldId id="433" r:id="rId15"/>
    <p:sldId id="434" r:id="rId16"/>
    <p:sldId id="435" r:id="rId17"/>
    <p:sldId id="436" r:id="rId18"/>
    <p:sldId id="437" r:id="rId19"/>
    <p:sldId id="418" r:id="rId20"/>
    <p:sldId id="414" r:id="rId21"/>
    <p:sldId id="415" r:id="rId22"/>
    <p:sldId id="416" r:id="rId23"/>
    <p:sldId id="417" r:id="rId24"/>
    <p:sldId id="421" r:id="rId25"/>
    <p:sldId id="439" r:id="rId26"/>
    <p:sldId id="440" r:id="rId27"/>
    <p:sldId id="441" r:id="rId28"/>
    <p:sldId id="430" r:id="rId29"/>
    <p:sldId id="424" r:id="rId30"/>
    <p:sldId id="425" r:id="rId31"/>
    <p:sldId id="426" r:id="rId32"/>
    <p:sldId id="427" r:id="rId33"/>
    <p:sldId id="428" r:id="rId34"/>
    <p:sldId id="429" r:id="rId35"/>
    <p:sldId id="315" r:id="rId36"/>
    <p:sldId id="407" r:id="rId37"/>
    <p:sldId id="314" r:id="rId3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0366" autoAdjust="0"/>
  </p:normalViewPr>
  <p:slideViewPr>
    <p:cSldViewPr snapToGrid="0">
      <p:cViewPr varScale="1">
        <p:scale>
          <a:sx n="102" d="100"/>
          <a:sy n="102" d="100"/>
        </p:scale>
        <p:origin x="960" y="108"/>
      </p:cViewPr>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4E0EB8C-6B99-4663-9EE4-78D71AC35E14}" type="datetimeFigureOut">
              <a:rPr lang="en-US" smtClean="0"/>
              <a:t>11/23/2021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3123946-59F2-4AC1-BE57-5BA3B0BFD8CE}" type="slidenum">
              <a:rPr lang="en-US" smtClean="0"/>
              <a:t>‹#›</a:t>
            </a:fld>
            <a:endParaRPr lang="en-US"/>
          </a:p>
        </p:txBody>
      </p:sp>
    </p:spTree>
    <p:extLst>
      <p:ext uri="{BB962C8B-B14F-4D97-AF65-F5344CB8AC3E}">
        <p14:creationId xmlns:p14="http://schemas.microsoft.com/office/powerpoint/2010/main" val="417781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500" b="1">
                <a:solidFill>
                  <a:schemeClr val="hlink"/>
                </a:solidFill>
                <a:latin typeface="Garamond" panose="02020404030301010803" pitchFamily="18" charset="0"/>
                <a:cs typeface="Arial" panose="020B0604020202020204" pitchFamily="34" charset="0"/>
              </a:defRPr>
            </a:lvl1pPr>
            <a:lvl2pPr marL="758255" indent="-291636">
              <a:defRPr sz="4500" b="1">
                <a:solidFill>
                  <a:schemeClr val="hlink"/>
                </a:solidFill>
                <a:latin typeface="Garamond" panose="02020404030301010803" pitchFamily="18" charset="0"/>
                <a:cs typeface="Arial" panose="020B0604020202020204" pitchFamily="34" charset="0"/>
              </a:defRPr>
            </a:lvl2pPr>
            <a:lvl3pPr marL="1166546" indent="-233309">
              <a:defRPr sz="4500" b="1">
                <a:solidFill>
                  <a:schemeClr val="hlink"/>
                </a:solidFill>
                <a:latin typeface="Garamond" panose="02020404030301010803" pitchFamily="18" charset="0"/>
                <a:cs typeface="Arial" panose="020B0604020202020204" pitchFamily="34" charset="0"/>
              </a:defRPr>
            </a:lvl3pPr>
            <a:lvl4pPr marL="1633164" indent="-233309">
              <a:defRPr sz="4500" b="1">
                <a:solidFill>
                  <a:schemeClr val="hlink"/>
                </a:solidFill>
                <a:latin typeface="Garamond" panose="02020404030301010803" pitchFamily="18" charset="0"/>
                <a:cs typeface="Arial" panose="020B0604020202020204" pitchFamily="34" charset="0"/>
              </a:defRPr>
            </a:lvl4pPr>
            <a:lvl5pPr marL="2099782" indent="-233309">
              <a:defRPr sz="4500" b="1">
                <a:solidFill>
                  <a:schemeClr val="hlink"/>
                </a:solidFill>
                <a:latin typeface="Garamond" panose="02020404030301010803" pitchFamily="18" charset="0"/>
                <a:cs typeface="Arial" panose="020B0604020202020204" pitchFamily="34" charset="0"/>
              </a:defRPr>
            </a:lvl5pPr>
            <a:lvl6pPr marL="2566401"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6pPr>
            <a:lvl7pPr marL="3033019"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7pPr>
            <a:lvl8pPr marL="3499637"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8pPr>
            <a:lvl9pPr marL="3966256"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9pPr>
          </a:lstStyle>
          <a:p>
            <a:pPr defTabSz="933237">
              <a:defRPr/>
            </a:pPr>
            <a:fld id="{A9D81D56-7650-43AA-9DFF-941C9726F8F2}" type="slidenum">
              <a:rPr lang="en-US" altLang="en-US" sz="1200">
                <a:solidFill>
                  <a:srgbClr val="000000"/>
                </a:solidFill>
              </a:rPr>
              <a:pPr defTabSz="933237">
                <a:defRPr/>
              </a:pPr>
              <a:t>1</a:t>
            </a:fld>
            <a:endParaRPr lang="en-US" altLang="en-US" sz="1200">
              <a:solidFill>
                <a:srgbClr val="000000"/>
              </a:solidFill>
            </a:endParaRPr>
          </a:p>
        </p:txBody>
      </p:sp>
    </p:spTree>
    <p:extLst>
      <p:ext uri="{BB962C8B-B14F-4D97-AF65-F5344CB8AC3E}">
        <p14:creationId xmlns:p14="http://schemas.microsoft.com/office/powerpoint/2010/main" val="7573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23946-59F2-4AC1-BE57-5BA3B0BFD8CE}" type="slidenum">
              <a:rPr lang="en-US" smtClean="0"/>
              <a:t>3</a:t>
            </a:fld>
            <a:endParaRPr lang="en-US"/>
          </a:p>
        </p:txBody>
      </p:sp>
    </p:spTree>
    <p:extLst>
      <p:ext uri="{BB962C8B-B14F-4D97-AF65-F5344CB8AC3E}">
        <p14:creationId xmlns:p14="http://schemas.microsoft.com/office/powerpoint/2010/main" val="183953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500" b="1">
                <a:solidFill>
                  <a:schemeClr val="hlink"/>
                </a:solidFill>
                <a:latin typeface="Garamond" panose="02020404030301010803" pitchFamily="18" charset="0"/>
                <a:cs typeface="Arial" panose="020B0604020202020204" pitchFamily="34" charset="0"/>
              </a:defRPr>
            </a:lvl1pPr>
            <a:lvl2pPr marL="758255" indent="-291636">
              <a:defRPr sz="4500" b="1">
                <a:solidFill>
                  <a:schemeClr val="hlink"/>
                </a:solidFill>
                <a:latin typeface="Garamond" panose="02020404030301010803" pitchFamily="18" charset="0"/>
                <a:cs typeface="Arial" panose="020B0604020202020204" pitchFamily="34" charset="0"/>
              </a:defRPr>
            </a:lvl2pPr>
            <a:lvl3pPr marL="1166546" indent="-233309">
              <a:defRPr sz="4500" b="1">
                <a:solidFill>
                  <a:schemeClr val="hlink"/>
                </a:solidFill>
                <a:latin typeface="Garamond" panose="02020404030301010803" pitchFamily="18" charset="0"/>
                <a:cs typeface="Arial" panose="020B0604020202020204" pitchFamily="34" charset="0"/>
              </a:defRPr>
            </a:lvl3pPr>
            <a:lvl4pPr marL="1633164" indent="-233309">
              <a:defRPr sz="4500" b="1">
                <a:solidFill>
                  <a:schemeClr val="hlink"/>
                </a:solidFill>
                <a:latin typeface="Garamond" panose="02020404030301010803" pitchFamily="18" charset="0"/>
                <a:cs typeface="Arial" panose="020B0604020202020204" pitchFamily="34" charset="0"/>
              </a:defRPr>
            </a:lvl4pPr>
            <a:lvl5pPr marL="2099782" indent="-233309">
              <a:defRPr sz="4500" b="1">
                <a:solidFill>
                  <a:schemeClr val="hlink"/>
                </a:solidFill>
                <a:latin typeface="Garamond" panose="02020404030301010803" pitchFamily="18" charset="0"/>
                <a:cs typeface="Arial" panose="020B0604020202020204" pitchFamily="34" charset="0"/>
              </a:defRPr>
            </a:lvl5pPr>
            <a:lvl6pPr marL="2566401"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6pPr>
            <a:lvl7pPr marL="3033019"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7pPr>
            <a:lvl8pPr marL="3499637"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8pPr>
            <a:lvl9pPr marL="3966256"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9pPr>
          </a:lstStyle>
          <a:p>
            <a:fld id="{9B994A18-0B7F-4A15-8E59-091DD36FB2E1}" type="slidenum">
              <a:rPr lang="en-US" altLang="en-US" sz="1200">
                <a:solidFill>
                  <a:srgbClr val="000000"/>
                </a:solidFill>
              </a:rPr>
              <a:pPr/>
              <a:t>29</a:t>
            </a:fld>
            <a:endParaRPr lang="en-US" altLang="en-US" sz="1200">
              <a:solidFill>
                <a:srgbClr val="000000"/>
              </a:solidFill>
            </a:endParaRPr>
          </a:p>
        </p:txBody>
      </p:sp>
    </p:spTree>
    <p:extLst>
      <p:ext uri="{BB962C8B-B14F-4D97-AF65-F5344CB8AC3E}">
        <p14:creationId xmlns:p14="http://schemas.microsoft.com/office/powerpoint/2010/main" val="129293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38CE83D-BAEF-4EBC-B28F-69168CA3B4F7}"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6875E54-0262-4709-8E05-1AD2C2BA8FF6}" type="slidenum">
              <a:rPr lang="en-US" altLang="en-US"/>
              <a:pPr>
                <a:defRPr/>
              </a:pPr>
              <a:t>‹#›</a:t>
            </a:fld>
            <a:endParaRPr lang="en-US" altLang="en-US"/>
          </a:p>
        </p:txBody>
      </p:sp>
    </p:spTree>
    <p:extLst>
      <p:ext uri="{BB962C8B-B14F-4D97-AF65-F5344CB8AC3E}">
        <p14:creationId xmlns:p14="http://schemas.microsoft.com/office/powerpoint/2010/main" val="125373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122982C9-FA4A-49CB-89E7-38AA3052DA67}"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D469FC0-E11D-4994-A08C-08661CBB31A6}" type="slidenum">
              <a:rPr lang="en-US" altLang="en-US"/>
              <a:pPr>
                <a:defRPr/>
              </a:pPr>
              <a:t>‹#›</a:t>
            </a:fld>
            <a:endParaRPr lang="en-US" altLang="en-US"/>
          </a:p>
        </p:txBody>
      </p:sp>
    </p:spTree>
    <p:extLst>
      <p:ext uri="{BB962C8B-B14F-4D97-AF65-F5344CB8AC3E}">
        <p14:creationId xmlns:p14="http://schemas.microsoft.com/office/powerpoint/2010/main" val="29062353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58B098-AB7E-412F-8104-3C0EF168D0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F15DE48F-0701-4D34-A937-056FAA8E3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4B698FE-25C2-40CF-8CB9-6ADB77A3BD56}"/>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5" name="Footer Placeholder 4">
            <a:extLst>
              <a:ext uri="{FF2B5EF4-FFF2-40B4-BE49-F238E27FC236}">
                <a16:creationId xmlns:a16="http://schemas.microsoft.com/office/drawing/2014/main" id="{DA619928-07CD-42B9-986A-C4AF9782BAF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C9D2C69-7EAE-4C87-AC98-29DC5289ECFC}"/>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52515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0EA45557-CDB4-43C3-9232-F66F77E84798}"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27E10B-5684-4E09-81ED-D15A5114BE9E}" type="slidenum">
              <a:rPr lang="en-US" altLang="en-US"/>
              <a:pPr>
                <a:defRPr/>
              </a:pPr>
              <a:t>‹#›</a:t>
            </a:fld>
            <a:endParaRPr lang="en-US" altLang="en-US"/>
          </a:p>
        </p:txBody>
      </p:sp>
    </p:spTree>
    <p:extLst>
      <p:ext uri="{BB962C8B-B14F-4D97-AF65-F5344CB8AC3E}">
        <p14:creationId xmlns:p14="http://schemas.microsoft.com/office/powerpoint/2010/main" val="301317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AA8866-1567-47F4-8A49-0E4D25952A03}" type="slidenum">
              <a:rPr lang="en-US" altLang="en-US"/>
              <a:pPr>
                <a:defRPr/>
              </a:pPr>
              <a:t>‹#›</a:t>
            </a:fld>
            <a:endParaRPr lang="en-US" altLang="en-US"/>
          </a:p>
        </p:txBody>
      </p:sp>
    </p:spTree>
    <p:extLst>
      <p:ext uri="{BB962C8B-B14F-4D97-AF65-F5344CB8AC3E}">
        <p14:creationId xmlns:p14="http://schemas.microsoft.com/office/powerpoint/2010/main" val="202784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5FDEFD-8975-4CA2-B764-55D59B73F1C9}" type="slidenum">
              <a:rPr lang="en-US" altLang="en-US"/>
              <a:pPr>
                <a:defRPr/>
              </a:pPr>
              <a:t>‹#›</a:t>
            </a:fld>
            <a:endParaRPr lang="en-US" altLang="en-US"/>
          </a:p>
        </p:txBody>
      </p:sp>
    </p:spTree>
    <p:extLst>
      <p:ext uri="{BB962C8B-B14F-4D97-AF65-F5344CB8AC3E}">
        <p14:creationId xmlns:p14="http://schemas.microsoft.com/office/powerpoint/2010/main" val="7713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7DFB489C-B654-45D9-A92A-87B44E94F812}" type="slidenum">
              <a:rPr lang="en-US" altLang="en-US"/>
              <a:pPr>
                <a:defRPr/>
              </a:pPr>
              <a:t>‹#›</a:t>
            </a:fld>
            <a:endParaRPr lang="en-US" altLang="en-US"/>
          </a:p>
        </p:txBody>
      </p:sp>
    </p:spTree>
    <p:extLst>
      <p:ext uri="{BB962C8B-B14F-4D97-AF65-F5344CB8AC3E}">
        <p14:creationId xmlns:p14="http://schemas.microsoft.com/office/powerpoint/2010/main" val="695256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60467E41-AAE0-49C7-9A89-B211E2182C2F}" type="slidenum">
              <a:rPr lang="en-US" altLang="en-US"/>
              <a:pPr>
                <a:defRPr/>
              </a:pPr>
              <a:t>‹#›</a:t>
            </a:fld>
            <a:endParaRPr lang="en-US" altLang="en-US"/>
          </a:p>
        </p:txBody>
      </p:sp>
    </p:spTree>
    <p:extLst>
      <p:ext uri="{BB962C8B-B14F-4D97-AF65-F5344CB8AC3E}">
        <p14:creationId xmlns:p14="http://schemas.microsoft.com/office/powerpoint/2010/main" val="66388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57698DF4-CB76-4A64-B62A-722FF05EFA27}" type="slidenum">
              <a:rPr lang="en-US" altLang="en-US"/>
              <a:pPr>
                <a:defRPr/>
              </a:pPr>
              <a:t>‹#›</a:t>
            </a:fld>
            <a:endParaRPr lang="en-US" altLang="en-US"/>
          </a:p>
        </p:txBody>
      </p:sp>
    </p:spTree>
    <p:extLst>
      <p:ext uri="{BB962C8B-B14F-4D97-AF65-F5344CB8AC3E}">
        <p14:creationId xmlns:p14="http://schemas.microsoft.com/office/powerpoint/2010/main" val="1215565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4CAE270E-E743-445D-A826-F4B92FA80CAE}" type="slidenum">
              <a:rPr lang="en-US" altLang="en-US"/>
              <a:pPr>
                <a:defRPr/>
              </a:pPr>
              <a:t>‹#›</a:t>
            </a:fld>
            <a:endParaRPr lang="en-US" altLang="en-US"/>
          </a:p>
        </p:txBody>
      </p:sp>
    </p:spTree>
    <p:extLst>
      <p:ext uri="{BB962C8B-B14F-4D97-AF65-F5344CB8AC3E}">
        <p14:creationId xmlns:p14="http://schemas.microsoft.com/office/powerpoint/2010/main" val="5571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6EB65AA-0A6E-462B-90BA-69C4630B6CF2}" type="slidenum">
              <a:rPr lang="en-US" altLang="en-US"/>
              <a:pPr>
                <a:defRPr/>
              </a:pPr>
              <a:t>‹#›</a:t>
            </a:fld>
            <a:endParaRPr lang="en-US" altLang="en-US"/>
          </a:p>
        </p:txBody>
      </p:sp>
    </p:spTree>
    <p:extLst>
      <p:ext uri="{BB962C8B-B14F-4D97-AF65-F5344CB8AC3E}">
        <p14:creationId xmlns:p14="http://schemas.microsoft.com/office/powerpoint/2010/main" val="2597898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3E405277-5CA2-4487-889D-5C2FEE384F67}" type="slidenum">
              <a:rPr lang="en-US" altLang="en-US"/>
              <a:pPr>
                <a:defRPr/>
              </a:pPr>
              <a:t>‹#›</a:t>
            </a:fld>
            <a:endParaRPr lang="en-US" altLang="en-US"/>
          </a:p>
        </p:txBody>
      </p:sp>
    </p:spTree>
    <p:extLst>
      <p:ext uri="{BB962C8B-B14F-4D97-AF65-F5344CB8AC3E}">
        <p14:creationId xmlns:p14="http://schemas.microsoft.com/office/powerpoint/2010/main" val="3577452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A7412B0D-A550-492F-B24D-E510F4C0EFF2}"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D61F17-B0B8-4E77-93C0-76CD3F190A6F}" type="slidenum">
              <a:rPr lang="en-US" altLang="en-US"/>
              <a:pPr>
                <a:defRPr/>
              </a:pPr>
              <a:t>‹#›</a:t>
            </a:fld>
            <a:endParaRPr lang="en-US" altLang="en-US"/>
          </a:p>
        </p:txBody>
      </p:sp>
    </p:spTree>
    <p:extLst>
      <p:ext uri="{BB962C8B-B14F-4D97-AF65-F5344CB8AC3E}">
        <p14:creationId xmlns:p14="http://schemas.microsoft.com/office/powerpoint/2010/main" val="158663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010C3734-4516-4FA0-8B0D-51411912ABB9}" type="slidenum">
              <a:rPr lang="en-US" altLang="en-US"/>
              <a:pPr>
                <a:defRPr/>
              </a:pPr>
              <a:t>‹#›</a:t>
            </a:fld>
            <a:endParaRPr lang="en-US" altLang="en-US"/>
          </a:p>
        </p:txBody>
      </p:sp>
    </p:spTree>
    <p:extLst>
      <p:ext uri="{BB962C8B-B14F-4D97-AF65-F5344CB8AC3E}">
        <p14:creationId xmlns:p14="http://schemas.microsoft.com/office/powerpoint/2010/main" val="879597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96D752A5-E69A-4E0E-8D42-D9FFA2A31B43}" type="slidenum">
              <a:rPr lang="en-US" altLang="en-US"/>
              <a:pPr>
                <a:defRPr/>
              </a:pPr>
              <a:t>‹#›</a:t>
            </a:fld>
            <a:endParaRPr lang="en-US" altLang="en-US"/>
          </a:p>
        </p:txBody>
      </p:sp>
    </p:spTree>
    <p:extLst>
      <p:ext uri="{BB962C8B-B14F-4D97-AF65-F5344CB8AC3E}">
        <p14:creationId xmlns:p14="http://schemas.microsoft.com/office/powerpoint/2010/main" val="522236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9D6AE4D-1383-461A-B98F-02C4D91A4B05}" type="slidenum">
              <a:rPr lang="en-US" altLang="en-US"/>
              <a:pPr>
                <a:defRPr/>
              </a:pPr>
              <a:t>‹#›</a:t>
            </a:fld>
            <a:endParaRPr lang="en-US" altLang="en-US"/>
          </a:p>
        </p:txBody>
      </p:sp>
    </p:spTree>
    <p:extLst>
      <p:ext uri="{BB962C8B-B14F-4D97-AF65-F5344CB8AC3E}">
        <p14:creationId xmlns:p14="http://schemas.microsoft.com/office/powerpoint/2010/main" val="2190932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75581092-B7E6-40C3-924B-C18175D2AD9E}"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84C06D6-A7A0-4C0E-853D-7BE3CF5CD345}" type="slidenum">
              <a:rPr lang="en-US" altLang="en-US"/>
              <a:pPr>
                <a:defRPr/>
              </a:pPr>
              <a:t>‹#›</a:t>
            </a:fld>
            <a:endParaRPr lang="en-US" altLang="en-US"/>
          </a:p>
        </p:txBody>
      </p:sp>
    </p:spTree>
    <p:extLst>
      <p:ext uri="{BB962C8B-B14F-4D97-AF65-F5344CB8AC3E}">
        <p14:creationId xmlns:p14="http://schemas.microsoft.com/office/powerpoint/2010/main" val="13900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EF832A2F-70DE-41F2-96A6-5B5CE0CED2B6}"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5BAA04-386C-4EC9-8C62-B6C9C18CA172}" type="slidenum">
              <a:rPr lang="en-US" altLang="en-US"/>
              <a:pPr>
                <a:defRPr/>
              </a:pPr>
              <a:t>‹#›</a:t>
            </a:fld>
            <a:endParaRPr lang="en-US" altLang="en-US"/>
          </a:p>
        </p:txBody>
      </p:sp>
    </p:spTree>
    <p:extLst>
      <p:ext uri="{BB962C8B-B14F-4D97-AF65-F5344CB8AC3E}">
        <p14:creationId xmlns:p14="http://schemas.microsoft.com/office/powerpoint/2010/main" val="2916527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016B245-9C0F-4838-AF70-5B20643DE2BF}"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D571F6CB-BE7C-475E-9DD4-9F9B755CE342}" type="slidenum">
              <a:rPr lang="en-US" altLang="en-US"/>
              <a:pPr>
                <a:defRPr/>
              </a:pPr>
              <a:t>‹#›</a:t>
            </a:fld>
            <a:endParaRPr lang="en-US" altLang="en-US"/>
          </a:p>
        </p:txBody>
      </p:sp>
    </p:spTree>
    <p:extLst>
      <p:ext uri="{BB962C8B-B14F-4D97-AF65-F5344CB8AC3E}">
        <p14:creationId xmlns:p14="http://schemas.microsoft.com/office/powerpoint/2010/main" val="237567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F5AFF0BE-BFDA-4181-9213-67F1EA3450B1}"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C886B5E-EBEC-43DE-95FA-72AD22125A4B}" type="slidenum">
              <a:rPr lang="en-US" altLang="en-US"/>
              <a:pPr>
                <a:defRPr/>
              </a:pPr>
              <a:t>‹#›</a:t>
            </a:fld>
            <a:endParaRPr lang="en-US" altLang="en-US"/>
          </a:p>
        </p:txBody>
      </p:sp>
    </p:spTree>
    <p:extLst>
      <p:ext uri="{BB962C8B-B14F-4D97-AF65-F5344CB8AC3E}">
        <p14:creationId xmlns:p14="http://schemas.microsoft.com/office/powerpoint/2010/main" val="381765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19E20195-E587-4F7A-9BBD-7B566239C4F5}" type="datetimeFigureOut">
              <a:rPr lang="en-US"/>
              <a:pPr>
                <a:defRPr/>
              </a:pPr>
              <a:t>11/23/2021</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C98409EB-FB3A-454F-A3D5-3B19C38E19BC}" type="slidenum">
              <a:rPr lang="en-US" altLang="en-US"/>
              <a:pPr>
                <a:defRPr/>
              </a:pPr>
              <a:t>‹#›</a:t>
            </a:fld>
            <a:endParaRPr lang="en-US" altLang="en-US"/>
          </a:p>
        </p:txBody>
      </p:sp>
    </p:spTree>
    <p:extLst>
      <p:ext uri="{BB962C8B-B14F-4D97-AF65-F5344CB8AC3E}">
        <p14:creationId xmlns:p14="http://schemas.microsoft.com/office/powerpoint/2010/main" val="4185916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37076171-944B-42AE-9B65-E47D5CD9B1CE}" type="datetimeFigureOut">
              <a:rPr lang="en-US"/>
              <a:pPr>
                <a:defRPr/>
              </a:pPr>
              <a:t>11/23/2021</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9D88D5C-31FF-401F-95AA-363F4C91D8EB}" type="slidenum">
              <a:rPr lang="en-US" altLang="en-US"/>
              <a:pPr>
                <a:defRPr/>
              </a:pPr>
              <a:t>‹#›</a:t>
            </a:fld>
            <a:endParaRPr lang="en-US" altLang="en-US"/>
          </a:p>
        </p:txBody>
      </p:sp>
    </p:spTree>
    <p:extLst>
      <p:ext uri="{BB962C8B-B14F-4D97-AF65-F5344CB8AC3E}">
        <p14:creationId xmlns:p14="http://schemas.microsoft.com/office/powerpoint/2010/main" val="3538876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68E89BA9-6C2B-41B6-8A78-2E05F6AE5B16}" type="datetimeFigureOut">
              <a:rPr lang="en-US"/>
              <a:pPr>
                <a:defRPr/>
              </a:pPr>
              <a:t>11/23/2021</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A9AD44B-7EF6-4CE1-A73C-CD6FCAABF16B}" type="slidenum">
              <a:rPr lang="en-US" altLang="en-US"/>
              <a:pPr>
                <a:defRPr/>
              </a:pPr>
              <a:t>‹#›</a:t>
            </a:fld>
            <a:endParaRPr lang="en-US" altLang="en-US"/>
          </a:p>
        </p:txBody>
      </p:sp>
    </p:spTree>
    <p:extLst>
      <p:ext uri="{BB962C8B-B14F-4D97-AF65-F5344CB8AC3E}">
        <p14:creationId xmlns:p14="http://schemas.microsoft.com/office/powerpoint/2010/main" val="275207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7CCD5D1-870F-43E3-B31C-23F96A79EB06}"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4BD11C6-15F4-4970-8755-57B2794BB2A7}" type="slidenum">
              <a:rPr lang="en-US" altLang="en-US"/>
              <a:pPr>
                <a:defRPr/>
              </a:pPr>
              <a:t>‹#›</a:t>
            </a:fld>
            <a:endParaRPr lang="en-US" altLang="en-US"/>
          </a:p>
        </p:txBody>
      </p:sp>
    </p:spTree>
    <p:extLst>
      <p:ext uri="{BB962C8B-B14F-4D97-AF65-F5344CB8AC3E}">
        <p14:creationId xmlns:p14="http://schemas.microsoft.com/office/powerpoint/2010/main" val="23598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0C8A0776-CDD7-4629-896D-C0D6A3BA4299}"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404106-3F59-4409-9151-BCE04BC4E4D1}" type="slidenum">
              <a:rPr lang="en-US" altLang="en-US"/>
              <a:pPr>
                <a:defRPr/>
              </a:pPr>
              <a:t>‹#›</a:t>
            </a:fld>
            <a:endParaRPr lang="en-US" altLang="en-US"/>
          </a:p>
        </p:txBody>
      </p:sp>
    </p:spTree>
    <p:extLst>
      <p:ext uri="{BB962C8B-B14F-4D97-AF65-F5344CB8AC3E}">
        <p14:creationId xmlns:p14="http://schemas.microsoft.com/office/powerpoint/2010/main" val="1028214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rtlCol="0">
            <a:normAutofit/>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88B8B0DC-DDC1-4DD4-B4F0-82D6928D721F}"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183E7C3-8985-43FC-BFD8-459086BAA9DF}" type="slidenum">
              <a:rPr lang="en-US" altLang="en-US"/>
              <a:pPr>
                <a:defRPr/>
              </a:pPr>
              <a:t>‹#›</a:t>
            </a:fld>
            <a:endParaRPr lang="en-US" altLang="en-US"/>
          </a:p>
        </p:txBody>
      </p:sp>
    </p:spTree>
    <p:extLst>
      <p:ext uri="{BB962C8B-B14F-4D97-AF65-F5344CB8AC3E}">
        <p14:creationId xmlns:p14="http://schemas.microsoft.com/office/powerpoint/2010/main" val="1535172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34114D3F-F8E0-45A3-A197-191A210D2968}"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633B7D7E-D61D-4371-A87F-297CC5BD7827}" type="slidenum">
              <a:rPr lang="en-US" altLang="en-US"/>
              <a:pPr>
                <a:defRPr/>
              </a:pPr>
              <a:t>‹#›</a:t>
            </a:fld>
            <a:endParaRPr lang="en-US" altLang="en-US"/>
          </a:p>
        </p:txBody>
      </p:sp>
    </p:spTree>
    <p:extLst>
      <p:ext uri="{BB962C8B-B14F-4D97-AF65-F5344CB8AC3E}">
        <p14:creationId xmlns:p14="http://schemas.microsoft.com/office/powerpoint/2010/main" val="422798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B81933D7-EDD6-4C2F-88B7-5CAAC441590B}"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EEE86CA6-2FF3-44A2-8631-323CC25C4776}" type="slidenum">
              <a:rPr lang="en-US" altLang="en-US"/>
              <a:pPr>
                <a:defRPr/>
              </a:pPr>
              <a:t>‹#›</a:t>
            </a:fld>
            <a:endParaRPr lang="en-US" altLang="en-US"/>
          </a:p>
        </p:txBody>
      </p:sp>
    </p:spTree>
    <p:extLst>
      <p:ext uri="{BB962C8B-B14F-4D97-AF65-F5344CB8AC3E}">
        <p14:creationId xmlns:p14="http://schemas.microsoft.com/office/powerpoint/2010/main" val="3327861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58853-E9A7-4820-9C0C-CA966645C45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4125607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58853-E9A7-4820-9C0C-CA966645C45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503943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358853-E9A7-4820-9C0C-CA966645C45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4201172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58853-E9A7-4820-9C0C-CA966645C45D}"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2215110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58853-E9A7-4820-9C0C-CA966645C45D}"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3851563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58853-E9A7-4820-9C0C-CA966645C45D}"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423882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B5D3E8E3-6AF5-46B3-A3BC-9AA249C40E4D}"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AA52B767-65D4-4086-BB94-E855DBDE3007}" type="slidenum">
              <a:rPr lang="en-US" altLang="en-US"/>
              <a:pPr>
                <a:defRPr/>
              </a:pPr>
              <a:t>‹#›</a:t>
            </a:fld>
            <a:endParaRPr lang="en-US" altLang="en-US"/>
          </a:p>
        </p:txBody>
      </p:sp>
    </p:spTree>
    <p:extLst>
      <p:ext uri="{BB962C8B-B14F-4D97-AF65-F5344CB8AC3E}">
        <p14:creationId xmlns:p14="http://schemas.microsoft.com/office/powerpoint/2010/main" val="2302644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58853-E9A7-4820-9C0C-CA966645C45D}"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1259002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358853-E9A7-4820-9C0C-CA966645C45D}"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4130016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358853-E9A7-4820-9C0C-CA966645C45D}"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3408147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58853-E9A7-4820-9C0C-CA966645C45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4083826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58853-E9A7-4820-9C0C-CA966645C45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B2B00-2574-4281-AA21-116093C4EE04}" type="slidenum">
              <a:rPr lang="en-US" smtClean="0"/>
              <a:t>‹#›</a:t>
            </a:fld>
            <a:endParaRPr lang="en-US"/>
          </a:p>
        </p:txBody>
      </p:sp>
    </p:spTree>
    <p:extLst>
      <p:ext uri="{BB962C8B-B14F-4D97-AF65-F5344CB8AC3E}">
        <p14:creationId xmlns:p14="http://schemas.microsoft.com/office/powerpoint/2010/main" val="3346936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Slide Number Placeholder 5"/>
          <p:cNvSpPr>
            <a:spLocks noGrp="1"/>
          </p:cNvSpPr>
          <p:nvPr>
            <p:ph type="sldNum" sz="quarter" idx="12"/>
          </p:nvPr>
        </p:nvSpPr>
        <p:spPr/>
        <p:txBody>
          <a:bodyPr/>
          <a:lstStyle>
            <a:lvl1pPr>
              <a:defRPr/>
            </a:lvl1pPr>
          </a:lstStyle>
          <a:p>
            <a:pPr>
              <a:defRPr/>
            </a:pPr>
            <a:fld id="{B869AF18-3FC4-4059-B62D-608DDCFAEDE5}" type="slidenum">
              <a:rPr lang="en-US"/>
              <a:pPr>
                <a:defRPr/>
              </a:pPr>
              <a:t>‹#›</a:t>
            </a:fld>
            <a:endParaRPr lang="en-US"/>
          </a:p>
        </p:txBody>
      </p:sp>
    </p:spTree>
    <p:extLst>
      <p:ext uri="{BB962C8B-B14F-4D97-AF65-F5344CB8AC3E}">
        <p14:creationId xmlns:p14="http://schemas.microsoft.com/office/powerpoint/2010/main" val="581674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084E4208-06A2-437A-955E-54B918CC6806}" type="slidenum">
              <a:rPr lang="en-US"/>
              <a:pPr>
                <a:defRPr/>
              </a:pPr>
              <a:t>‹#›</a:t>
            </a:fld>
            <a:endParaRPr lang="en-US"/>
          </a:p>
        </p:txBody>
      </p:sp>
    </p:spTree>
    <p:extLst>
      <p:ext uri="{BB962C8B-B14F-4D97-AF65-F5344CB8AC3E}">
        <p14:creationId xmlns:p14="http://schemas.microsoft.com/office/powerpoint/2010/main" val="24392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3EDCDCD5-E502-4749-9C0F-9C4DFFE24702}" type="slidenum">
              <a:rPr lang="en-US"/>
              <a:pPr>
                <a:defRPr/>
              </a:pPr>
              <a:t>‹#›</a:t>
            </a:fld>
            <a:endParaRPr lang="en-US"/>
          </a:p>
        </p:txBody>
      </p:sp>
    </p:spTree>
    <p:extLst>
      <p:ext uri="{BB962C8B-B14F-4D97-AF65-F5344CB8AC3E}">
        <p14:creationId xmlns:p14="http://schemas.microsoft.com/office/powerpoint/2010/main" val="2721928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lvl1pPr>
              <a:defRPr/>
            </a:lvl1pPr>
          </a:lstStyle>
          <a:p>
            <a:pPr>
              <a:defRPr/>
            </a:pPr>
            <a:fld id="{1E0E3658-0927-4487-9B11-F8288901072C}" type="slidenum">
              <a:rPr lang="en-US"/>
              <a:pPr>
                <a:defRPr/>
              </a:pPr>
              <a:t>‹#›</a:t>
            </a:fld>
            <a:endParaRPr lang="en-US"/>
          </a:p>
        </p:txBody>
      </p:sp>
    </p:spTree>
    <p:extLst>
      <p:ext uri="{BB962C8B-B14F-4D97-AF65-F5344CB8AC3E}">
        <p14:creationId xmlns:p14="http://schemas.microsoft.com/office/powerpoint/2010/main" val="1460375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lvl1pPr>
              <a:defRPr/>
            </a:lvl1pPr>
          </a:lstStyle>
          <a:p>
            <a:pPr>
              <a:defRPr/>
            </a:pPr>
            <a:fld id="{7D04F176-CA7F-4D31-B373-B6377F86B499}" type="slidenum">
              <a:rPr lang="en-US"/>
              <a:pPr>
                <a:defRPr/>
              </a:pPr>
              <a:t>‹#›</a:t>
            </a:fld>
            <a:endParaRPr lang="en-US"/>
          </a:p>
        </p:txBody>
      </p:sp>
    </p:spTree>
    <p:extLst>
      <p:ext uri="{BB962C8B-B14F-4D97-AF65-F5344CB8AC3E}">
        <p14:creationId xmlns:p14="http://schemas.microsoft.com/office/powerpoint/2010/main" val="157261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59711DF7-971C-401D-AC68-287F78002175}" type="datetimeFigureOut">
              <a:rPr lang="en-US"/>
              <a:pPr>
                <a:defRPr/>
              </a:pPr>
              <a:t>11/23/2021</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DD34A0B-911C-4FFD-9381-B2B1E0E1D034}" type="slidenum">
              <a:rPr lang="en-US" altLang="en-US"/>
              <a:pPr>
                <a:defRPr/>
              </a:pPr>
              <a:t>‹#›</a:t>
            </a:fld>
            <a:endParaRPr lang="en-US" altLang="en-US"/>
          </a:p>
        </p:txBody>
      </p:sp>
    </p:spTree>
    <p:extLst>
      <p:ext uri="{BB962C8B-B14F-4D97-AF65-F5344CB8AC3E}">
        <p14:creationId xmlns:p14="http://schemas.microsoft.com/office/powerpoint/2010/main" val="1415886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FE12B525-84A7-4F30-A485-A65C5857184B}" type="slidenum">
              <a:rPr lang="en-US"/>
              <a:pPr>
                <a:defRPr/>
              </a:pPr>
              <a:t>‹#›</a:t>
            </a:fld>
            <a:endParaRPr lang="en-US"/>
          </a:p>
        </p:txBody>
      </p:sp>
    </p:spTree>
    <p:extLst>
      <p:ext uri="{BB962C8B-B14F-4D97-AF65-F5344CB8AC3E}">
        <p14:creationId xmlns:p14="http://schemas.microsoft.com/office/powerpoint/2010/main" val="1538320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46629029-E847-401B-BA9E-5F243AE54D52}" type="slidenum">
              <a:rPr lang="en-US"/>
              <a:pPr>
                <a:defRPr/>
              </a:pPr>
              <a:t>‹#›</a:t>
            </a:fld>
            <a:endParaRPr lang="en-US"/>
          </a:p>
        </p:txBody>
      </p:sp>
    </p:spTree>
    <p:extLst>
      <p:ext uri="{BB962C8B-B14F-4D97-AF65-F5344CB8AC3E}">
        <p14:creationId xmlns:p14="http://schemas.microsoft.com/office/powerpoint/2010/main" val="2676372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106094E4-0B26-4B6B-A50F-391407FCFA18}" type="slidenum">
              <a:rPr lang="en-US"/>
              <a:pPr>
                <a:defRPr/>
              </a:pPr>
              <a:t>‹#›</a:t>
            </a:fld>
            <a:endParaRPr lang="en-US"/>
          </a:p>
        </p:txBody>
      </p:sp>
    </p:spTree>
    <p:extLst>
      <p:ext uri="{BB962C8B-B14F-4D97-AF65-F5344CB8AC3E}">
        <p14:creationId xmlns:p14="http://schemas.microsoft.com/office/powerpoint/2010/main" val="4231388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A58FC69B-C3C7-4F3C-B015-8A0FB65982E9}" type="slidenum">
              <a:rPr lang="en-US"/>
              <a:pPr>
                <a:defRPr/>
              </a:pPr>
              <a:t>‹#›</a:t>
            </a:fld>
            <a:endParaRPr lang="en-US"/>
          </a:p>
        </p:txBody>
      </p:sp>
    </p:spTree>
    <p:extLst>
      <p:ext uri="{BB962C8B-B14F-4D97-AF65-F5344CB8AC3E}">
        <p14:creationId xmlns:p14="http://schemas.microsoft.com/office/powerpoint/2010/main" val="998908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C44A2A3C-0706-401C-953A-38FF31845D1E}" type="slidenum">
              <a:rPr lang="en-US"/>
              <a:pPr>
                <a:defRPr/>
              </a:pPr>
              <a:t>‹#›</a:t>
            </a:fld>
            <a:endParaRPr lang="en-US"/>
          </a:p>
        </p:txBody>
      </p:sp>
    </p:spTree>
    <p:extLst>
      <p:ext uri="{BB962C8B-B14F-4D97-AF65-F5344CB8AC3E}">
        <p14:creationId xmlns:p14="http://schemas.microsoft.com/office/powerpoint/2010/main" val="2648549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6984FFC6-E33F-4B16-AEC8-6D85756BD9E0}" type="slidenum">
              <a:rPr lang="en-US"/>
              <a:pPr>
                <a:defRPr/>
              </a:pPr>
              <a:t>‹#›</a:t>
            </a:fld>
            <a:endParaRPr lang="en-US"/>
          </a:p>
        </p:txBody>
      </p:sp>
    </p:spTree>
    <p:extLst>
      <p:ext uri="{BB962C8B-B14F-4D97-AF65-F5344CB8AC3E}">
        <p14:creationId xmlns:p14="http://schemas.microsoft.com/office/powerpoint/2010/main" val="3548037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870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325C-1844-403C-A9ED-AC1146D45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248B85-1136-47A4-928B-42DFE8137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16E11C-79C5-4AF2-A569-49FD10AA59D2}"/>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5" name="Footer Placeholder 4">
            <a:extLst>
              <a:ext uri="{FF2B5EF4-FFF2-40B4-BE49-F238E27FC236}">
                <a16:creationId xmlns:a16="http://schemas.microsoft.com/office/drawing/2014/main" id="{391E0036-8B16-4DE3-BD30-73D148488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B4020-89CB-49B0-9FF7-878CCA7E1272}"/>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2606847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A445-513D-415B-A6EF-46E927531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470DFF-A56F-4CAD-8A30-90C2B48D7B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933F6-00DC-4B7F-8AD1-AB11E33AEFEE}"/>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5" name="Footer Placeholder 4">
            <a:extLst>
              <a:ext uri="{FF2B5EF4-FFF2-40B4-BE49-F238E27FC236}">
                <a16:creationId xmlns:a16="http://schemas.microsoft.com/office/drawing/2014/main" id="{587CF616-6DF0-46F0-ADB7-4EAD2EA17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B7FD4-62A8-4439-86BA-02AA0B60455A}"/>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2787425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71B3-35AE-44CB-96AD-BE72BC5A86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B32256-182A-497B-989F-C6AAB25800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CC11C-F62B-4EFE-8AFC-90C727F3BEC6}"/>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5" name="Footer Placeholder 4">
            <a:extLst>
              <a:ext uri="{FF2B5EF4-FFF2-40B4-BE49-F238E27FC236}">
                <a16:creationId xmlns:a16="http://schemas.microsoft.com/office/drawing/2014/main" id="{7B036410-6B6B-4F85-A986-B63D46737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C2A04-ECA2-4D7B-99B1-8A0A30A8F1B2}"/>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213900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4E4F5E72-A3CA-4D82-B6BA-2537D353BB98}" type="datetimeFigureOut">
              <a:rPr lang="en-US"/>
              <a:pPr>
                <a:defRPr/>
              </a:pPr>
              <a:t>11/23/2021</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A5409FB-2D04-4002-AFA3-08284A7DDDFE}" type="slidenum">
              <a:rPr lang="en-US" altLang="en-US"/>
              <a:pPr>
                <a:defRPr/>
              </a:pPr>
              <a:t>‹#›</a:t>
            </a:fld>
            <a:endParaRPr lang="en-US" altLang="en-US"/>
          </a:p>
        </p:txBody>
      </p:sp>
    </p:spTree>
    <p:extLst>
      <p:ext uri="{BB962C8B-B14F-4D97-AF65-F5344CB8AC3E}">
        <p14:creationId xmlns:p14="http://schemas.microsoft.com/office/powerpoint/2010/main" val="3451066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3C88-DA53-4994-B898-6E8B4945D0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97C0B-F474-4808-BA62-E9947AA0F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72697E-A3DC-4DFD-B4AD-14345B99B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E1603D-575A-43A3-B5FF-F3652939755D}"/>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6" name="Footer Placeholder 5">
            <a:extLst>
              <a:ext uri="{FF2B5EF4-FFF2-40B4-BE49-F238E27FC236}">
                <a16:creationId xmlns:a16="http://schemas.microsoft.com/office/drawing/2014/main" id="{F510B649-6668-4D99-BFF8-77FC5BD6F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FB3E5-38F7-4756-A230-5CBD3439A9A3}"/>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1173295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C74B-9384-48C8-9150-188FAC6217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3622AF-1323-43DA-882E-4E57F9B79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7ACB50-F84C-4217-A490-B6C0461D2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2F20F-BE15-4B99-9ECB-6E44ECF8D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CDE247-D954-4344-A172-EB094BFDF2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E75EFF-47F8-420F-B3F3-4393B15341F3}"/>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8" name="Footer Placeholder 7">
            <a:extLst>
              <a:ext uri="{FF2B5EF4-FFF2-40B4-BE49-F238E27FC236}">
                <a16:creationId xmlns:a16="http://schemas.microsoft.com/office/drawing/2014/main" id="{75EEF1B4-A7C5-403D-8A5D-ADBAEB43EA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95CE1-788E-4A63-BDBA-8107BABF59CD}"/>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4235521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FEE6E-43D6-45E5-B934-132175B2A8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382BF6-1B54-425E-9AA2-20BA28E5886B}"/>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4" name="Footer Placeholder 3">
            <a:extLst>
              <a:ext uri="{FF2B5EF4-FFF2-40B4-BE49-F238E27FC236}">
                <a16:creationId xmlns:a16="http://schemas.microsoft.com/office/drawing/2014/main" id="{C07471A7-8C65-4916-9FCC-0EE9922138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AB97C7-57C6-44E9-9196-4EA3654D2C2D}"/>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41590180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79675-C186-40A7-81B8-3A91B34B3DF6}"/>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3" name="Footer Placeholder 2">
            <a:extLst>
              <a:ext uri="{FF2B5EF4-FFF2-40B4-BE49-F238E27FC236}">
                <a16:creationId xmlns:a16="http://schemas.microsoft.com/office/drawing/2014/main" id="{5FED1273-5205-47C0-8A8E-4CC217B3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72DB6F-2EF5-482B-AFB5-F25E0A4702A0}"/>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3089468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2853-564C-4232-81CC-C659C1021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342782-EA04-4A88-824E-D727F46652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0914EB-42AB-40D0-B622-746B95D13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14097E-5698-4173-BE25-B8F674412AD7}"/>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6" name="Footer Placeholder 5">
            <a:extLst>
              <a:ext uri="{FF2B5EF4-FFF2-40B4-BE49-F238E27FC236}">
                <a16:creationId xmlns:a16="http://schemas.microsoft.com/office/drawing/2014/main" id="{1179EECC-7F8B-4E26-AE6B-D8E4AA7FC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D3105F-93E8-40B5-8C7F-8CB3E9ED85A8}"/>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2274381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E5CA-B2F1-45B1-95E1-0A51DC31F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1D3CE0-18DA-461E-BA8B-33455EAFBD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130915-5666-4304-A0D6-F28663F61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D2F07-6632-47A9-8DD2-BBFA829C8359}"/>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6" name="Footer Placeholder 5">
            <a:extLst>
              <a:ext uri="{FF2B5EF4-FFF2-40B4-BE49-F238E27FC236}">
                <a16:creationId xmlns:a16="http://schemas.microsoft.com/office/drawing/2014/main" id="{C389B8C6-85BA-425C-B152-791C328A3C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E430D-C620-4173-9980-4C9CD93E8033}"/>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3724776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4D44-EDD1-4FAE-9789-81A8B6D592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BBF56-B7B6-4CA2-9EBA-E76727123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6B7D9-8406-4EB2-9333-3A49D329F939}"/>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5" name="Footer Placeholder 4">
            <a:extLst>
              <a:ext uri="{FF2B5EF4-FFF2-40B4-BE49-F238E27FC236}">
                <a16:creationId xmlns:a16="http://schemas.microsoft.com/office/drawing/2014/main" id="{1FC90D44-3985-4C85-BA11-EE64FFD9C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4F16A-4168-43C3-833E-046979481EFB}"/>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807809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41A14-C1FA-4847-AC93-4A902D2E3E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3A124-455F-4263-8DE4-F6980F169F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E13CC-B093-4169-B343-3DDE0EDF9770}"/>
              </a:ext>
            </a:extLst>
          </p:cNvPr>
          <p:cNvSpPr>
            <a:spLocks noGrp="1"/>
          </p:cNvSpPr>
          <p:nvPr>
            <p:ph type="dt" sz="half" idx="10"/>
          </p:nvPr>
        </p:nvSpPr>
        <p:spPr/>
        <p:txBody>
          <a:bodyPr/>
          <a:lstStyle/>
          <a:p>
            <a:fld id="{6A045E26-63F3-4D30-8697-A74E7947B02B}" type="datetimeFigureOut">
              <a:rPr lang="en-US" smtClean="0"/>
              <a:t>11/23/2021</a:t>
            </a:fld>
            <a:endParaRPr lang="en-US"/>
          </a:p>
        </p:txBody>
      </p:sp>
      <p:sp>
        <p:nvSpPr>
          <p:cNvPr id="5" name="Footer Placeholder 4">
            <a:extLst>
              <a:ext uri="{FF2B5EF4-FFF2-40B4-BE49-F238E27FC236}">
                <a16:creationId xmlns:a16="http://schemas.microsoft.com/office/drawing/2014/main" id="{5D6534AB-8D2D-4E7D-943F-1F22EA630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247F0-23E6-4256-BEB5-DA482A286AB0}"/>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32141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F071545-283C-4AFF-99ED-D5CEA27FD431}"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41AAC504-955A-4FDE-B54F-8F7290F1A7F5}" type="slidenum">
              <a:rPr lang="en-US" altLang="en-US"/>
              <a:pPr>
                <a:defRPr/>
              </a:pPr>
              <a:t>‹#›</a:t>
            </a:fld>
            <a:endParaRPr lang="en-US" altLang="en-US"/>
          </a:p>
        </p:txBody>
      </p:sp>
    </p:spTree>
    <p:extLst>
      <p:ext uri="{BB962C8B-B14F-4D97-AF65-F5344CB8AC3E}">
        <p14:creationId xmlns:p14="http://schemas.microsoft.com/office/powerpoint/2010/main" val="1281562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70858A83-3FD1-4D03-99BE-3C47DE7B0591}"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BC73B08-4D58-4F27-A346-3A64A78371DD}" type="slidenum">
              <a:rPr lang="en-US" altLang="en-US"/>
              <a:pPr>
                <a:defRPr/>
              </a:pPr>
              <a:t>‹#›</a:t>
            </a:fld>
            <a:endParaRPr lang="en-US" altLang="en-US"/>
          </a:p>
        </p:txBody>
      </p:sp>
    </p:spTree>
    <p:extLst>
      <p:ext uri="{BB962C8B-B14F-4D97-AF65-F5344CB8AC3E}">
        <p14:creationId xmlns:p14="http://schemas.microsoft.com/office/powerpoint/2010/main" val="157001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3E76B88A-9835-433F-A687-711D16D9ED5C}" type="datetimeFigureOut">
              <a:rPr lang="en-US"/>
              <a:pPr>
                <a:defRPr/>
              </a:pPr>
              <a:t>11/23/2021</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587ED58-47C0-4371-9D78-4EEA64CF28B2}" type="slidenum">
              <a:rPr lang="en-US" altLang="en-US"/>
              <a:pPr>
                <a:defRPr/>
              </a:pPr>
              <a:t>‹#›</a:t>
            </a:fld>
            <a:endParaRPr lang="en-US" altLang="en-US"/>
          </a:p>
        </p:txBody>
      </p:sp>
    </p:spTree>
    <p:extLst>
      <p:ext uri="{BB962C8B-B14F-4D97-AF65-F5344CB8AC3E}">
        <p14:creationId xmlns:p14="http://schemas.microsoft.com/office/powerpoint/2010/main" val="1034355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8B94346F-A47C-48F7-856B-952EDA28E6C9}"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F70AFC4-AF03-4F99-8791-BFE47CEE4140}" type="slidenum">
              <a:rPr lang="en-US" altLang="en-US"/>
              <a:pPr>
                <a:defRPr/>
              </a:pPr>
              <a:t>‹#›</a:t>
            </a:fld>
            <a:endParaRPr lang="en-US" altLang="en-US"/>
          </a:p>
        </p:txBody>
      </p:sp>
    </p:spTree>
    <p:extLst>
      <p:ext uri="{BB962C8B-B14F-4D97-AF65-F5344CB8AC3E}">
        <p14:creationId xmlns:p14="http://schemas.microsoft.com/office/powerpoint/2010/main" val="826287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55C3EF74-C908-4567-9027-01BD76BE696D}"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E4402382-FEFB-4157-A684-0A90231257A7}" type="slidenum">
              <a:rPr lang="en-US" altLang="en-US"/>
              <a:pPr>
                <a:defRPr/>
              </a:pPr>
              <a:t>‹#›</a:t>
            </a:fld>
            <a:endParaRPr lang="en-US" altLang="en-US"/>
          </a:p>
        </p:txBody>
      </p:sp>
    </p:spTree>
    <p:extLst>
      <p:ext uri="{BB962C8B-B14F-4D97-AF65-F5344CB8AC3E}">
        <p14:creationId xmlns:p14="http://schemas.microsoft.com/office/powerpoint/2010/main" val="393475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9C509D64-4616-47A0-B0AF-0FD8F2DC03A3}" type="datetimeFigureOut">
              <a:rPr lang="en-US"/>
              <a:pPr>
                <a:defRPr/>
              </a:pPr>
              <a:t>11/23/2021</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CB6868D-7957-4B44-A11C-1CB2303A3653}" type="slidenum">
              <a:rPr lang="en-US" altLang="en-US"/>
              <a:pPr>
                <a:defRPr/>
              </a:pPr>
              <a:t>‹#›</a:t>
            </a:fld>
            <a:endParaRPr lang="en-US" altLang="en-US"/>
          </a:p>
        </p:txBody>
      </p:sp>
    </p:spTree>
    <p:extLst>
      <p:ext uri="{BB962C8B-B14F-4D97-AF65-F5344CB8AC3E}">
        <p14:creationId xmlns:p14="http://schemas.microsoft.com/office/powerpoint/2010/main" val="4201006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96899F58-D0AF-4D5F-9F8B-066528779D75}" type="datetimeFigureOut">
              <a:rPr lang="en-US"/>
              <a:pPr>
                <a:defRPr/>
              </a:pPr>
              <a:t>11/23/2021</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A55478A-72A2-4C1F-B93B-FA8927A9303E}" type="slidenum">
              <a:rPr lang="en-US" altLang="en-US"/>
              <a:pPr>
                <a:defRPr/>
              </a:pPr>
              <a:t>‹#›</a:t>
            </a:fld>
            <a:endParaRPr lang="en-US" altLang="en-US"/>
          </a:p>
        </p:txBody>
      </p:sp>
    </p:spTree>
    <p:extLst>
      <p:ext uri="{BB962C8B-B14F-4D97-AF65-F5344CB8AC3E}">
        <p14:creationId xmlns:p14="http://schemas.microsoft.com/office/powerpoint/2010/main" val="76726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47B07C9B-0399-42F8-86E2-3B0EAE5BFDD3}" type="datetimeFigureOut">
              <a:rPr lang="en-US"/>
              <a:pPr>
                <a:defRPr/>
              </a:pPr>
              <a:t>11/23/2021</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AEEECA0-9614-4085-B77A-2C3E84D62D17}" type="slidenum">
              <a:rPr lang="en-US" altLang="en-US"/>
              <a:pPr>
                <a:defRPr/>
              </a:pPr>
              <a:t>‹#›</a:t>
            </a:fld>
            <a:endParaRPr lang="en-US" altLang="en-US"/>
          </a:p>
        </p:txBody>
      </p:sp>
    </p:spTree>
    <p:extLst>
      <p:ext uri="{BB962C8B-B14F-4D97-AF65-F5344CB8AC3E}">
        <p14:creationId xmlns:p14="http://schemas.microsoft.com/office/powerpoint/2010/main" val="27858500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1282A087-BFAA-4DAB-9593-A517BA921A5B}"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1055F5-4768-4CE2-98DF-8634C793B85E}" type="slidenum">
              <a:rPr lang="en-US" altLang="en-US"/>
              <a:pPr>
                <a:defRPr/>
              </a:pPr>
              <a:t>‹#›</a:t>
            </a:fld>
            <a:endParaRPr lang="en-US" altLang="en-US"/>
          </a:p>
        </p:txBody>
      </p:sp>
    </p:spTree>
    <p:extLst>
      <p:ext uri="{BB962C8B-B14F-4D97-AF65-F5344CB8AC3E}">
        <p14:creationId xmlns:p14="http://schemas.microsoft.com/office/powerpoint/2010/main" val="9228658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0CC6211B-4E5B-4D0F-B26E-FF3334078558}"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40F27A3A-F9BC-4CF9-8E77-71637E0BDEF9}" type="slidenum">
              <a:rPr lang="en-US" altLang="en-US"/>
              <a:pPr>
                <a:defRPr/>
              </a:pPr>
              <a:t>‹#›</a:t>
            </a:fld>
            <a:endParaRPr lang="en-US" altLang="en-US"/>
          </a:p>
        </p:txBody>
      </p:sp>
    </p:spTree>
    <p:extLst>
      <p:ext uri="{BB962C8B-B14F-4D97-AF65-F5344CB8AC3E}">
        <p14:creationId xmlns:p14="http://schemas.microsoft.com/office/powerpoint/2010/main" val="760301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52B600F7-3FBE-4550-81D1-31E12C7D105F}"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446EF26C-19D5-4FE7-A058-CBC0D4D6EFE1}" type="slidenum">
              <a:rPr lang="en-US" altLang="en-US"/>
              <a:pPr>
                <a:defRPr/>
              </a:pPr>
              <a:t>‹#›</a:t>
            </a:fld>
            <a:endParaRPr lang="en-US" altLang="en-US"/>
          </a:p>
        </p:txBody>
      </p:sp>
    </p:spTree>
    <p:extLst>
      <p:ext uri="{BB962C8B-B14F-4D97-AF65-F5344CB8AC3E}">
        <p14:creationId xmlns:p14="http://schemas.microsoft.com/office/powerpoint/2010/main" val="9214042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FECCF40-B01D-4780-AEC0-8DE5D81D9215}" type="datetimeFigureOut">
              <a:rPr lang="en-US"/>
              <a:pPr>
                <a:defRPr/>
              </a:pPr>
              <a:t>11/23/2021</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10B1024-4FB2-470F-8923-3B10546666A4}" type="slidenum">
              <a:rPr lang="en-US" altLang="en-US"/>
              <a:pPr>
                <a:defRPr/>
              </a:pPr>
              <a:t>‹#›</a:t>
            </a:fld>
            <a:endParaRPr lang="en-US" altLang="en-US"/>
          </a:p>
        </p:txBody>
      </p:sp>
    </p:spTree>
    <p:extLst>
      <p:ext uri="{BB962C8B-B14F-4D97-AF65-F5344CB8AC3E}">
        <p14:creationId xmlns:p14="http://schemas.microsoft.com/office/powerpoint/2010/main" val="2703571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080C95-593D-4146-9D67-0D55C7F80593}"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364195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98C31CAA-83B5-422B-90BA-48183D6769D8}"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87CE38E-7E60-4980-BD35-F9B7768BB3C1}" type="slidenum">
              <a:rPr lang="en-US" altLang="en-US"/>
              <a:pPr>
                <a:defRPr/>
              </a:pPr>
              <a:t>‹#›</a:t>
            </a:fld>
            <a:endParaRPr lang="en-US" altLang="en-US"/>
          </a:p>
        </p:txBody>
      </p:sp>
    </p:spTree>
    <p:extLst>
      <p:ext uri="{BB962C8B-B14F-4D97-AF65-F5344CB8AC3E}">
        <p14:creationId xmlns:p14="http://schemas.microsoft.com/office/powerpoint/2010/main" val="1420599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80C95-593D-4146-9D67-0D55C7F80593}"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6451471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080C95-593D-4146-9D67-0D55C7F80593}"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3058614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080C95-593D-4146-9D67-0D55C7F80593}"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31469292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080C95-593D-4146-9D67-0D55C7F80593}"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32839765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080C95-593D-4146-9D67-0D55C7F80593}"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2493543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80C95-593D-4146-9D67-0D55C7F80593}"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39707280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080C95-593D-4146-9D67-0D55C7F80593}"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2473881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080C95-593D-4146-9D67-0D55C7F80593}"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31547894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80C95-593D-4146-9D67-0D55C7F80593}"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3501308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080C95-593D-4146-9D67-0D55C7F80593}"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4ADF8-E574-440D-B096-B7F75637E203}" type="slidenum">
              <a:rPr lang="en-US" smtClean="0"/>
              <a:t>‹#›</a:t>
            </a:fld>
            <a:endParaRPr lang="en-US"/>
          </a:p>
        </p:txBody>
      </p:sp>
    </p:spTree>
    <p:extLst>
      <p:ext uri="{BB962C8B-B14F-4D97-AF65-F5344CB8AC3E}">
        <p14:creationId xmlns:p14="http://schemas.microsoft.com/office/powerpoint/2010/main" val="327031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11BB5F90-0B9D-4E7F-8F0E-85300585ECD4}" type="datetimeFigureOut">
              <a:rPr lang="en-US"/>
              <a:pPr>
                <a:defRPr/>
              </a:pPr>
              <a:t>11/23/2021</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039EBBA-161C-4E84-AD68-B03DC98A2672}" type="slidenum">
              <a:rPr lang="en-US" altLang="en-US"/>
              <a:pPr>
                <a:defRPr/>
              </a:pPr>
              <a:t>‹#›</a:t>
            </a:fld>
            <a:endParaRPr lang="en-US" altLang="en-US"/>
          </a:p>
        </p:txBody>
      </p:sp>
    </p:spTree>
    <p:extLst>
      <p:ext uri="{BB962C8B-B14F-4D97-AF65-F5344CB8AC3E}">
        <p14:creationId xmlns:p14="http://schemas.microsoft.com/office/powerpoint/2010/main" val="2511769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7F85-BE91-4186-8056-57C2A84CF5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1DC614AE-9087-4DDE-AF92-B297DA37B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33B3AD0-5169-4006-8AC3-E00E8E593AFE}"/>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5" name="Footer Placeholder 4">
            <a:extLst>
              <a:ext uri="{FF2B5EF4-FFF2-40B4-BE49-F238E27FC236}">
                <a16:creationId xmlns:a16="http://schemas.microsoft.com/office/drawing/2014/main" id="{31FB1355-DC61-47AD-A98F-80D35AE8995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E25947C-CCE1-4AFC-A2E0-1A0D0CF12800}"/>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13543664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C33D5-63E0-42AC-B543-3968BFA4CFC1}"/>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6F5ECE22-F359-483E-B867-0A6EF2BEF5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0A895B59-FCCD-49DA-8430-18D06C923298}"/>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5" name="Footer Placeholder 4">
            <a:extLst>
              <a:ext uri="{FF2B5EF4-FFF2-40B4-BE49-F238E27FC236}">
                <a16:creationId xmlns:a16="http://schemas.microsoft.com/office/drawing/2014/main" id="{10F0233A-F159-4EC5-9A1C-05C4EE89FE3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1A1FC07-47A6-48B1-A033-BA1840930AD0}"/>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607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4231-3F68-4069-AB6D-D917CFF8D7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D1D9C27E-BCAA-44A5-92DB-2F91386F05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D717F1-9B76-41A6-BF12-544B165890FF}"/>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5" name="Footer Placeholder 4">
            <a:extLst>
              <a:ext uri="{FF2B5EF4-FFF2-40B4-BE49-F238E27FC236}">
                <a16:creationId xmlns:a16="http://schemas.microsoft.com/office/drawing/2014/main" id="{6685B0C4-10EE-4650-BCA6-92951FF7A87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B626802-CA27-410C-B4A0-2A25E582630B}"/>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3261726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9F94-000F-4E46-B0CB-A175AEC8D7B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000A2A9-590E-4D31-AA69-A33E12F66F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5D901ED-C042-4C18-A8CD-E0A680711D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251ED839-D454-45CA-9B8C-324E89974DC1}"/>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6" name="Footer Placeholder 5">
            <a:extLst>
              <a:ext uri="{FF2B5EF4-FFF2-40B4-BE49-F238E27FC236}">
                <a16:creationId xmlns:a16="http://schemas.microsoft.com/office/drawing/2014/main" id="{A54F8201-A54D-4017-A945-A0D3F28B4BB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6C7EA5F-AC1B-4E90-8169-3CE1D34C3825}"/>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40010120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F198-37FE-4493-8AF3-15DAE0299919}"/>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192DD1A-B51D-4640-8DAB-F1DFF5FE37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4AC6D9-A655-46B7-B1AD-FF759E45E7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7B3B38EA-138A-4E8A-B114-090BA82720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8B8A0F-DF91-40D2-8134-3AD5CF412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E1477C86-9447-45C4-914C-C60728BEBD88}"/>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8" name="Footer Placeholder 7">
            <a:extLst>
              <a:ext uri="{FF2B5EF4-FFF2-40B4-BE49-F238E27FC236}">
                <a16:creationId xmlns:a16="http://schemas.microsoft.com/office/drawing/2014/main" id="{F01091B4-5564-4C26-A6D5-ECC61B0314A3}"/>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20D72DF7-7A45-4C87-8170-647F0476BF6F}"/>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29469730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2DB8-DAA1-4078-9684-67964B9FCE1B}"/>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E65E3612-A6C9-4539-A7DE-812481B8F988}"/>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4" name="Footer Placeholder 3">
            <a:extLst>
              <a:ext uri="{FF2B5EF4-FFF2-40B4-BE49-F238E27FC236}">
                <a16:creationId xmlns:a16="http://schemas.microsoft.com/office/drawing/2014/main" id="{DB499EB5-9FFD-4632-8991-7E98F5118AB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9655483C-06CA-4A68-AECD-44E1D7540E58}"/>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35458693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099F9B-8F93-4ED7-B386-3F72515F4ABA}"/>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3" name="Footer Placeholder 2">
            <a:extLst>
              <a:ext uri="{FF2B5EF4-FFF2-40B4-BE49-F238E27FC236}">
                <a16:creationId xmlns:a16="http://schemas.microsoft.com/office/drawing/2014/main" id="{F594B096-FB69-4EDF-B7B4-C23F772C17D6}"/>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80558062-1C45-467A-AE3C-CE193F1A0330}"/>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42729964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46C6-4C4A-4419-B0FF-83009EE98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242E70BC-8D21-4471-9A52-EDF7377AEF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CC1E9279-0C3D-47A4-A880-1DEFE03C3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CAEAA-5042-439B-BFC9-FA9BD39C90D9}"/>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6" name="Footer Placeholder 5">
            <a:extLst>
              <a:ext uri="{FF2B5EF4-FFF2-40B4-BE49-F238E27FC236}">
                <a16:creationId xmlns:a16="http://schemas.microsoft.com/office/drawing/2014/main" id="{F48FE46D-4A34-418B-BBC9-B8FDE86DA7F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A7819A2-10C4-4694-ABF6-CA9C0E7F881E}"/>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30177500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171B-F17B-4395-B63A-5670026ED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55C576C8-C7C4-4A22-9A0E-24F9565E62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39264E92-D63E-423B-9D43-5B4901EC3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CCF43-23AA-4354-866F-AAC5B90DCC4B}"/>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6" name="Footer Placeholder 5">
            <a:extLst>
              <a:ext uri="{FF2B5EF4-FFF2-40B4-BE49-F238E27FC236}">
                <a16:creationId xmlns:a16="http://schemas.microsoft.com/office/drawing/2014/main" id="{0E57D182-E3A1-481A-B403-535628D503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FA05F07-2D13-4309-8AE7-9F17904DDC4F}"/>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4908991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86E6-1DC5-49BE-A038-2DDBDE5E3EAE}"/>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BBBAE9A-A1DD-4144-8207-E87A95A102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FE3CDFE9-147C-48CC-8C92-698ACEF4070A}"/>
              </a:ext>
            </a:extLst>
          </p:cNvPr>
          <p:cNvSpPr>
            <a:spLocks noGrp="1"/>
          </p:cNvSpPr>
          <p:nvPr>
            <p:ph type="dt" sz="half" idx="10"/>
          </p:nvPr>
        </p:nvSpPr>
        <p:spPr/>
        <p:txBody>
          <a:bodyPr/>
          <a:lstStyle/>
          <a:p>
            <a:fld id="{C5F7945A-435B-4861-A721-E2FC1CF8AF2B}" type="datetimeFigureOut">
              <a:rPr lang="nl-NL" smtClean="0"/>
              <a:t>23-11-2021</a:t>
            </a:fld>
            <a:endParaRPr lang="nl-NL"/>
          </a:p>
        </p:txBody>
      </p:sp>
      <p:sp>
        <p:nvSpPr>
          <p:cNvPr id="5" name="Footer Placeholder 4">
            <a:extLst>
              <a:ext uri="{FF2B5EF4-FFF2-40B4-BE49-F238E27FC236}">
                <a16:creationId xmlns:a16="http://schemas.microsoft.com/office/drawing/2014/main" id="{F5CDC2F7-F84A-4313-AAD0-77AD0733C19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3F9E798-21A1-4567-8F60-26BE4C902BEA}"/>
              </a:ext>
            </a:extLst>
          </p:cNvPr>
          <p:cNvSpPr>
            <a:spLocks noGrp="1"/>
          </p:cNvSpPr>
          <p:nvPr>
            <p:ph type="sldNum" sz="quarter" idx="12"/>
          </p:nvPr>
        </p:nvSpPr>
        <p:spPr/>
        <p:txBody>
          <a:bodyPr/>
          <a:lstStyle/>
          <a:p>
            <a:fld id="{B13B0C85-DC0E-48C2-89CA-1FED6F91DD26}" type="slidenum">
              <a:rPr lang="nl-NL" smtClean="0"/>
              <a:t>‹#›</a:t>
            </a:fld>
            <a:endParaRPr lang="nl-NL"/>
          </a:p>
        </p:txBody>
      </p:sp>
    </p:spTree>
    <p:extLst>
      <p:ext uri="{BB962C8B-B14F-4D97-AF65-F5344CB8AC3E}">
        <p14:creationId xmlns:p14="http://schemas.microsoft.com/office/powerpoint/2010/main" val="349568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4.jpeg"/><Relationship Id="rId2" Type="http://schemas.openxmlformats.org/officeDocument/2006/relationships/slideLayout" Target="../slideLayouts/slideLayout46.xml"/><Relationship Id="rId16" Type="http://schemas.openxmlformats.org/officeDocument/2006/relationships/image" Target="../media/image3.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b="0">
                <a:solidFill>
                  <a:srgbClr val="898989"/>
                </a:solidFill>
                <a:latin typeface="Calibri" pitchFamily="34" charset="0"/>
              </a:defRPr>
            </a:lvl1pPr>
          </a:lstStyle>
          <a:p>
            <a:pPr fontAlgn="base">
              <a:spcBef>
                <a:spcPct val="0"/>
              </a:spcBef>
              <a:spcAft>
                <a:spcPct val="0"/>
              </a:spcAft>
              <a:defRPr/>
            </a:pPr>
            <a:fld id="{B5518357-8317-457B-93F2-4F850B73B7CE}" type="datetimeFigureOut">
              <a:rPr lang="en-US">
                <a:cs typeface="Arial" panose="020B0604020202020204" pitchFamily="34" charset="0"/>
              </a:rPr>
              <a:pPr fontAlgn="base">
                <a:spcBef>
                  <a:spcPct val="0"/>
                </a:spcBef>
                <a:spcAft>
                  <a:spcPct val="0"/>
                </a:spcAft>
                <a:defRPr/>
              </a:pPr>
              <a:t>11/23/2021</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fontAlgn="base">
              <a:spcBef>
                <a:spcPct val="0"/>
              </a:spcBef>
              <a:spcAft>
                <a:spcPct val="0"/>
              </a:spcAft>
              <a:defRPr/>
            </a:pPr>
            <a:fld id="{F03ACD6D-E5F1-41D4-9EB6-D32E3DF9CD4D}"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0077322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4213"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4213"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4213"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421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3134A"/>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000000"/>
                </a:solidFill>
                <a:latin typeface="Times New Roman" panose="02020603050405020304" pitchFamily="18" charset="0"/>
              </a:defRPr>
            </a:lvl1pPr>
          </a:lstStyle>
          <a:p>
            <a:pPr fontAlgn="base">
              <a:spcBef>
                <a:spcPct val="0"/>
              </a:spcBef>
              <a:spcAft>
                <a:spcPct val="0"/>
              </a:spcAft>
              <a:defRPr/>
            </a:pPr>
            <a:fld id="{0E11F369-54EA-409D-A493-CD0FE760851C}"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075567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5pPr>
      <a:lvl6pPr marL="3429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6pPr>
      <a:lvl7pPr marL="6858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7pPr>
      <a:lvl8pPr marL="10287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8pPr>
      <a:lvl9pPr marL="13716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9pPr>
    </p:titleStyle>
    <p:bodyStyle>
      <a:lvl1pPr marL="168275" indent="-168275"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ea typeface="+mn-ea"/>
          <a:cs typeface="+mn-cs"/>
        </a:defRPr>
      </a:lvl1pPr>
      <a:lvl2pPr marL="431800" indent="-176213"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2pPr>
      <a:lvl3pPr marL="685800"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3pPr>
      <a:lvl4pPr marL="938213"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4pPr>
      <a:lvl5pPr marL="1203325" indent="-177800"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5pPr>
      <a:lvl6pPr marL="15466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6pPr>
      <a:lvl7pPr marL="18895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7pPr>
      <a:lvl8pPr marL="22324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8pPr>
      <a:lvl9pPr marL="25753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675" b="0">
                <a:solidFill>
                  <a:srgbClr val="898989"/>
                </a:solidFill>
                <a:latin typeface="Calibri" pitchFamily="34" charset="0"/>
              </a:defRPr>
            </a:lvl1pPr>
          </a:lstStyle>
          <a:p>
            <a:pPr fontAlgn="base">
              <a:spcBef>
                <a:spcPct val="0"/>
              </a:spcBef>
              <a:spcAft>
                <a:spcPct val="0"/>
              </a:spcAft>
              <a:defRPr/>
            </a:pPr>
            <a:fld id="{39AE7C5A-1A22-44A7-A703-0C8999DE2195}" type="datetimeFigureOut">
              <a:rPr lang="en-US">
                <a:cs typeface="Arial" panose="020B0604020202020204" pitchFamily="34" charset="0"/>
              </a:rPr>
              <a:pPr fontAlgn="base">
                <a:spcBef>
                  <a:spcPct val="0"/>
                </a:spcBef>
                <a:spcAft>
                  <a:spcPct val="0"/>
                </a:spcAft>
                <a:defRPr/>
              </a:pPr>
              <a:t>11/23/2021</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b="0">
                <a:solidFill>
                  <a:srgbClr val="898989"/>
                </a:solidFill>
                <a:latin typeface="Calibri" panose="020F0502020204030204" pitchFamily="34" charset="0"/>
              </a:defRPr>
            </a:lvl1pPr>
          </a:lstStyle>
          <a:p>
            <a:pPr fontAlgn="base">
              <a:spcBef>
                <a:spcPct val="0"/>
              </a:spcBef>
              <a:spcAft>
                <a:spcPct val="0"/>
              </a:spcAft>
              <a:defRPr/>
            </a:pPr>
            <a:fld id="{E9FD10C1-757E-4470-83E3-AA6F54323707}"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0599657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316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316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316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316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316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7397" indent="-127397" algn="l" defTabSz="51316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4572" indent="-127397" algn="l" defTabSz="51316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1747" indent="-127397" algn="l" defTabSz="51316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898922"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6097"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58853-E9A7-4820-9C0C-CA966645C45D}" type="datetimeFigureOut">
              <a:rPr lang="en-US" smtClean="0"/>
              <a:t>11/23/2021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B2B00-2574-4281-AA21-116093C4EE04}" type="slidenum">
              <a:rPr lang="en-US" smtClean="0"/>
              <a:t>‹#›</a:t>
            </a:fld>
            <a:endParaRPr lang="en-US"/>
          </a:p>
        </p:txBody>
      </p:sp>
    </p:spTree>
    <p:extLst>
      <p:ext uri="{BB962C8B-B14F-4D97-AF65-F5344CB8AC3E}">
        <p14:creationId xmlns:p14="http://schemas.microsoft.com/office/powerpoint/2010/main" val="4266990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a:t>DRAFT - NOT FOR DISTRIBUTION</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FC17348-F109-4969-9791-4841BC101AEA}" type="slidenum">
              <a:rPr lang="en-US"/>
              <a:pPr>
                <a:defRPr/>
              </a:pPr>
              <a:t>‹#›</a:t>
            </a:fld>
            <a:endParaRPr lang="en-US"/>
          </a:p>
        </p:txBody>
      </p:sp>
      <p:pic>
        <p:nvPicPr>
          <p:cNvPr id="12" name="Picture 5" descr="C:\Users\thomas.kardos\Desktop\Visit Take Aways\USAWC-NewestSlideFormat-pieces_05Aug13\USAWCFooter.jpg"/>
          <p:cNvPicPr>
            <a:picLocks noChangeAspect="1" noChangeArrowheads="1"/>
          </p:cNvPicPr>
          <p:nvPr userDrawn="1"/>
        </p:nvPicPr>
        <p:blipFill>
          <a:blip r:embed="rId14" cstate="print"/>
          <a:srcRect/>
          <a:stretch>
            <a:fillRect/>
          </a:stretch>
        </p:blipFill>
        <p:spPr bwMode="auto">
          <a:xfrm>
            <a:off x="1532467" y="6359588"/>
            <a:ext cx="9127067" cy="341313"/>
          </a:xfrm>
          <a:prstGeom prst="rect">
            <a:avLst/>
          </a:prstGeom>
          <a:noFill/>
        </p:spPr>
      </p:pic>
      <p:pic>
        <p:nvPicPr>
          <p:cNvPr id="13" name="Picture 2" descr="C:\Users\thomas.kardos\Desktop\Visit Take Aways\USAWC-NewestSlideFormat-pieces_05Aug13\ArmyLogo.jpg"/>
          <p:cNvPicPr>
            <a:picLocks noChangeAspect="1" noChangeArrowheads="1"/>
          </p:cNvPicPr>
          <p:nvPr userDrawn="1"/>
        </p:nvPicPr>
        <p:blipFill>
          <a:blip r:embed="rId15" cstate="print"/>
          <a:srcRect/>
          <a:stretch>
            <a:fillRect/>
          </a:stretch>
        </p:blipFill>
        <p:spPr bwMode="auto">
          <a:xfrm>
            <a:off x="321734" y="164808"/>
            <a:ext cx="829733" cy="804863"/>
          </a:xfrm>
          <a:prstGeom prst="rect">
            <a:avLst/>
          </a:prstGeom>
          <a:noFill/>
        </p:spPr>
      </p:pic>
      <p:pic>
        <p:nvPicPr>
          <p:cNvPr id="14" name="Picture 3" descr="C:\Users\thomas.kardos\Desktop\Visit Take Aways\USAWC-NewestSlideFormat-pieces_05Aug13\USAWCBanner.jpg"/>
          <p:cNvPicPr>
            <a:picLocks noChangeAspect="1" noChangeArrowheads="1"/>
          </p:cNvPicPr>
          <p:nvPr userDrawn="1"/>
        </p:nvPicPr>
        <p:blipFill>
          <a:blip r:embed="rId16" cstate="print"/>
          <a:srcRect/>
          <a:stretch>
            <a:fillRect/>
          </a:stretch>
        </p:blipFill>
        <p:spPr bwMode="auto">
          <a:xfrm>
            <a:off x="1524001" y="241008"/>
            <a:ext cx="9175751" cy="407987"/>
          </a:xfrm>
          <a:prstGeom prst="rect">
            <a:avLst/>
          </a:prstGeom>
          <a:noFill/>
        </p:spPr>
      </p:pic>
      <p:pic>
        <p:nvPicPr>
          <p:cNvPr id="15" name="Picture 4" descr="C:\Users\thomas.kardos\Desktop\Visit Take Aways\USAWC-NewestSlideFormat-pieces_05Aug13\USAWCGlowingTorch.jpg"/>
          <p:cNvPicPr>
            <a:picLocks noChangeAspect="1" noChangeArrowheads="1"/>
          </p:cNvPicPr>
          <p:nvPr userDrawn="1"/>
        </p:nvPicPr>
        <p:blipFill>
          <a:blip r:embed="rId17" cstate="print"/>
          <a:srcRect/>
          <a:stretch>
            <a:fillRect/>
          </a:stretch>
        </p:blipFill>
        <p:spPr bwMode="auto">
          <a:xfrm>
            <a:off x="10566401" y="164808"/>
            <a:ext cx="1276351" cy="1036637"/>
          </a:xfrm>
          <a:prstGeom prst="rect">
            <a:avLst/>
          </a:prstGeom>
          <a:noFill/>
        </p:spPr>
      </p:pic>
      <p:sp>
        <p:nvSpPr>
          <p:cNvPr id="11" name="TextBox 10"/>
          <p:cNvSpPr txBox="1"/>
          <p:nvPr userDrawn="1"/>
        </p:nvSpPr>
        <p:spPr>
          <a:xfrm>
            <a:off x="3637984" y="1"/>
            <a:ext cx="4916032" cy="276999"/>
          </a:xfrm>
          <a:prstGeom prst="rect">
            <a:avLst/>
          </a:prstGeom>
          <a:noFill/>
        </p:spPr>
        <p:txBody>
          <a:bodyPr wrap="square" rtlCol="0">
            <a:spAutoFit/>
          </a:bodyPr>
          <a:lstStyle/>
          <a:p>
            <a:pPr algn="ctr"/>
            <a:r>
              <a:rPr lang="en-US" sz="1200" b="1" dirty="0">
                <a:solidFill>
                  <a:srgbClr val="00B050"/>
                </a:solidFill>
              </a:rPr>
              <a:t>UNCLASSIFIED – CLEARED</a:t>
            </a:r>
            <a:r>
              <a:rPr lang="en-US" sz="1200" b="1" baseline="0" dirty="0">
                <a:solidFill>
                  <a:srgbClr val="00B050"/>
                </a:solidFill>
              </a:rPr>
              <a:t> FOR PUBLIC RELEASE</a:t>
            </a:r>
            <a:endParaRPr lang="en-US" sz="1200" b="1" dirty="0">
              <a:solidFill>
                <a:srgbClr val="00B050"/>
              </a:solidFill>
            </a:endParaRPr>
          </a:p>
        </p:txBody>
      </p:sp>
      <p:sp>
        <p:nvSpPr>
          <p:cNvPr id="16" name="TextBox 15"/>
          <p:cNvSpPr txBox="1"/>
          <p:nvPr userDrawn="1"/>
        </p:nvSpPr>
        <p:spPr>
          <a:xfrm>
            <a:off x="3653859" y="6619956"/>
            <a:ext cx="4916032" cy="276999"/>
          </a:xfrm>
          <a:prstGeom prst="rect">
            <a:avLst/>
          </a:prstGeom>
          <a:noFill/>
        </p:spPr>
        <p:txBody>
          <a:bodyPr wrap="square" rtlCol="0">
            <a:spAutoFit/>
          </a:bodyPr>
          <a:lstStyle/>
          <a:p>
            <a:pPr algn="ctr"/>
            <a:r>
              <a:rPr lang="en-US" sz="1200" b="1" dirty="0">
                <a:solidFill>
                  <a:srgbClr val="00B050"/>
                </a:solidFill>
              </a:rPr>
              <a:t>UNCLASSIFIED – CLEARED</a:t>
            </a:r>
            <a:r>
              <a:rPr lang="en-US" sz="1200" b="1" baseline="0" dirty="0">
                <a:solidFill>
                  <a:srgbClr val="00B050"/>
                </a:solidFill>
              </a:rPr>
              <a:t> FOR PUBLIC RELEASE</a:t>
            </a:r>
            <a:endParaRPr lang="en-US" sz="1200" b="1" dirty="0">
              <a:solidFill>
                <a:srgbClr val="00B050"/>
              </a:solidFill>
            </a:endParaRPr>
          </a:p>
        </p:txBody>
      </p:sp>
    </p:spTree>
    <p:extLst>
      <p:ext uri="{BB962C8B-B14F-4D97-AF65-F5344CB8AC3E}">
        <p14:creationId xmlns:p14="http://schemas.microsoft.com/office/powerpoint/2010/main" val="6092069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8CC2E-377C-4FEF-A2E9-C8A23F684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779F6-5FC6-4111-B768-32D27D537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8966-CE1A-4D1E-8485-A29FF9654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45E26-63F3-4D30-8697-A74E7947B02B}" type="datetimeFigureOut">
              <a:rPr lang="en-US" smtClean="0"/>
              <a:t>11/23/2021</a:t>
            </a:fld>
            <a:endParaRPr lang="en-US"/>
          </a:p>
        </p:txBody>
      </p:sp>
      <p:sp>
        <p:nvSpPr>
          <p:cNvPr id="5" name="Footer Placeholder 4">
            <a:extLst>
              <a:ext uri="{FF2B5EF4-FFF2-40B4-BE49-F238E27FC236}">
                <a16:creationId xmlns:a16="http://schemas.microsoft.com/office/drawing/2014/main" id="{A453BF36-B0BF-4294-98B2-CCB26528FE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E0BE4F-605B-4662-AE7E-A0C695636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4DBB7-D62B-4251-BF33-96E19204F695}" type="slidenum">
              <a:rPr lang="en-US" smtClean="0"/>
              <a:t>‹#›</a:t>
            </a:fld>
            <a:endParaRPr lang="en-US"/>
          </a:p>
        </p:txBody>
      </p:sp>
    </p:spTree>
    <p:extLst>
      <p:ext uri="{BB962C8B-B14F-4D97-AF65-F5344CB8AC3E}">
        <p14:creationId xmlns:p14="http://schemas.microsoft.com/office/powerpoint/2010/main" val="156202434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b="0">
                <a:solidFill>
                  <a:srgbClr val="898989"/>
                </a:solidFill>
                <a:latin typeface="Calibri" pitchFamily="34" charset="0"/>
              </a:defRPr>
            </a:lvl1pPr>
          </a:lstStyle>
          <a:p>
            <a:pPr>
              <a:defRPr/>
            </a:pPr>
            <a:fld id="{764DB6FC-F9CD-41F2-B8BF-8EED5809FD88}" type="datetimeFigureOut">
              <a:rPr lang="en-US"/>
              <a:pPr>
                <a:defRPr/>
              </a:pPr>
              <a:t>11/23/2021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a:defRPr/>
            </a:pPr>
            <a:fld id="{FDFC7746-88B1-44C9-9F2C-256CB154459E}" type="slidenum">
              <a:rPr lang="en-US" altLang="en-US"/>
              <a:pPr>
                <a:defRPr/>
              </a:pPr>
              <a:t>‹#›</a:t>
            </a:fld>
            <a:endParaRPr lang="en-US" altLang="en-US"/>
          </a:p>
        </p:txBody>
      </p:sp>
    </p:spTree>
    <p:extLst>
      <p:ext uri="{BB962C8B-B14F-4D97-AF65-F5344CB8AC3E}">
        <p14:creationId xmlns:p14="http://schemas.microsoft.com/office/powerpoint/2010/main" val="162603675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4213"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4213"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4213"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421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80C95-593D-4146-9D67-0D55C7F80593}" type="datetimeFigureOut">
              <a:rPr lang="en-US" smtClean="0"/>
              <a:t>11/23/2021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4ADF8-E574-440D-B096-B7F75637E203}" type="slidenum">
              <a:rPr lang="en-US" smtClean="0"/>
              <a:t>‹#›</a:t>
            </a:fld>
            <a:endParaRPr lang="en-US"/>
          </a:p>
        </p:txBody>
      </p:sp>
    </p:spTree>
    <p:extLst>
      <p:ext uri="{BB962C8B-B14F-4D97-AF65-F5344CB8AC3E}">
        <p14:creationId xmlns:p14="http://schemas.microsoft.com/office/powerpoint/2010/main" val="176846822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1FAFE9-A80F-4FF8-8931-B3C37A101C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7E372E5F-FB7C-47A3-93A1-F306EBD15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134531B-D4B4-4991-8117-A06815FB43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7945A-435B-4861-A721-E2FC1CF8AF2B}" type="datetimeFigureOut">
              <a:rPr lang="nl-NL" smtClean="0"/>
              <a:t>23-11-2021</a:t>
            </a:fld>
            <a:endParaRPr lang="nl-NL"/>
          </a:p>
        </p:txBody>
      </p:sp>
      <p:sp>
        <p:nvSpPr>
          <p:cNvPr id="5" name="Footer Placeholder 4">
            <a:extLst>
              <a:ext uri="{FF2B5EF4-FFF2-40B4-BE49-F238E27FC236}">
                <a16:creationId xmlns:a16="http://schemas.microsoft.com/office/drawing/2014/main" id="{93B9D0AA-DD1E-443C-8AD2-3A7F47939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8F99B713-4CC0-44C2-981E-AE16DE6380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B0C85-DC0E-48C2-89CA-1FED6F91DD26}" type="slidenum">
              <a:rPr lang="nl-NL" smtClean="0"/>
              <a:t>‹#›</a:t>
            </a:fld>
            <a:endParaRPr lang="nl-NL"/>
          </a:p>
        </p:txBody>
      </p:sp>
    </p:spTree>
    <p:extLst>
      <p:ext uri="{BB962C8B-B14F-4D97-AF65-F5344CB8AC3E}">
        <p14:creationId xmlns:p14="http://schemas.microsoft.com/office/powerpoint/2010/main" val="182696572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fif"/><Relationship Id="rId1" Type="http://schemas.openxmlformats.org/officeDocument/2006/relationships/slideLayout" Target="../slideLayouts/slideLayout4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79.xml"/><Relationship Id="rId6" Type="http://schemas.openxmlformats.org/officeDocument/2006/relationships/image" Target="../media/image28.png"/><Relationship Id="rId11" Type="http://schemas.openxmlformats.org/officeDocument/2006/relationships/image" Target="../media/image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0.xml"/><Relationship Id="rId5" Type="http://schemas.openxmlformats.org/officeDocument/2006/relationships/image" Target="../media/image33.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0.xml"/><Relationship Id="rId5" Type="http://schemas.openxmlformats.org/officeDocument/2006/relationships/image" Target="../media/image8.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0.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5.xml"/><Relationship Id="rId6" Type="http://schemas.openxmlformats.org/officeDocument/2006/relationships/image" Target="../media/image48.png"/><Relationship Id="rId11" Type="http://schemas.openxmlformats.org/officeDocument/2006/relationships/image" Target="../media/image10.jpeg"/><Relationship Id="rId5" Type="http://schemas.openxmlformats.org/officeDocument/2006/relationships/image" Target="../media/image47.png"/><Relationship Id="rId10" Type="http://schemas.openxmlformats.org/officeDocument/2006/relationships/image" Target="../media/image8.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0.xml"/><Relationship Id="rId5" Type="http://schemas.openxmlformats.org/officeDocument/2006/relationships/image" Target="../media/image8.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91.xml"/><Relationship Id="rId5" Type="http://schemas.openxmlformats.org/officeDocument/2006/relationships/image" Target="../media/image10.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1.xml"/><Relationship Id="rId6" Type="http://schemas.openxmlformats.org/officeDocument/2006/relationships/image" Target="../media/image10.jpe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1.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1.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hyperlink" Target="http://usacac.army.mil/organizations/cace/lrec"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www.youtube.com/playlist?list=PLkGvnfy3IadNRMPT-sNHpAsz8a3npWBH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www.pacom.mil/About-USINDOPACOM/USPACOM-Area-of-Responsibil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1.gif"/><Relationship Id="rId1" Type="http://schemas.openxmlformats.org/officeDocument/2006/relationships/slideLayout" Target="../slideLayouts/slideLayout40.xml"/><Relationship Id="rId5" Type="http://schemas.openxmlformats.org/officeDocument/2006/relationships/image" Target="../media/image10.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fif"/><Relationship Id="rId1" Type="http://schemas.openxmlformats.org/officeDocument/2006/relationships/slideLayout" Target="../slideLayouts/slideLayout40.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12.jfi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0.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12.jfif"/></Relationships>
</file>

<file path=ppt/slides/_rels/slide8.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7.jpeg"/><Relationship Id="rId1" Type="http://schemas.openxmlformats.org/officeDocument/2006/relationships/slideLayout" Target="../slideLayouts/slideLayout40.xml"/><Relationship Id="rId5" Type="http://schemas.openxmlformats.org/officeDocument/2006/relationships/image" Target="../media/image8.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2.jfif"/><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1.jfif"/><Relationship Id="rId10" Type="http://schemas.openxmlformats.org/officeDocument/2006/relationships/image" Target="../media/image10.jpeg"/><Relationship Id="rId4" Type="http://schemas.openxmlformats.org/officeDocument/2006/relationships/image" Target="../media/image20.jfif"/><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1021"/>
        </a:solidFill>
        <a:effectLst/>
      </p:bgPr>
    </p:bg>
    <p:spTree>
      <p:nvGrpSpPr>
        <p:cNvPr id="1" name=""/>
        <p:cNvGrpSpPr/>
        <p:nvPr/>
      </p:nvGrpSpPr>
      <p:grpSpPr>
        <a:xfrm>
          <a:off x="0" y="0"/>
          <a:ext cx="0" cy="0"/>
          <a:chOff x="0" y="0"/>
          <a:chExt cx="0" cy="0"/>
        </a:xfrm>
      </p:grpSpPr>
      <p:sp>
        <p:nvSpPr>
          <p:cNvPr id="5" name="Rectangle 4"/>
          <p:cNvSpPr/>
          <p:nvPr/>
        </p:nvSpPr>
        <p:spPr>
          <a:xfrm>
            <a:off x="3581401" y="5450681"/>
            <a:ext cx="4710113" cy="357790"/>
          </a:xfrm>
          <a:prstGeom prst="rect">
            <a:avLst/>
          </a:prstGeom>
        </p:spPr>
        <p:txBody>
          <a:bodyPr>
            <a:spAutoFit/>
          </a:bodyPr>
          <a:lstStyle/>
          <a:p>
            <a:pPr algn="ctr" defTabSz="384572" fontAlgn="base">
              <a:spcBef>
                <a:spcPct val="0"/>
              </a:spcBef>
              <a:spcAft>
                <a:spcPct val="0"/>
              </a:spcAft>
              <a:defRPr/>
            </a:pPr>
            <a:endParaRPr lang="en-US" sz="750" b="1" i="1">
              <a:solidFill>
                <a:srgbClr val="17375E"/>
              </a:solidFill>
              <a:effectLst>
                <a:outerShdw blurRad="38100" dist="38100" dir="2700000" algn="tl">
                  <a:srgbClr val="000000"/>
                </a:outerShdw>
              </a:effectLst>
              <a:latin typeface="Arial" pitchFamily="34" charset="0"/>
              <a:cs typeface="Arial" panose="020B0604020202020204" pitchFamily="34" charset="0"/>
            </a:endParaRPr>
          </a:p>
          <a:p>
            <a:pPr algn="ctr" defTabSz="384572" fontAlgn="base">
              <a:spcBef>
                <a:spcPct val="0"/>
              </a:spcBef>
              <a:spcAft>
                <a:spcPct val="0"/>
              </a:spcAft>
              <a:defRPr/>
            </a:pPr>
            <a:endParaRPr lang="en-US" sz="975" i="1">
              <a:solidFill>
                <a:srgbClr val="000000"/>
              </a:solidFill>
              <a:cs typeface="Arial" panose="020B0604020202020204" pitchFamily="34" charset="0"/>
            </a:endParaRPr>
          </a:p>
        </p:txBody>
      </p:sp>
      <p:pic>
        <p:nvPicPr>
          <p:cNvPr id="1198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1" y="879873"/>
            <a:ext cx="507206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7"/>
          <p:cNvSpPr>
            <a:spLocks noChangeArrowheads="1"/>
          </p:cNvSpPr>
          <p:nvPr/>
        </p:nvSpPr>
        <p:spPr bwMode="auto">
          <a:xfrm>
            <a:off x="4584064" y="5539980"/>
            <a:ext cx="2890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763">
              <a:defRPr sz="4400" b="1">
                <a:solidFill>
                  <a:schemeClr val="hlink"/>
                </a:solidFill>
                <a:latin typeface="Garamond" panose="02020404030301010803" pitchFamily="18" charset="0"/>
                <a:cs typeface="Arial" panose="020B0604020202020204" pitchFamily="34" charset="0"/>
              </a:defRPr>
            </a:lvl1pPr>
            <a:lvl2pPr marL="742950" indent="-285750" defTabSz="512763">
              <a:defRPr sz="4400" b="1">
                <a:solidFill>
                  <a:schemeClr val="hlink"/>
                </a:solidFill>
                <a:latin typeface="Garamond" panose="02020404030301010803" pitchFamily="18" charset="0"/>
                <a:cs typeface="Arial" panose="020B0604020202020204" pitchFamily="34" charset="0"/>
              </a:defRPr>
            </a:lvl2pPr>
            <a:lvl3pPr marL="1143000" indent="-228600" defTabSz="512763">
              <a:defRPr sz="4400" b="1">
                <a:solidFill>
                  <a:schemeClr val="hlink"/>
                </a:solidFill>
                <a:latin typeface="Garamond" panose="02020404030301010803" pitchFamily="18" charset="0"/>
                <a:cs typeface="Arial" panose="020B0604020202020204" pitchFamily="34" charset="0"/>
              </a:defRPr>
            </a:lvl3pPr>
            <a:lvl4pPr marL="1600200" indent="-228600" defTabSz="512763">
              <a:defRPr sz="4400" b="1">
                <a:solidFill>
                  <a:schemeClr val="hlink"/>
                </a:solidFill>
                <a:latin typeface="Garamond" panose="02020404030301010803" pitchFamily="18" charset="0"/>
                <a:cs typeface="Arial" panose="020B0604020202020204" pitchFamily="34" charset="0"/>
              </a:defRPr>
            </a:lvl4pPr>
            <a:lvl5pPr marL="2057400" indent="-228600" defTabSz="512763">
              <a:defRPr sz="4400" b="1">
                <a:solidFill>
                  <a:schemeClr val="hlink"/>
                </a:solidFill>
                <a:latin typeface="Garamond" panose="02020404030301010803" pitchFamily="18" charset="0"/>
                <a:cs typeface="Arial" panose="020B0604020202020204" pitchFamily="34" charset="0"/>
              </a:defRPr>
            </a:lvl5pPr>
            <a:lvl6pPr marL="25146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defTabSz="384572" fontAlgn="base">
              <a:spcBef>
                <a:spcPct val="0"/>
              </a:spcBef>
              <a:spcAft>
                <a:spcPct val="0"/>
              </a:spcAft>
            </a:pPr>
            <a:r>
              <a:rPr lang="en-US" altLang="en-US" sz="2400" i="1" dirty="0" smtClean="0">
                <a:solidFill>
                  <a:srgbClr val="2E75B6"/>
                </a:solidFill>
                <a:latin typeface=" Arial"/>
              </a:rPr>
              <a:t>30 November 2021</a:t>
            </a:r>
            <a:endParaRPr lang="en-US" altLang="en-US" sz="2400" b="0" i="1" dirty="0">
              <a:solidFill>
                <a:srgbClr val="2E75B6"/>
              </a:solidFill>
              <a:latin typeface=" Arial"/>
            </a:endParaRPr>
          </a:p>
        </p:txBody>
      </p:sp>
    </p:spTree>
    <p:extLst>
      <p:ext uri="{BB962C8B-B14F-4D97-AF65-F5344CB8AC3E}">
        <p14:creationId xmlns:p14="http://schemas.microsoft.com/office/powerpoint/2010/main" val="2160988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1764" y="3450539"/>
            <a:ext cx="6096000" cy="286232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333333"/>
                </a:solidFill>
                <a:effectLst/>
                <a:uLnTx/>
                <a:uFillTx/>
                <a:latin typeface="Georgia" panose="02040502050405020303" pitchFamily="18" charset="0"/>
                <a:ea typeface="+mn-ea"/>
                <a:cs typeface="+mn-cs"/>
              </a:rPr>
              <a:t>It's the nature of historical thinking that we reach consensus on the markers far before we can agree on their import. The classic Chinese view of history has its set dynastic cycles: founding, glory, decline and fall — the meaning of eras can be evident only in long retrospect. As Zhou </a:t>
            </a:r>
            <a:r>
              <a:rPr kumimoji="0" lang="en-US" sz="1800" b="1" i="0" u="none" strike="noStrike" kern="1200" cap="none" spc="0" normalizeH="0" baseline="0" noProof="0" dirty="0" err="1" smtClean="0">
                <a:ln>
                  <a:noFill/>
                </a:ln>
                <a:solidFill>
                  <a:srgbClr val="333333"/>
                </a:solidFill>
                <a:effectLst/>
                <a:uLnTx/>
                <a:uFillTx/>
                <a:latin typeface="Georgia" panose="02040502050405020303" pitchFamily="18" charset="0"/>
                <a:ea typeface="+mn-ea"/>
                <a:cs typeface="+mn-cs"/>
              </a:rPr>
              <a:t>Enlai</a:t>
            </a:r>
            <a:r>
              <a:rPr kumimoji="0" lang="en-US" sz="1800" b="1" i="0" u="none" strike="noStrike" kern="1200" cap="none" spc="0" normalizeH="0" baseline="0" noProof="0" dirty="0" smtClean="0">
                <a:ln>
                  <a:noFill/>
                </a:ln>
                <a:solidFill>
                  <a:srgbClr val="333333"/>
                </a:solidFill>
                <a:effectLst/>
                <a:uLnTx/>
                <a:uFillTx/>
                <a:latin typeface="Georgia" panose="02040502050405020303" pitchFamily="18" charset="0"/>
                <a:ea typeface="+mn-ea"/>
                <a:cs typeface="+mn-cs"/>
              </a:rPr>
              <a:t> said when asked 200 years after the French Revolution what its impact was: "Too soon to tell.”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333333"/>
                </a:solidFill>
                <a:effectLst/>
                <a:uLnTx/>
                <a:uFillTx/>
                <a:latin typeface="Georgia" panose="02040502050405020303" pitchFamily="18" charset="0"/>
                <a:ea typeface="+mn-ea"/>
                <a:cs typeface="+mn-cs"/>
              </a:rPr>
              <a:t>                                                               Rachel </a:t>
            </a:r>
            <a:r>
              <a:rPr kumimoji="0" lang="en-US" sz="1800" b="1" i="0" u="none" strike="noStrike" kern="1200" cap="none" spc="0" normalizeH="0" baseline="0" noProof="0" dirty="0" err="1" smtClean="0">
                <a:ln>
                  <a:noFill/>
                </a:ln>
                <a:solidFill>
                  <a:srgbClr val="333333"/>
                </a:solidFill>
                <a:effectLst/>
                <a:uLnTx/>
                <a:uFillTx/>
                <a:latin typeface="Georgia" panose="02040502050405020303" pitchFamily="18" charset="0"/>
                <a:ea typeface="+mn-ea"/>
                <a:cs typeface="+mn-cs"/>
              </a:rPr>
              <a:t>Dewoskin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61043" y="6312861"/>
            <a:ext cx="532074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https://www.npr.org/templates/story/story.php?storyId=104649913</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587863"/>
            <a:ext cx="1137523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The Historical Bottom Line on Current Chinese-Russian-US Relations: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Is it “too soon to tell?”  </a:t>
            </a:r>
            <a:r>
              <a:rPr kumimoji="0" lang="en-US"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Six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524996" y="1585635"/>
            <a:ext cx="10793532" cy="163121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The China-Russia Relations have never been better in history. Will it last?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The US-China Relationship has rarely been worst.  Will there be war over Taiwan?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The US-Russia Relationship is larger than Europe.  Will Putin the Strong go into Asia like Peter the Great?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The China-Japan and China-India Relationships have never been good. But is the Quad viable long term?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US/UK/AU Relations—Allies in Asia, but is it more than Submarines?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Is it the Economy and Trade, Stupid or are we seeing inevitable China’s decline?</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98" y="3829498"/>
            <a:ext cx="4265594" cy="947910"/>
          </a:xfrm>
          <a:prstGeom prst="rect">
            <a:avLst/>
          </a:prstGeom>
          <a:solidFill>
            <a:schemeClr val="tx1"/>
          </a:solidFill>
          <a:ln>
            <a:solidFill>
              <a:schemeClr val="tx1"/>
            </a:solidFill>
          </a:ln>
        </p:spPr>
      </p:pic>
      <p:sp>
        <p:nvSpPr>
          <p:cNvPr id="4" name="TextBox 3"/>
          <p:cNvSpPr txBox="1"/>
          <p:nvPr/>
        </p:nvSpPr>
        <p:spPr>
          <a:xfrm>
            <a:off x="837326" y="5168347"/>
            <a:ext cx="4139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Keep your gunpowder dry and a wary eye.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Ba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Jiefu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253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526C-AF0B-46D3-A33B-EF70ED24D1AC}"/>
              </a:ext>
            </a:extLst>
          </p:cNvPr>
          <p:cNvSpPr>
            <a:spLocks noGrp="1"/>
          </p:cNvSpPr>
          <p:nvPr>
            <p:ph type="ctrTitle"/>
          </p:nvPr>
        </p:nvSpPr>
        <p:spPr>
          <a:xfrm>
            <a:off x="989814" y="113923"/>
            <a:ext cx="10130128" cy="1375512"/>
          </a:xfrm>
          <a:ln>
            <a:solidFill>
              <a:srgbClr val="C00000"/>
            </a:solidFill>
          </a:ln>
        </p:spPr>
        <p:txBody>
          <a:bodyPr>
            <a:noAutofit/>
          </a:bodyPr>
          <a:lstStyle/>
          <a:p>
            <a:r>
              <a:rPr lang="en-US" sz="4800" b="1" i="1" dirty="0">
                <a:solidFill>
                  <a:schemeClr val="accent1"/>
                </a:solidFill>
                <a:latin typeface="+mn-lt"/>
              </a:rPr>
              <a:t>“Understanding INDOPACOM’s Geopolitical and Military </a:t>
            </a:r>
            <a:r>
              <a:rPr lang="en-US" sz="4800" b="1" i="1" dirty="0" smtClean="0">
                <a:solidFill>
                  <a:schemeClr val="accent1"/>
                </a:solidFill>
                <a:latin typeface="+mn-lt"/>
              </a:rPr>
              <a:t>Environment”</a:t>
            </a:r>
            <a:endParaRPr lang="en-US" sz="4800" b="1" i="1" dirty="0">
              <a:solidFill>
                <a:schemeClr val="accent1"/>
              </a:solidFill>
              <a:latin typeface="+mn-lt"/>
            </a:endParaRPr>
          </a:p>
        </p:txBody>
      </p:sp>
      <p:sp>
        <p:nvSpPr>
          <p:cNvPr id="3" name="Subtitle 2">
            <a:extLst>
              <a:ext uri="{FF2B5EF4-FFF2-40B4-BE49-F238E27FC236}">
                <a16:creationId xmlns:a16="http://schemas.microsoft.com/office/drawing/2014/main" id="{94653E77-1633-4A47-9893-5AB109D4C14E}"/>
              </a:ext>
            </a:extLst>
          </p:cNvPr>
          <p:cNvSpPr>
            <a:spLocks noGrp="1"/>
          </p:cNvSpPr>
          <p:nvPr>
            <p:ph type="subTitle" idx="1"/>
          </p:nvPr>
        </p:nvSpPr>
        <p:spPr>
          <a:xfrm>
            <a:off x="1" y="1489435"/>
            <a:ext cx="12122590" cy="5368565"/>
          </a:xfrm>
          <a:ln>
            <a:solidFill>
              <a:srgbClr val="C00000"/>
            </a:solidFill>
          </a:ln>
        </p:spPr>
        <p:txBody>
          <a:bodyPr>
            <a:normAutofit/>
          </a:bodyPr>
          <a:lstStyle/>
          <a:p>
            <a:pPr>
              <a:spcBef>
                <a:spcPts val="0"/>
              </a:spcBef>
            </a:pPr>
            <a:endParaRPr lang="en-US" sz="2800" b="1" dirty="0"/>
          </a:p>
          <a:p>
            <a:pPr>
              <a:spcBef>
                <a:spcPts val="0"/>
              </a:spcBef>
            </a:pPr>
            <a:endParaRPr lang="en-US" sz="2800" b="1" dirty="0" smtClean="0"/>
          </a:p>
          <a:p>
            <a:pPr>
              <a:spcBef>
                <a:spcPts val="0"/>
              </a:spcBef>
            </a:pPr>
            <a:endParaRPr lang="en-US" sz="2800" b="1" dirty="0" smtClean="0"/>
          </a:p>
          <a:p>
            <a:pPr>
              <a:spcBef>
                <a:spcPts val="0"/>
              </a:spcBef>
            </a:pPr>
            <a:r>
              <a:rPr lang="en-US" sz="2800" b="1" dirty="0" smtClean="0"/>
              <a:t>LTC </a:t>
            </a:r>
            <a:r>
              <a:rPr lang="en-US" sz="2800" b="1" dirty="0"/>
              <a:t>David C. </a:t>
            </a:r>
            <a:r>
              <a:rPr lang="en-US" sz="2800" b="1" dirty="0" err="1"/>
              <a:t>McCaughrin</a:t>
            </a:r>
            <a:endParaRPr lang="en-US" sz="2800" b="1" dirty="0" smtClean="0"/>
          </a:p>
          <a:p>
            <a:pPr lvl="0">
              <a:spcBef>
                <a:spcPts val="0"/>
              </a:spcBef>
              <a:defRPr/>
            </a:pPr>
            <a:r>
              <a:rPr lang="en-US" sz="2800" b="1" dirty="0" smtClean="0"/>
              <a:t>Department </a:t>
            </a:r>
            <a:r>
              <a:rPr lang="en-US" sz="2800" b="1" dirty="0"/>
              <a:t>of Joint, Interagency and </a:t>
            </a:r>
            <a:r>
              <a:rPr lang="en-US" sz="2800" b="1" dirty="0" smtClean="0"/>
              <a:t>Multinational Operations </a:t>
            </a:r>
          </a:p>
          <a:p>
            <a:pPr lvl="0">
              <a:spcBef>
                <a:spcPts val="0"/>
              </a:spcBef>
              <a:defRPr/>
            </a:pPr>
            <a:r>
              <a:rPr lang="en-US" sz="2800" b="1" dirty="0" smtClean="0"/>
              <a:t>   U.S. </a:t>
            </a:r>
            <a:r>
              <a:rPr lang="en-US" sz="2800" b="1" dirty="0"/>
              <a:t>Army Command &amp; General Staff </a:t>
            </a:r>
            <a:r>
              <a:rPr lang="en-US" sz="2800" b="1" dirty="0" smtClean="0"/>
              <a:t>College</a:t>
            </a:r>
            <a:endParaRPr lang="en-US" altLang="en-US" sz="2800" kern="0" dirty="0">
              <a:solidFill>
                <a:srgbClr val="C00000"/>
              </a:solidFill>
              <a:cs typeface="Arial" panose="020B0604020202020204" pitchFamily="34" charset="0"/>
            </a:endParaRPr>
          </a:p>
          <a:p>
            <a:pPr lvl="0">
              <a:spcBef>
                <a:spcPts val="0"/>
              </a:spcBef>
              <a:defRPr/>
            </a:pPr>
            <a:endParaRPr lang="en-US" altLang="en-US" kern="0" dirty="0" smtClean="0">
              <a:solidFill>
                <a:srgbClr val="C00000"/>
              </a:solidFill>
              <a:cs typeface="Arial" panose="020B0604020202020204" pitchFamily="34" charset="0"/>
            </a:endParaRPr>
          </a:p>
          <a:p>
            <a:pPr lvl="0">
              <a:spcBef>
                <a:spcPts val="0"/>
              </a:spcBef>
              <a:defRPr/>
            </a:pPr>
            <a:endParaRPr lang="en-US" altLang="en-US" b="1" kern="0" dirty="0" smtClean="0">
              <a:solidFill>
                <a:schemeClr val="accent1"/>
              </a:solidFill>
              <a:cs typeface="Arial" panose="020B0604020202020204" pitchFamily="34" charset="0"/>
            </a:endParaRPr>
          </a:p>
          <a:p>
            <a:pPr lvl="0">
              <a:spcBef>
                <a:spcPts val="0"/>
              </a:spcBef>
              <a:defRPr/>
            </a:pPr>
            <a:r>
              <a:rPr lang="en-US" altLang="en-US" b="1" kern="0" dirty="0" smtClean="0">
                <a:solidFill>
                  <a:schemeClr val="accent1"/>
                </a:solidFill>
                <a:cs typeface="Arial" panose="020B0604020202020204" pitchFamily="34" charset="0"/>
              </a:rPr>
              <a:t>Presentation </a:t>
            </a:r>
            <a:r>
              <a:rPr lang="en-US" altLang="en-US" b="1" kern="0" dirty="0">
                <a:solidFill>
                  <a:schemeClr val="accent1"/>
                </a:solidFill>
                <a:cs typeface="Arial" panose="020B0604020202020204" pitchFamily="34" charset="0"/>
              </a:rPr>
              <a:t>for the</a:t>
            </a:r>
          </a:p>
          <a:p>
            <a:pPr lvl="0">
              <a:spcBef>
                <a:spcPts val="0"/>
              </a:spcBef>
              <a:defRPr/>
            </a:pPr>
            <a:r>
              <a:rPr lang="en-US" altLang="en-US" b="1" kern="0" dirty="0">
                <a:solidFill>
                  <a:schemeClr val="accent1"/>
                </a:solidFill>
                <a:cs typeface="Arial" panose="020B0604020202020204" pitchFamily="34" charset="0"/>
              </a:rPr>
              <a:t>Cultural and Area Studies Office </a:t>
            </a:r>
          </a:p>
          <a:p>
            <a:pPr lvl="0">
              <a:spcBef>
                <a:spcPts val="0"/>
              </a:spcBef>
              <a:defRPr/>
            </a:pPr>
            <a:r>
              <a:rPr lang="en-US" altLang="en-US" b="1" kern="0" dirty="0">
                <a:solidFill>
                  <a:schemeClr val="accent1"/>
                </a:solidFill>
                <a:cs typeface="Arial" panose="020B0604020202020204" pitchFamily="34" charset="0"/>
              </a:rPr>
              <a:t>U.S. Army Command and General Staff College</a:t>
            </a:r>
          </a:p>
          <a:p>
            <a:endParaRPr lang="en-US" sz="3200" dirty="0"/>
          </a:p>
          <a:p>
            <a:endParaRPr lang="en-US" sz="3200" dirty="0"/>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57466" y="6217509"/>
            <a:ext cx="6096000" cy="46166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smtClean="0">
                <a:ln>
                  <a:noFill/>
                </a:ln>
                <a:solidFill>
                  <a:srgbClr val="4472C4"/>
                </a:solidFill>
                <a:effectLst/>
                <a:uLnTx/>
                <a:uFillTx/>
                <a:latin typeface="Calibri" panose="020F0502020204030204"/>
                <a:ea typeface="+mn-ea"/>
                <a:cs typeface="Arial" panose="020B0604020202020204" pitchFamily="34" charset="0"/>
              </a:rPr>
              <a:t>30 November 2021</a:t>
            </a:r>
            <a:endParaRPr kumimoji="0" lang="en-US" altLang="en-US" sz="1200" b="1" i="1"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unclassified</a:t>
            </a: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3838"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331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9836" y="738143"/>
            <a:ext cx="3202633" cy="1801481"/>
          </a:xfrm>
          <a:prstGeom prst="rect">
            <a:avLst/>
          </a:prstGeom>
        </p:spPr>
      </p:pic>
      <p:pic>
        <p:nvPicPr>
          <p:cNvPr id="5" name="Picture 4"/>
          <p:cNvPicPr>
            <a:picLocks noChangeAspect="1"/>
          </p:cNvPicPr>
          <p:nvPr/>
        </p:nvPicPr>
        <p:blipFill>
          <a:blip r:embed="rId3"/>
          <a:stretch>
            <a:fillRect/>
          </a:stretch>
        </p:blipFill>
        <p:spPr>
          <a:xfrm>
            <a:off x="709836" y="4611677"/>
            <a:ext cx="3164824" cy="2098415"/>
          </a:xfrm>
          <a:prstGeom prst="rect">
            <a:avLst/>
          </a:prstGeom>
        </p:spPr>
      </p:pic>
      <p:pic>
        <p:nvPicPr>
          <p:cNvPr id="7" name="Picture 6"/>
          <p:cNvPicPr>
            <a:picLocks noChangeAspect="1"/>
          </p:cNvPicPr>
          <p:nvPr/>
        </p:nvPicPr>
        <p:blipFill>
          <a:blip r:embed="rId4"/>
          <a:stretch>
            <a:fillRect/>
          </a:stretch>
        </p:blipFill>
        <p:spPr>
          <a:xfrm>
            <a:off x="8652590" y="750390"/>
            <a:ext cx="3158409" cy="1776605"/>
          </a:xfrm>
          <a:prstGeom prst="rect">
            <a:avLst/>
          </a:prstGeom>
        </p:spPr>
      </p:pic>
      <p:pic>
        <p:nvPicPr>
          <p:cNvPr id="8" name="Picture 7"/>
          <p:cNvPicPr>
            <a:picLocks noChangeAspect="1"/>
          </p:cNvPicPr>
          <p:nvPr/>
        </p:nvPicPr>
        <p:blipFill>
          <a:blip r:embed="rId5"/>
          <a:stretch>
            <a:fillRect/>
          </a:stretch>
        </p:blipFill>
        <p:spPr>
          <a:xfrm>
            <a:off x="8652590" y="4609881"/>
            <a:ext cx="3158409" cy="2100212"/>
          </a:xfrm>
          <a:prstGeom prst="rect">
            <a:avLst/>
          </a:prstGeom>
        </p:spPr>
      </p:pic>
      <p:pic>
        <p:nvPicPr>
          <p:cNvPr id="10" name="Picture 9"/>
          <p:cNvPicPr>
            <a:picLocks noChangeAspect="1"/>
          </p:cNvPicPr>
          <p:nvPr/>
        </p:nvPicPr>
        <p:blipFill>
          <a:blip r:embed="rId6"/>
          <a:stretch>
            <a:fillRect/>
          </a:stretch>
        </p:blipFill>
        <p:spPr>
          <a:xfrm>
            <a:off x="4502519" y="750392"/>
            <a:ext cx="3118338" cy="1754065"/>
          </a:xfrm>
          <a:prstGeom prst="rect">
            <a:avLst/>
          </a:prstGeom>
        </p:spPr>
      </p:pic>
      <p:pic>
        <p:nvPicPr>
          <p:cNvPr id="11" name="Picture 10"/>
          <p:cNvPicPr>
            <a:picLocks noChangeAspect="1"/>
          </p:cNvPicPr>
          <p:nvPr/>
        </p:nvPicPr>
        <p:blipFill>
          <a:blip r:embed="rId7"/>
          <a:stretch>
            <a:fillRect/>
          </a:stretch>
        </p:blipFill>
        <p:spPr>
          <a:xfrm>
            <a:off x="4502519" y="4906097"/>
            <a:ext cx="3042719" cy="1712505"/>
          </a:xfrm>
          <a:prstGeom prst="rect">
            <a:avLst/>
          </a:prstGeom>
        </p:spPr>
      </p:pic>
      <p:sp>
        <p:nvSpPr>
          <p:cNvPr id="2" name="Title 1"/>
          <p:cNvSpPr>
            <a:spLocks noGrp="1"/>
          </p:cNvSpPr>
          <p:nvPr>
            <p:ph type="ctrTitle"/>
          </p:nvPr>
        </p:nvSpPr>
        <p:spPr>
          <a:xfrm>
            <a:off x="1524000" y="22989"/>
            <a:ext cx="9144000" cy="750390"/>
          </a:xfrm>
          <a:ln>
            <a:solidFill>
              <a:srgbClr val="FF0000"/>
            </a:solidFill>
          </a:ln>
        </p:spPr>
        <p:txBody>
          <a:bodyPr>
            <a:noAutofit/>
          </a:bodyPr>
          <a:lstStyle/>
          <a:p>
            <a:r>
              <a:rPr lang="en-US" sz="4800" b="1" i="1" dirty="0" smtClean="0">
                <a:solidFill>
                  <a:srgbClr val="4472C4"/>
                </a:solidFill>
                <a:latin typeface="Calibri" panose="020F0502020204030204"/>
              </a:rPr>
              <a:t>TANGLED TRIANGLE</a:t>
            </a:r>
            <a:endParaRPr lang="en-US" sz="4800" b="1" dirty="0"/>
          </a:p>
        </p:txBody>
      </p:sp>
      <p:pic>
        <p:nvPicPr>
          <p:cNvPr id="13" name="Picture 12"/>
          <p:cNvPicPr>
            <a:picLocks noChangeAspect="1"/>
          </p:cNvPicPr>
          <p:nvPr/>
        </p:nvPicPr>
        <p:blipFill>
          <a:blip r:embed="rId8"/>
          <a:stretch>
            <a:fillRect/>
          </a:stretch>
        </p:blipFill>
        <p:spPr>
          <a:xfrm>
            <a:off x="4502519" y="2715807"/>
            <a:ext cx="3042719" cy="1711529"/>
          </a:xfrm>
          <a:prstGeom prst="rect">
            <a:avLst/>
          </a:prstGeom>
        </p:spPr>
      </p:pic>
      <p:pic>
        <p:nvPicPr>
          <p:cNvPr id="14" name="Picture 13"/>
          <p:cNvPicPr>
            <a:picLocks noChangeAspect="1"/>
          </p:cNvPicPr>
          <p:nvPr/>
        </p:nvPicPr>
        <p:blipFill>
          <a:blip r:embed="rId9"/>
          <a:stretch>
            <a:fillRect/>
          </a:stretch>
        </p:blipFill>
        <p:spPr>
          <a:xfrm>
            <a:off x="709836" y="2700250"/>
            <a:ext cx="3164824" cy="1778631"/>
          </a:xfrm>
          <a:prstGeom prst="rect">
            <a:avLst/>
          </a:prstGeom>
        </p:spPr>
      </p:pic>
      <p:pic>
        <p:nvPicPr>
          <p:cNvPr id="15" name="Picture 14"/>
          <p:cNvPicPr>
            <a:picLocks noChangeAspect="1"/>
          </p:cNvPicPr>
          <p:nvPr/>
        </p:nvPicPr>
        <p:blipFill>
          <a:blip r:embed="rId10"/>
          <a:stretch>
            <a:fillRect/>
          </a:stretch>
        </p:blipFill>
        <p:spPr>
          <a:xfrm>
            <a:off x="8652591" y="2626358"/>
            <a:ext cx="3158410" cy="1778093"/>
          </a:xfrm>
          <a:prstGeom prst="rect">
            <a:avLst/>
          </a:prstGeom>
        </p:spPr>
      </p:pic>
      <p:sp>
        <p:nvSpPr>
          <p:cNvPr id="3" name="Subtitle 2"/>
          <p:cNvSpPr>
            <a:spLocks noGrp="1"/>
          </p:cNvSpPr>
          <p:nvPr>
            <p:ph type="subTitle" idx="1"/>
          </p:nvPr>
        </p:nvSpPr>
        <p:spPr>
          <a:xfrm>
            <a:off x="1524000" y="4437305"/>
            <a:ext cx="9144000" cy="1655762"/>
          </a:xfrm>
        </p:spPr>
        <p:txBody>
          <a:bodyPr/>
          <a:lstStyle/>
          <a:p>
            <a:r>
              <a:rPr lang="en-US" b="1" dirty="0" smtClean="0"/>
              <a:t>U.S., China, and Russia</a:t>
            </a:r>
            <a:endParaRPr lang="en-US" b="1" dirty="0"/>
          </a:p>
        </p:txBody>
      </p:sp>
      <p:pic>
        <p:nvPicPr>
          <p:cNvPr id="16" name="Picture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24038" y="10742"/>
            <a:ext cx="774856" cy="6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786" y="22989"/>
            <a:ext cx="590050" cy="58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627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Sino-Soviet Split 1953-1972</a:t>
            </a:r>
            <a:endParaRPr lang="en-US" b="1" dirty="0"/>
          </a:p>
        </p:txBody>
      </p:sp>
      <p:sp>
        <p:nvSpPr>
          <p:cNvPr id="3" name="Content Placeholder 2"/>
          <p:cNvSpPr>
            <a:spLocks noGrp="1"/>
          </p:cNvSpPr>
          <p:nvPr>
            <p:ph idx="1"/>
          </p:nvPr>
        </p:nvSpPr>
        <p:spPr/>
        <p:txBody>
          <a:bodyPr/>
          <a:lstStyle/>
          <a:p>
            <a:r>
              <a:rPr lang="en-US" dirty="0" smtClean="0"/>
              <a:t>Korean War</a:t>
            </a:r>
          </a:p>
          <a:p>
            <a:r>
              <a:rPr lang="en-US" dirty="0" smtClean="0"/>
              <a:t>Stalin’s legacy</a:t>
            </a:r>
          </a:p>
          <a:p>
            <a:r>
              <a:rPr lang="en-US" dirty="0" smtClean="0"/>
              <a:t>Khrushchev and Mao</a:t>
            </a:r>
          </a:p>
          <a:p>
            <a:r>
              <a:rPr lang="en-US" dirty="0" smtClean="0"/>
              <a:t>Taiwan Straits Crises </a:t>
            </a:r>
          </a:p>
          <a:p>
            <a:r>
              <a:rPr lang="en-US" dirty="0" smtClean="0"/>
              <a:t>Communism in the “Third World”</a:t>
            </a:r>
          </a:p>
          <a:p>
            <a:r>
              <a:rPr lang="en-US" dirty="0" smtClean="0"/>
              <a:t>The Bomb</a:t>
            </a:r>
          </a:p>
          <a:p>
            <a:r>
              <a:rPr lang="en-US" dirty="0" smtClean="0"/>
              <a:t>Conflict on the border</a:t>
            </a:r>
          </a:p>
          <a:p>
            <a:r>
              <a:rPr lang="en-US" dirty="0" smtClean="0"/>
              <a:t>Lin Biao</a:t>
            </a:r>
          </a:p>
          <a:p>
            <a:endParaRPr lang="en-US" dirty="0"/>
          </a:p>
        </p:txBody>
      </p:sp>
      <p:pic>
        <p:nvPicPr>
          <p:cNvPr id="5" name="Picture 4"/>
          <p:cNvPicPr>
            <a:picLocks noChangeAspect="1"/>
          </p:cNvPicPr>
          <p:nvPr/>
        </p:nvPicPr>
        <p:blipFill>
          <a:blip r:embed="rId2"/>
          <a:stretch>
            <a:fillRect/>
          </a:stretch>
        </p:blipFill>
        <p:spPr>
          <a:xfrm>
            <a:off x="9121642" y="1201853"/>
            <a:ext cx="2835886" cy="2835886"/>
          </a:xfrm>
          <a:prstGeom prst="rect">
            <a:avLst/>
          </a:prstGeom>
        </p:spPr>
      </p:pic>
      <p:pic>
        <p:nvPicPr>
          <p:cNvPr id="6" name="Picture 5"/>
          <p:cNvPicPr>
            <a:picLocks noChangeAspect="1"/>
          </p:cNvPicPr>
          <p:nvPr/>
        </p:nvPicPr>
        <p:blipFill>
          <a:blip r:embed="rId3"/>
          <a:stretch>
            <a:fillRect/>
          </a:stretch>
        </p:blipFill>
        <p:spPr>
          <a:xfrm>
            <a:off x="7323992" y="4042324"/>
            <a:ext cx="4669966" cy="2624444"/>
          </a:xfrm>
          <a:prstGeom prst="rect">
            <a:avLst/>
          </a:prstGeom>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8236" y="115365"/>
            <a:ext cx="774856" cy="72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908" y="115365"/>
            <a:ext cx="590050" cy="58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135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Sino-American Rapprochement 1972-1989</a:t>
            </a:r>
            <a:endParaRPr lang="en-US" b="1" dirty="0"/>
          </a:p>
        </p:txBody>
      </p:sp>
      <p:sp>
        <p:nvSpPr>
          <p:cNvPr id="3" name="Content Placeholder 2"/>
          <p:cNvSpPr>
            <a:spLocks noGrp="1"/>
          </p:cNvSpPr>
          <p:nvPr>
            <p:ph idx="1"/>
          </p:nvPr>
        </p:nvSpPr>
        <p:spPr/>
        <p:txBody>
          <a:bodyPr>
            <a:normAutofit/>
          </a:bodyPr>
          <a:lstStyle/>
          <a:p>
            <a:r>
              <a:rPr lang="en-US" dirty="0" smtClean="0"/>
              <a:t>Ping-Pong and B-52 Diplomacy</a:t>
            </a:r>
          </a:p>
          <a:p>
            <a:r>
              <a:rPr lang="en-US" dirty="0" smtClean="0"/>
              <a:t>Nixon article and visit</a:t>
            </a:r>
          </a:p>
          <a:p>
            <a:r>
              <a:rPr lang="en-US" dirty="0" smtClean="0"/>
              <a:t>Three Communiques</a:t>
            </a:r>
          </a:p>
          <a:p>
            <a:r>
              <a:rPr lang="en-US" dirty="0" smtClean="0"/>
              <a:t>Restoration of relations</a:t>
            </a:r>
          </a:p>
          <a:p>
            <a:r>
              <a:rPr lang="ja-JP" altLang="en-US" dirty="0" smtClean="0">
                <a:latin typeface="MingLiU_HKSCS-ExtB" panose="02020500000000000000" pitchFamily="18" charset="-120"/>
              </a:rPr>
              <a:t>改革开放</a:t>
            </a:r>
            <a:r>
              <a:rPr lang="ja-JP" altLang="en-US" dirty="0" smtClean="0"/>
              <a:t> </a:t>
            </a:r>
            <a:r>
              <a:rPr lang="en-US" dirty="0" smtClean="0"/>
              <a:t>“Reform and Opening Up”</a:t>
            </a:r>
          </a:p>
          <a:p>
            <a:r>
              <a:rPr lang="en-US" dirty="0" smtClean="0"/>
              <a:t>Teaching Vietnam a Lesson</a:t>
            </a:r>
          </a:p>
          <a:p>
            <a:r>
              <a:rPr lang="en-US" dirty="0" smtClean="0"/>
              <a:t>PRC opposes USSR invasion of Afghanistan</a:t>
            </a:r>
          </a:p>
          <a:p>
            <a:r>
              <a:rPr lang="en-US" dirty="0" smtClean="0"/>
              <a:t>Legacy of Tiananmen</a:t>
            </a:r>
          </a:p>
        </p:txBody>
      </p:sp>
      <p:pic>
        <p:nvPicPr>
          <p:cNvPr id="4" name="Picture 3"/>
          <p:cNvPicPr>
            <a:picLocks noChangeAspect="1"/>
          </p:cNvPicPr>
          <p:nvPr/>
        </p:nvPicPr>
        <p:blipFill>
          <a:blip r:embed="rId2"/>
          <a:stretch>
            <a:fillRect/>
          </a:stretch>
        </p:blipFill>
        <p:spPr>
          <a:xfrm>
            <a:off x="8917154" y="1348923"/>
            <a:ext cx="3128307" cy="2434214"/>
          </a:xfrm>
          <a:prstGeom prst="rect">
            <a:avLst/>
          </a:prstGeom>
          <a:effectLst>
            <a:outerShdw blurRad="50800" dist="50800" dir="5400000" algn="ctr" rotWithShape="0">
              <a:srgbClr val="000000">
                <a:alpha val="61000"/>
              </a:srgbClr>
            </a:outerShdw>
          </a:effectLst>
        </p:spPr>
      </p:pic>
      <p:pic>
        <p:nvPicPr>
          <p:cNvPr id="5" name="Picture 4"/>
          <p:cNvPicPr>
            <a:picLocks noChangeAspect="1"/>
          </p:cNvPicPr>
          <p:nvPr/>
        </p:nvPicPr>
        <p:blipFill>
          <a:blip r:embed="rId3"/>
          <a:stretch>
            <a:fillRect/>
          </a:stretch>
        </p:blipFill>
        <p:spPr>
          <a:xfrm>
            <a:off x="8917154" y="3851024"/>
            <a:ext cx="3128307" cy="2825123"/>
          </a:xfrm>
          <a:prstGeom prst="rect">
            <a:avLst/>
          </a:prstGeom>
        </p:spPr>
      </p:pic>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963" y="113923"/>
            <a:ext cx="833778"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743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Post-Cold War 1989-</a:t>
            </a:r>
            <a:endParaRPr lang="en-US" b="1" dirty="0"/>
          </a:p>
        </p:txBody>
      </p:sp>
      <p:sp>
        <p:nvSpPr>
          <p:cNvPr id="3" name="Content Placeholder 2"/>
          <p:cNvSpPr>
            <a:spLocks noGrp="1"/>
          </p:cNvSpPr>
          <p:nvPr>
            <p:ph idx="1"/>
          </p:nvPr>
        </p:nvSpPr>
        <p:spPr/>
        <p:txBody>
          <a:bodyPr>
            <a:normAutofit/>
          </a:bodyPr>
          <a:lstStyle/>
          <a:p>
            <a:r>
              <a:rPr lang="en-US" dirty="0" smtClean="0"/>
              <a:t>Deng-Gorbachev Summit</a:t>
            </a:r>
          </a:p>
          <a:p>
            <a:r>
              <a:rPr lang="en-US" dirty="0" smtClean="0"/>
              <a:t>Persian Gulf War</a:t>
            </a:r>
          </a:p>
          <a:p>
            <a:r>
              <a:rPr lang="en-US" dirty="0" smtClean="0"/>
              <a:t>Soviet collapse</a:t>
            </a:r>
          </a:p>
          <a:p>
            <a:r>
              <a:rPr lang="en-US" dirty="0" smtClean="0"/>
              <a:t>Taiwan Straits </a:t>
            </a:r>
            <a:r>
              <a:rPr lang="en-US" dirty="0" err="1" smtClean="0"/>
              <a:t>Redux</a:t>
            </a:r>
            <a:r>
              <a:rPr lang="en-US" dirty="0" smtClean="0"/>
              <a:t> 1996</a:t>
            </a:r>
          </a:p>
          <a:p>
            <a:r>
              <a:rPr lang="en-US" dirty="0" smtClean="0"/>
              <a:t>Shanghai Cooperation Organization</a:t>
            </a:r>
          </a:p>
          <a:p>
            <a:r>
              <a:rPr lang="en-US" dirty="0" smtClean="0"/>
              <a:t>PRC-RUS Security Cooperation</a:t>
            </a:r>
          </a:p>
          <a:p>
            <a:r>
              <a:rPr lang="en-US" dirty="0" smtClean="0"/>
              <a:t>Territorial Assertions and the Gray Zone</a:t>
            </a:r>
          </a:p>
          <a:p>
            <a:r>
              <a:rPr lang="en-US" dirty="0" smtClean="0"/>
              <a:t>What next?</a:t>
            </a:r>
            <a:endParaRPr lang="en-US" dirty="0"/>
          </a:p>
        </p:txBody>
      </p:sp>
      <p:pic>
        <p:nvPicPr>
          <p:cNvPr id="4" name="Picture 3"/>
          <p:cNvPicPr>
            <a:picLocks noChangeAspect="1"/>
          </p:cNvPicPr>
          <p:nvPr/>
        </p:nvPicPr>
        <p:blipFill>
          <a:blip r:embed="rId2"/>
          <a:stretch>
            <a:fillRect/>
          </a:stretch>
        </p:blipFill>
        <p:spPr>
          <a:xfrm>
            <a:off x="8613353" y="195894"/>
            <a:ext cx="3449690" cy="2128532"/>
          </a:xfrm>
          <a:prstGeom prst="rect">
            <a:avLst/>
          </a:prstGeom>
          <a:effectLst>
            <a:outerShdw blurRad="50800" dist="50800" dir="5400000" algn="ctr" rotWithShape="0">
              <a:srgbClr val="000000">
                <a:alpha val="50000"/>
              </a:srgbClr>
            </a:outerShdw>
          </a:effectLst>
        </p:spPr>
      </p:pic>
      <p:pic>
        <p:nvPicPr>
          <p:cNvPr id="5" name="Picture 4"/>
          <p:cNvPicPr>
            <a:picLocks noChangeAspect="1"/>
          </p:cNvPicPr>
          <p:nvPr/>
        </p:nvPicPr>
        <p:blipFill>
          <a:blip r:embed="rId3"/>
          <a:stretch>
            <a:fillRect/>
          </a:stretch>
        </p:blipFill>
        <p:spPr>
          <a:xfrm>
            <a:off x="8613353" y="4534752"/>
            <a:ext cx="3429175" cy="1933113"/>
          </a:xfrm>
          <a:prstGeom prst="rect">
            <a:avLst/>
          </a:prstGeom>
        </p:spPr>
      </p:pic>
      <p:pic>
        <p:nvPicPr>
          <p:cNvPr id="6" name="Picture 5"/>
          <p:cNvPicPr>
            <a:picLocks noChangeAspect="1"/>
          </p:cNvPicPr>
          <p:nvPr/>
        </p:nvPicPr>
        <p:blipFill>
          <a:blip r:embed="rId4"/>
          <a:stretch>
            <a:fillRect/>
          </a:stretch>
        </p:blipFill>
        <p:spPr>
          <a:xfrm>
            <a:off x="8613353" y="2468156"/>
            <a:ext cx="3449690" cy="1940450"/>
          </a:xfrm>
          <a:prstGeom prst="rect">
            <a:avLst/>
          </a:prstGeom>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963" y="113923"/>
            <a:ext cx="760864"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741" y="53156"/>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697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2936" y="113923"/>
            <a:ext cx="9888718" cy="1487864"/>
          </a:xfrm>
          <a:ln>
            <a:solidFill>
              <a:srgbClr val="FF0000"/>
            </a:solidFill>
          </a:ln>
        </p:spPr>
        <p:txBody>
          <a:bodyPr anchor="ctr">
            <a:normAutofit/>
          </a:bodyPr>
          <a:lstStyle/>
          <a:p>
            <a:r>
              <a:rPr lang="en-US" sz="4800" b="1" i="1" dirty="0" smtClean="0">
                <a:solidFill>
                  <a:srgbClr val="4472C4"/>
                </a:solidFill>
                <a:latin typeface="Calibri" panose="020F0502020204030204"/>
              </a:rPr>
              <a:t>Regional Implications (JAPAN): </a:t>
            </a:r>
            <a:br>
              <a:rPr lang="en-US" sz="4800" b="1" i="1" dirty="0" smtClean="0">
                <a:solidFill>
                  <a:srgbClr val="4472C4"/>
                </a:solidFill>
                <a:latin typeface="Calibri" panose="020F0502020204030204"/>
              </a:rPr>
            </a:br>
            <a:r>
              <a:rPr lang="en-US" sz="4800" b="1" i="1" dirty="0" smtClean="0">
                <a:solidFill>
                  <a:srgbClr val="4472C4"/>
                </a:solidFill>
                <a:latin typeface="Calibri" panose="020F0502020204030204"/>
              </a:rPr>
              <a:t>Sino-Russian Interests</a:t>
            </a:r>
            <a:endParaRPr lang="en-US" dirty="0"/>
          </a:p>
        </p:txBody>
      </p:sp>
      <p:sp>
        <p:nvSpPr>
          <p:cNvPr id="3" name="Subtitle 2"/>
          <p:cNvSpPr>
            <a:spLocks noGrp="1"/>
          </p:cNvSpPr>
          <p:nvPr>
            <p:ph type="subTitle" idx="1"/>
          </p:nvPr>
        </p:nvSpPr>
        <p:spPr>
          <a:xfrm>
            <a:off x="0" y="1601787"/>
            <a:ext cx="12075736" cy="4610477"/>
          </a:xfrm>
        </p:spPr>
        <p:txBody>
          <a:bodyPr>
            <a:normAutofit/>
          </a:bodyPr>
          <a:lstStyle/>
          <a:p>
            <a:endParaRPr lang="en-US" sz="2800" b="1" dirty="0" smtClean="0"/>
          </a:p>
          <a:p>
            <a:endParaRPr lang="en-US" sz="2800" b="1" dirty="0"/>
          </a:p>
          <a:p>
            <a:r>
              <a:rPr lang="en-US" sz="2800" b="1" dirty="0" smtClean="0"/>
              <a:t>LTC Holly Maness</a:t>
            </a:r>
          </a:p>
          <a:p>
            <a:r>
              <a:rPr lang="en-US" sz="2800" b="1" dirty="0" smtClean="0"/>
              <a:t>Department of Joint, Interagency, and Multinational Operations</a:t>
            </a:r>
          </a:p>
          <a:p>
            <a:r>
              <a:rPr lang="en-US" sz="2800" b="1" dirty="0" smtClean="0"/>
              <a:t>U.S. Army Command and General Staff College</a:t>
            </a:r>
          </a:p>
          <a:p>
            <a:pPr lvl="0">
              <a:spcBef>
                <a:spcPts val="0"/>
              </a:spcBef>
              <a:defRPr/>
            </a:pPr>
            <a:endParaRPr lang="en-US" altLang="en-US" b="1" kern="0" dirty="0" smtClean="0">
              <a:solidFill>
                <a:srgbClr val="4472C4"/>
              </a:solidFill>
              <a:cs typeface="Arial" panose="020B0604020202020204" pitchFamily="34" charset="0"/>
            </a:endParaRPr>
          </a:p>
          <a:p>
            <a:pPr lvl="0">
              <a:spcBef>
                <a:spcPts val="0"/>
              </a:spcBef>
              <a:defRPr/>
            </a:pPr>
            <a:endParaRPr lang="en-US" altLang="en-US" b="1" kern="0" dirty="0">
              <a:solidFill>
                <a:srgbClr val="4472C4"/>
              </a:solidFill>
              <a:cs typeface="Arial" panose="020B0604020202020204" pitchFamily="34" charset="0"/>
            </a:endParaRPr>
          </a:p>
          <a:p>
            <a:pPr lvl="0">
              <a:spcBef>
                <a:spcPts val="0"/>
              </a:spcBef>
              <a:defRPr/>
            </a:pPr>
            <a:r>
              <a:rPr lang="en-US" altLang="en-US" b="1" kern="0" dirty="0" smtClean="0">
                <a:solidFill>
                  <a:srgbClr val="4472C4"/>
                </a:solidFill>
                <a:cs typeface="Arial" panose="020B0604020202020204" pitchFamily="34" charset="0"/>
              </a:rPr>
              <a:t>Presentation </a:t>
            </a:r>
            <a:r>
              <a:rPr lang="en-US" altLang="en-US" b="1" kern="0" dirty="0">
                <a:solidFill>
                  <a:srgbClr val="4472C4"/>
                </a:solidFill>
                <a:cs typeface="Arial" panose="020B0604020202020204" pitchFamily="34" charset="0"/>
              </a:rPr>
              <a:t>for the</a:t>
            </a:r>
          </a:p>
          <a:p>
            <a:pPr lvl="0">
              <a:spcBef>
                <a:spcPts val="0"/>
              </a:spcBef>
              <a:defRPr/>
            </a:pPr>
            <a:r>
              <a:rPr lang="en-US" altLang="en-US" b="1" kern="0" dirty="0">
                <a:solidFill>
                  <a:srgbClr val="4472C4"/>
                </a:solidFill>
                <a:cs typeface="Arial" panose="020B0604020202020204" pitchFamily="34" charset="0"/>
              </a:rPr>
              <a:t>Cultural and Area Studies Office </a:t>
            </a:r>
          </a:p>
          <a:p>
            <a:pPr lvl="0">
              <a:spcBef>
                <a:spcPts val="0"/>
              </a:spcBef>
              <a:defRPr/>
            </a:pPr>
            <a:r>
              <a:rPr lang="en-US" altLang="en-US" b="1" kern="0" dirty="0">
                <a:solidFill>
                  <a:srgbClr val="4472C4"/>
                </a:solidFill>
                <a:cs typeface="Arial" panose="020B0604020202020204" pitchFamily="34" charset="0"/>
              </a:rPr>
              <a:t>U.S. Army Command and General Staff College</a:t>
            </a:r>
          </a:p>
          <a:p>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963" y="113923"/>
            <a:ext cx="833778"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89868" y="6396335"/>
            <a:ext cx="6096000" cy="461665"/>
          </a:xfrm>
          <a:prstGeom prst="rect">
            <a:avLst/>
          </a:prstGeom>
        </p:spPr>
        <p:txBody>
          <a:bodyPr>
            <a:spAutoFit/>
          </a:bodyPr>
          <a:lstStyle/>
          <a:p>
            <a:pPr lvl="0" algn="ctr" fontAlgn="base">
              <a:spcBef>
                <a:spcPct val="0"/>
              </a:spcBef>
              <a:spcAft>
                <a:spcPct val="0"/>
              </a:spcAft>
              <a:defRPr/>
            </a:pPr>
            <a:r>
              <a:rPr lang="en-US" altLang="en-US" sz="1200" b="1" i="1" dirty="0">
                <a:solidFill>
                  <a:srgbClr val="4472C4"/>
                </a:solidFill>
                <a:cs typeface="Arial" panose="020B0604020202020204" pitchFamily="34" charset="0"/>
              </a:rPr>
              <a:t>30 November 2021</a:t>
            </a:r>
          </a:p>
          <a:p>
            <a:pPr lvl="0" algn="ctr" fontAlgn="base">
              <a:spcBef>
                <a:spcPct val="0"/>
              </a:spcBef>
              <a:spcAft>
                <a:spcPct val="0"/>
              </a:spcAft>
              <a:defRPr/>
            </a:pPr>
            <a:r>
              <a:rPr lang="en-US" altLang="en-US" sz="1200" b="1" i="1" dirty="0">
                <a:solidFill>
                  <a:srgbClr val="00B050"/>
                </a:solidFill>
                <a:cs typeface="Arial" panose="020B0604020202020204" pitchFamily="34" charset="0"/>
              </a:rPr>
              <a:t>unclassified</a:t>
            </a:r>
          </a:p>
        </p:txBody>
      </p:sp>
    </p:spTree>
    <p:extLst>
      <p:ext uri="{BB962C8B-B14F-4D97-AF65-F5344CB8AC3E}">
        <p14:creationId xmlns:p14="http://schemas.microsoft.com/office/powerpoint/2010/main" val="144403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54" y="365125"/>
            <a:ext cx="7183225" cy="1325563"/>
          </a:xfrm>
        </p:spPr>
        <p:txBody>
          <a:bodyPr/>
          <a:lstStyle/>
          <a:p>
            <a:r>
              <a:rPr lang="en-US" sz="4800" b="1" i="1" dirty="0">
                <a:solidFill>
                  <a:srgbClr val="4472C4"/>
                </a:solidFill>
                <a:latin typeface="Calibri" panose="020F0502020204030204"/>
              </a:rPr>
              <a:t>Japan: Historical Context</a:t>
            </a:r>
            <a:endParaRPr lang="en-US" dirty="0"/>
          </a:p>
        </p:txBody>
      </p:sp>
      <p:sp>
        <p:nvSpPr>
          <p:cNvPr id="3" name="Content Placeholder 2"/>
          <p:cNvSpPr>
            <a:spLocks noGrp="1"/>
          </p:cNvSpPr>
          <p:nvPr>
            <p:ph idx="1"/>
          </p:nvPr>
        </p:nvSpPr>
        <p:spPr>
          <a:xfrm>
            <a:off x="84841" y="1825625"/>
            <a:ext cx="11268959" cy="4351338"/>
          </a:xfrm>
        </p:spPr>
        <p:txBody>
          <a:bodyPr>
            <a:normAutofit/>
          </a:bodyPr>
          <a:lstStyle/>
          <a:p>
            <a:r>
              <a:rPr lang="en-US" sz="3200" dirty="0" smtClean="0"/>
              <a:t>Long history of Chinese influence </a:t>
            </a:r>
          </a:p>
          <a:p>
            <a:r>
              <a:rPr lang="en-US" sz="3200" dirty="0" smtClean="0"/>
              <a:t>Isolationist foreign policy (~1630s to 1853)</a:t>
            </a:r>
          </a:p>
          <a:p>
            <a:r>
              <a:rPr lang="en-US" sz="3200" dirty="0" smtClean="0"/>
              <a:t>Regional conflicts</a:t>
            </a:r>
            <a:r>
              <a:rPr lang="en-US" sz="3200" dirty="0"/>
              <a:t> </a:t>
            </a:r>
            <a:r>
              <a:rPr lang="en-US" sz="3200" dirty="0" smtClean="0"/>
              <a:t>/ Expansionism</a:t>
            </a:r>
          </a:p>
          <a:p>
            <a:r>
              <a:rPr lang="en-US" sz="3200" dirty="0" smtClean="0"/>
              <a:t>WWII Aftermath</a:t>
            </a:r>
          </a:p>
          <a:p>
            <a:r>
              <a:rPr lang="en-US" sz="3200" dirty="0" smtClean="0"/>
              <a:t>Constitution of Japan – Article 9</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40014" y="1092027"/>
            <a:ext cx="2689244" cy="2016933"/>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7789025" y="2729983"/>
            <a:ext cx="2969895" cy="2357060"/>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05331" y="4607881"/>
            <a:ext cx="2707177" cy="2142054"/>
          </a:xfrm>
          <a:prstGeom prst="rect">
            <a:avLst/>
          </a:prstGeom>
          <a:ln>
            <a:solidFill>
              <a:schemeClr val="tx1"/>
            </a:solidFill>
          </a:ln>
        </p:spPr>
      </p:pic>
      <p:pic>
        <p:nvPicPr>
          <p:cNvPr id="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963" y="113923"/>
            <a:ext cx="742010"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353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460763" y="13497"/>
            <a:ext cx="6731237" cy="6844503"/>
          </a:xfrm>
          <a:prstGeom prst="rect">
            <a:avLst/>
          </a:prstGeom>
        </p:spPr>
      </p:pic>
      <p:sp>
        <p:nvSpPr>
          <p:cNvPr id="2" name="Title 1"/>
          <p:cNvSpPr>
            <a:spLocks noGrp="1"/>
          </p:cNvSpPr>
          <p:nvPr>
            <p:ph type="title"/>
          </p:nvPr>
        </p:nvSpPr>
        <p:spPr>
          <a:xfrm>
            <a:off x="838200" y="365125"/>
            <a:ext cx="4668129" cy="1325563"/>
          </a:xfrm>
        </p:spPr>
        <p:txBody>
          <a:bodyPr>
            <a:normAutofit/>
          </a:bodyPr>
          <a:lstStyle/>
          <a:p>
            <a:r>
              <a:rPr lang="en-US" sz="4000" b="1" i="1" dirty="0" smtClean="0">
                <a:solidFill>
                  <a:srgbClr val="4472C4"/>
                </a:solidFill>
                <a:latin typeface="Calibri" panose="020F0502020204030204"/>
              </a:rPr>
              <a:t>U.S. Military in the region</a:t>
            </a:r>
            <a:endParaRPr lang="en-US" sz="4000" dirty="0"/>
          </a:p>
        </p:txBody>
      </p:sp>
      <p:sp>
        <p:nvSpPr>
          <p:cNvPr id="17" name="TextBox 16"/>
          <p:cNvSpPr txBox="1"/>
          <p:nvPr/>
        </p:nvSpPr>
        <p:spPr>
          <a:xfrm>
            <a:off x="540142" y="1756730"/>
            <a:ext cx="3352941" cy="433965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smtClean="0">
                <a:ln>
                  <a:noFill/>
                </a:ln>
                <a:solidFill>
                  <a:prstClr val="black"/>
                </a:solidFill>
                <a:effectLst/>
                <a:uLnTx/>
                <a:uFillTx/>
                <a:latin typeface="Calibri" panose="020F0502020204030204"/>
                <a:ea typeface="+mn-ea"/>
                <a:cs typeface="+mn-cs"/>
              </a:rPr>
              <a:t>JAPAN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Largest US Military presence outside of the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~55,000 US Military in Japan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&gt;100 Military bases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SOUTH KOREA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largest US Military presence outside of the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~28,500 US Military in Japan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&gt;70 Military bases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5337" y="2581465"/>
            <a:ext cx="1427148" cy="1018794"/>
          </a:xfrm>
          <a:prstGeom prst="rect">
            <a:avLst/>
          </a:prstGeom>
          <a:ln>
            <a:solidFill>
              <a:schemeClr val="tx1"/>
            </a:solidFill>
          </a:ln>
        </p:spPr>
      </p:pic>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42093" y="3691645"/>
            <a:ext cx="1455432" cy="971180"/>
          </a:xfrm>
          <a:prstGeom prst="rect">
            <a:avLst/>
          </a:prstGeom>
          <a:ln>
            <a:solidFill>
              <a:schemeClr val="tx1"/>
            </a:solidFill>
          </a:ln>
        </p:spPr>
      </p:pic>
      <p:pic>
        <p:nvPicPr>
          <p:cNvPr id="21" name="Picture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4975" y="2774948"/>
            <a:ext cx="1444861" cy="961635"/>
          </a:xfrm>
          <a:prstGeom prst="rect">
            <a:avLst/>
          </a:prstGeom>
          <a:ln>
            <a:solidFill>
              <a:schemeClr val="tx1"/>
            </a:solidFill>
          </a:ln>
        </p:spPr>
      </p:pic>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35950" y="1684956"/>
            <a:ext cx="1524061" cy="1013500"/>
          </a:xfrm>
          <a:prstGeom prst="rect">
            <a:avLst/>
          </a:prstGeom>
          <a:ln>
            <a:solidFill>
              <a:schemeClr val="tx1"/>
            </a:solidFill>
          </a:ln>
        </p:spPr>
      </p:pic>
      <p:pic>
        <p:nvPicPr>
          <p:cNvPr id="23" name="Picture 22"/>
          <p:cNvPicPr>
            <a:picLocks noChangeAspect="1"/>
          </p:cNvPicPr>
          <p:nvPr/>
        </p:nvPicPr>
        <p:blipFill>
          <a:blip r:embed="rId7"/>
          <a:stretch>
            <a:fillRect/>
          </a:stretch>
        </p:blipFill>
        <p:spPr>
          <a:xfrm>
            <a:off x="7627990" y="5725681"/>
            <a:ext cx="1361623" cy="1019903"/>
          </a:xfrm>
          <a:prstGeom prst="rect">
            <a:avLst/>
          </a:prstGeom>
          <a:ln>
            <a:solidFill>
              <a:schemeClr val="tx1"/>
            </a:solidFill>
          </a:ln>
        </p:spPr>
      </p:pic>
      <p:pic>
        <p:nvPicPr>
          <p:cNvPr id="24" name="Picture 2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87255" y="4486542"/>
            <a:ext cx="1460133" cy="973909"/>
          </a:xfrm>
          <a:prstGeom prst="rect">
            <a:avLst/>
          </a:prstGeom>
          <a:ln>
            <a:solidFill>
              <a:schemeClr val="tx1"/>
            </a:solidFill>
          </a:ln>
        </p:spPr>
      </p:pic>
      <p:pic>
        <p:nvPicPr>
          <p:cNvPr id="25" name="Picture 24"/>
          <p:cNvPicPr>
            <a:picLocks noChangeAspect="1"/>
          </p:cNvPicPr>
          <p:nvPr/>
        </p:nvPicPr>
        <p:blipFill>
          <a:blip r:embed="rId9"/>
          <a:stretch>
            <a:fillRect/>
          </a:stretch>
        </p:blipFill>
        <p:spPr>
          <a:xfrm>
            <a:off x="5506329" y="4233310"/>
            <a:ext cx="1519823" cy="859030"/>
          </a:xfrm>
          <a:prstGeom prst="rect">
            <a:avLst/>
          </a:prstGeom>
          <a:ln>
            <a:solidFill>
              <a:schemeClr val="tx1"/>
            </a:solidFill>
          </a:ln>
        </p:spPr>
      </p:pic>
      <p:sp>
        <p:nvSpPr>
          <p:cNvPr id="26" name="TextBox 25"/>
          <p:cNvSpPr txBox="1"/>
          <p:nvPr/>
        </p:nvSpPr>
        <p:spPr>
          <a:xfrm>
            <a:off x="5705171" y="5027759"/>
            <a:ext cx="10454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Osan</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Air Base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7181767" y="1435169"/>
            <a:ext cx="13553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Demilitarized Zone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7370240" y="3691645"/>
            <a:ext cx="12943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Camp Humphreys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10453004" y="2304466"/>
            <a:ext cx="147181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Yokosuka Naval Base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10397825" y="4662825"/>
            <a:ext cx="11439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Yokota Air Base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p:cNvSpPr txBox="1"/>
          <p:nvPr/>
        </p:nvSpPr>
        <p:spPr>
          <a:xfrm>
            <a:off x="9016409" y="5413177"/>
            <a:ext cx="8018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Camp Fuji</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7545484" y="5474765"/>
            <a:ext cx="12826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Futenma</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Air Base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88910" y="109291"/>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2963" y="113923"/>
            <a:ext cx="675237" cy="66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71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652" y="23623"/>
            <a:ext cx="6070861" cy="1325563"/>
          </a:xfrm>
        </p:spPr>
        <p:txBody>
          <a:bodyPr/>
          <a:lstStyle/>
          <a:p>
            <a:r>
              <a:rPr lang="en-US" b="1" i="1" dirty="0" smtClean="0">
                <a:solidFill>
                  <a:srgbClr val="4472C4"/>
                </a:solidFill>
                <a:latin typeface="Calibri" panose="020F0502020204030204"/>
              </a:rPr>
              <a:t>       Current Situation</a:t>
            </a:r>
            <a:endParaRPr lang="en-US" dirty="0"/>
          </a:p>
        </p:txBody>
      </p:sp>
      <p:sp>
        <p:nvSpPr>
          <p:cNvPr id="6" name="Rounded Rectangle 5"/>
          <p:cNvSpPr/>
          <p:nvPr/>
        </p:nvSpPr>
        <p:spPr>
          <a:xfrm>
            <a:off x="5133800" y="5594466"/>
            <a:ext cx="1918855" cy="1122218"/>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8030095" y="1495122"/>
            <a:ext cx="1803861" cy="1122218"/>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2352501" y="1495121"/>
            <a:ext cx="1803861" cy="1122218"/>
          </a:xfrm>
          <a:prstGeom prst="roundRect">
            <a:avLst/>
          </a:prstGeom>
          <a:blipFill dpi="0" rotWithShape="1">
            <a:blip r:embed="rId4" cstate="print">
              <a:extLst>
                <a:ext uri="{28A0092B-C50C-407E-A947-70E740481C1C}">
                  <a14:useLocalDpi xmlns:a14="http://schemas.microsoft.com/office/drawing/2010/main"/>
                </a:ext>
              </a:extLst>
            </a:blip>
            <a:srcRect/>
            <a:stretch>
              <a:fillRect/>
            </a:stretch>
          </a:blip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Left-Right Arrow 9"/>
          <p:cNvSpPr/>
          <p:nvPr/>
        </p:nvSpPr>
        <p:spPr>
          <a:xfrm>
            <a:off x="4264429" y="1632866"/>
            <a:ext cx="3657599" cy="846729"/>
          </a:xfrm>
          <a:prstGeom prst="leftRightArrow">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Relationship: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Trust, friendship, cooperation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Arrow 11"/>
          <p:cNvSpPr/>
          <p:nvPr/>
        </p:nvSpPr>
        <p:spPr>
          <a:xfrm rot="14136477">
            <a:off x="2424241" y="3691016"/>
            <a:ext cx="3464282" cy="92271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rot="18393931">
            <a:off x="6324662" y="3714899"/>
            <a:ext cx="3464282" cy="92271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8368914" y="3898516"/>
            <a:ext cx="303137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Northern Territories / Kuril Islands dispute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Russia is important for security and counterbalancing China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1004485" y="4037015"/>
            <a:ext cx="303137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Senkaku</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Diaoyu</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Islands dispute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Regional threat: military capabilities and assertiveness</a:t>
            </a:r>
          </a:p>
        </p:txBody>
      </p:sp>
      <p:sp>
        <p:nvSpPr>
          <p:cNvPr id="18" name="Up Arrow 17"/>
          <p:cNvSpPr/>
          <p:nvPr/>
        </p:nvSpPr>
        <p:spPr>
          <a:xfrm>
            <a:off x="5619095" y="2451404"/>
            <a:ext cx="948267" cy="2977127"/>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963" y="113923"/>
            <a:ext cx="760864"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6739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500237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6741" y="146478"/>
            <a:ext cx="10123202" cy="1093509"/>
          </a:xfrm>
          <a:ln>
            <a:solidFill>
              <a:srgbClr val="FF0000"/>
            </a:solidFill>
          </a:ln>
        </p:spPr>
        <p:txBody>
          <a:bodyPr anchor="ctr">
            <a:normAutofit fontScale="90000"/>
          </a:bodyPr>
          <a:lstStyle/>
          <a:p>
            <a:r>
              <a:rPr lang="en-US" sz="4800" b="1" i="1" dirty="0">
                <a:solidFill>
                  <a:srgbClr val="4472C4"/>
                </a:solidFill>
                <a:latin typeface="Calibri" panose="020F0502020204030204"/>
              </a:rPr>
              <a:t/>
            </a:r>
            <a:br>
              <a:rPr lang="en-US" sz="4800" b="1" i="1" dirty="0">
                <a:solidFill>
                  <a:srgbClr val="4472C4"/>
                </a:solidFill>
                <a:latin typeface="Calibri" panose="020F0502020204030204"/>
              </a:rPr>
            </a:br>
            <a:r>
              <a:rPr lang="en-US" sz="4800" b="1" i="1" dirty="0" smtClean="0">
                <a:solidFill>
                  <a:srgbClr val="4472C4"/>
                </a:solidFill>
                <a:latin typeface="Calibri" panose="020F0502020204030204"/>
              </a:rPr>
              <a:t>The </a:t>
            </a:r>
            <a:r>
              <a:rPr lang="en-US" sz="4800" b="1" i="1" dirty="0">
                <a:solidFill>
                  <a:srgbClr val="4472C4"/>
                </a:solidFill>
                <a:latin typeface="Calibri" panose="020F0502020204030204"/>
              </a:rPr>
              <a:t>Russian perspective of the INDOPACOM</a:t>
            </a:r>
            <a:br>
              <a:rPr lang="en-US" sz="4800" b="1" i="1" dirty="0">
                <a:solidFill>
                  <a:srgbClr val="4472C4"/>
                </a:solidFill>
                <a:latin typeface="Calibri" panose="020F0502020204030204"/>
              </a:rPr>
            </a:br>
            <a:endParaRPr lang="en-US" dirty="0"/>
          </a:p>
        </p:txBody>
      </p:sp>
      <p:sp>
        <p:nvSpPr>
          <p:cNvPr id="3" name="Subtitle 2"/>
          <p:cNvSpPr>
            <a:spLocks noGrp="1"/>
          </p:cNvSpPr>
          <p:nvPr>
            <p:ph type="subTitle" idx="1"/>
          </p:nvPr>
        </p:nvSpPr>
        <p:spPr>
          <a:xfrm>
            <a:off x="0" y="1601787"/>
            <a:ext cx="12075736" cy="4610477"/>
          </a:xfrm>
        </p:spPr>
        <p:txBody>
          <a:bodyPr>
            <a:normAutofit/>
          </a:bodyPr>
          <a:lstStyle/>
          <a:p>
            <a:endParaRPr lang="en-US" sz="2800" b="1" dirty="0" smtClean="0"/>
          </a:p>
          <a:p>
            <a:r>
              <a:rPr lang="en-US" sz="2800" b="1" dirty="0" smtClean="0"/>
              <a:t>Major </a:t>
            </a:r>
            <a:r>
              <a:rPr lang="en-US" sz="2800" b="1" dirty="0"/>
              <a:t>Frederik </a:t>
            </a:r>
            <a:r>
              <a:rPr lang="en-US" sz="2800" b="1" dirty="0" smtClean="0"/>
              <a:t>Wintermans </a:t>
            </a:r>
          </a:p>
          <a:p>
            <a:r>
              <a:rPr lang="en-US" sz="2800" b="1" dirty="0" smtClean="0"/>
              <a:t> Royal Netherlands Army</a:t>
            </a:r>
          </a:p>
          <a:p>
            <a:r>
              <a:rPr lang="en-US" sz="2800" b="1" dirty="0" smtClean="0"/>
              <a:t>U.S. Army Command and General Staff College</a:t>
            </a:r>
          </a:p>
          <a:p>
            <a:pPr lvl="0">
              <a:spcBef>
                <a:spcPts val="0"/>
              </a:spcBef>
              <a:defRPr/>
            </a:pPr>
            <a:endParaRPr lang="en-US" altLang="en-US" b="1" kern="0" dirty="0" smtClean="0">
              <a:solidFill>
                <a:srgbClr val="4472C4"/>
              </a:solidFill>
              <a:cs typeface="Arial" panose="020B0604020202020204" pitchFamily="34" charset="0"/>
            </a:endParaRPr>
          </a:p>
          <a:p>
            <a:pPr lvl="0">
              <a:spcBef>
                <a:spcPts val="0"/>
              </a:spcBef>
              <a:defRPr/>
            </a:pPr>
            <a:endParaRPr lang="en-US" altLang="en-US" b="1" kern="0" dirty="0">
              <a:solidFill>
                <a:srgbClr val="4472C4"/>
              </a:solidFill>
              <a:cs typeface="Arial" panose="020B0604020202020204" pitchFamily="34" charset="0"/>
            </a:endParaRPr>
          </a:p>
          <a:p>
            <a:pPr lvl="0">
              <a:spcBef>
                <a:spcPts val="0"/>
              </a:spcBef>
              <a:defRPr/>
            </a:pPr>
            <a:r>
              <a:rPr lang="en-US" altLang="en-US" b="1" kern="0" dirty="0" smtClean="0">
                <a:solidFill>
                  <a:srgbClr val="4472C4"/>
                </a:solidFill>
                <a:cs typeface="Arial" panose="020B0604020202020204" pitchFamily="34" charset="0"/>
              </a:rPr>
              <a:t>Presentation </a:t>
            </a:r>
            <a:r>
              <a:rPr lang="en-US" altLang="en-US" b="1" kern="0" dirty="0">
                <a:solidFill>
                  <a:srgbClr val="4472C4"/>
                </a:solidFill>
                <a:cs typeface="Arial" panose="020B0604020202020204" pitchFamily="34" charset="0"/>
              </a:rPr>
              <a:t>for the</a:t>
            </a:r>
          </a:p>
          <a:p>
            <a:pPr lvl="0">
              <a:spcBef>
                <a:spcPts val="0"/>
              </a:spcBef>
              <a:defRPr/>
            </a:pPr>
            <a:r>
              <a:rPr lang="en-US" altLang="en-US" b="1" kern="0" dirty="0">
                <a:solidFill>
                  <a:srgbClr val="4472C4"/>
                </a:solidFill>
                <a:cs typeface="Arial" panose="020B0604020202020204" pitchFamily="34" charset="0"/>
              </a:rPr>
              <a:t>Cultural and Area Studies Office </a:t>
            </a:r>
          </a:p>
          <a:p>
            <a:pPr lvl="0">
              <a:spcBef>
                <a:spcPts val="0"/>
              </a:spcBef>
              <a:defRPr/>
            </a:pPr>
            <a:r>
              <a:rPr lang="en-US" altLang="en-US" b="1" kern="0" dirty="0">
                <a:solidFill>
                  <a:srgbClr val="4472C4"/>
                </a:solidFill>
                <a:cs typeface="Arial" panose="020B0604020202020204" pitchFamily="34" charset="0"/>
              </a:rPr>
              <a:t>U.S. Army Command and General Staff College</a:t>
            </a:r>
          </a:p>
          <a:p>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963" y="113923"/>
            <a:ext cx="833778"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89868" y="6396335"/>
            <a:ext cx="6096000" cy="46166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30 November 2021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unclassified</a:t>
            </a:r>
          </a:p>
        </p:txBody>
      </p:sp>
    </p:spTree>
    <p:extLst>
      <p:ext uri="{BB962C8B-B14F-4D97-AF65-F5344CB8AC3E}">
        <p14:creationId xmlns:p14="http://schemas.microsoft.com/office/powerpoint/2010/main" val="3192183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5FCF28-00BF-4C2D-A9B3-23415155B187}"/>
              </a:ext>
            </a:extLst>
          </p:cNvPr>
          <p:cNvSpPr txBox="1"/>
          <p:nvPr/>
        </p:nvSpPr>
        <p:spPr>
          <a:xfrm>
            <a:off x="497305" y="387764"/>
            <a:ext cx="11428395"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201F1E"/>
                </a:solidFill>
                <a:effectLst/>
                <a:uLnTx/>
                <a:uFillTx/>
                <a:latin typeface="Calibri" panose="020F0502020204030204" pitchFamily="34" charset="0"/>
                <a:ea typeface="+mn-ea"/>
                <a:cs typeface="+mn-cs"/>
              </a:rPr>
              <a:t>The Russian perspective of the INDOPACOM</a:t>
            </a:r>
            <a:endParaRPr kumimoji="0" lang="nl-NL"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9C4C03-0E90-49B9-9D61-F1256AB3FCC4}"/>
              </a:ext>
            </a:extLst>
          </p:cNvPr>
          <p:cNvSpPr txBox="1"/>
          <p:nvPr/>
        </p:nvSpPr>
        <p:spPr>
          <a:xfrm>
            <a:off x="251860" y="6470236"/>
            <a:ext cx="114283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1F1E"/>
                </a:solidFill>
                <a:effectLst/>
                <a:uLnTx/>
                <a:uFillTx/>
                <a:latin typeface="Calibri" panose="020F0502020204030204" pitchFamily="34" charset="0"/>
                <a:ea typeface="+mn-ea"/>
                <a:cs typeface="+mn-cs"/>
              </a:rPr>
              <a:t>Frederik Wintermans, Royal Netherlands Army</a:t>
            </a: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BB93BB6-13AD-4AD6-8507-0B803FBE6ABC}"/>
              </a:ext>
            </a:extLst>
          </p:cNvPr>
          <p:cNvSpPr txBox="1"/>
          <p:nvPr/>
        </p:nvSpPr>
        <p:spPr>
          <a:xfrm>
            <a:off x="381802" y="4571274"/>
            <a:ext cx="11428395"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201F1E"/>
                </a:solidFill>
                <a:effectLst/>
                <a:uLnTx/>
                <a:uFillTx/>
                <a:latin typeface="Calibri" panose="020F0502020204030204" pitchFamily="34" charset="0"/>
                <a:ea typeface="+mn-ea"/>
                <a:cs typeface="+mn-cs"/>
              </a:rPr>
              <a:t>Key take-away</a:t>
            </a:r>
            <a:r>
              <a:rPr kumimoji="0" lang="en-GB" sz="2400" b="1" i="0" u="none" strike="noStrike" kern="1200" cap="none" spc="0" normalizeH="0" baseline="0" noProof="0" dirty="0">
                <a:ln>
                  <a:noFill/>
                </a:ln>
                <a:solidFill>
                  <a:srgbClr val="201F1E"/>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Moscow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pivot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Asia</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medium term. Russian security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interests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are European.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Its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diplomatic</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military,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activities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in INDOPACOM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revolve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around</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its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partnership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China. The rest is of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importance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Russian policy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collides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U.S. policy in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repelling</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U.S. push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global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dominance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BFD853A3-1B33-414D-A1B4-C735CE45B0AB}"/>
              </a:ext>
            </a:extLst>
          </p:cNvPr>
          <p:cNvSpPr txBox="1"/>
          <p:nvPr/>
        </p:nvSpPr>
        <p:spPr>
          <a:xfrm>
            <a:off x="1527543" y="1539949"/>
            <a:ext cx="456845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“We (Russia and China) noted the destructive character of Washington’s actions that undermine global strategic stability. They are fuelling tensions in various parts of the world, including along the Russian and Chinese borders.”</a:t>
            </a:r>
          </a:p>
        </p:txBody>
      </p:sp>
      <p:pic>
        <p:nvPicPr>
          <p:cNvPr id="11" name="Picture 10">
            <a:extLst>
              <a:ext uri="{FF2B5EF4-FFF2-40B4-BE49-F238E27FC236}">
                <a16:creationId xmlns:a16="http://schemas.microsoft.com/office/drawing/2014/main" id="{F3A6FBC4-6362-47C6-A139-91EA53F9C15D}"/>
              </a:ext>
            </a:extLst>
          </p:cNvPr>
          <p:cNvPicPr>
            <a:picLocks noChangeAspect="1"/>
          </p:cNvPicPr>
          <p:nvPr/>
        </p:nvPicPr>
        <p:blipFill>
          <a:blip r:embed="rId2"/>
          <a:stretch>
            <a:fillRect/>
          </a:stretch>
        </p:blipFill>
        <p:spPr>
          <a:xfrm>
            <a:off x="0" y="1548062"/>
            <a:ext cx="1438385" cy="1438385"/>
          </a:xfrm>
          <a:prstGeom prst="rect">
            <a:avLst/>
          </a:prstGeom>
        </p:spPr>
      </p:pic>
      <p:pic>
        <p:nvPicPr>
          <p:cNvPr id="12" name="Picture 11">
            <a:extLst>
              <a:ext uri="{FF2B5EF4-FFF2-40B4-BE49-F238E27FC236}">
                <a16:creationId xmlns:a16="http://schemas.microsoft.com/office/drawing/2014/main" id="{26C9EA62-72DE-4553-89C2-1150811BA0A4}"/>
              </a:ext>
            </a:extLst>
          </p:cNvPr>
          <p:cNvPicPr>
            <a:picLocks noChangeAspect="1"/>
          </p:cNvPicPr>
          <p:nvPr/>
        </p:nvPicPr>
        <p:blipFill>
          <a:blip r:embed="rId3"/>
          <a:stretch>
            <a:fillRect/>
          </a:stretch>
        </p:blipFill>
        <p:spPr>
          <a:xfrm>
            <a:off x="7953375" y="1306041"/>
            <a:ext cx="4238625" cy="3181350"/>
          </a:xfrm>
          <a:prstGeom prst="rect">
            <a:avLst/>
          </a:prstGeom>
        </p:spPr>
      </p:pic>
      <p:pic>
        <p:nvPicPr>
          <p:cNvPr id="9"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963" y="113923"/>
            <a:ext cx="833778"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805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_1546">
            <a:extLst>
              <a:ext uri="{FF2B5EF4-FFF2-40B4-BE49-F238E27FC236}">
                <a16:creationId xmlns:a16="http://schemas.microsoft.com/office/drawing/2014/main" id="{2DBFF2E2-B2C9-4DD0-9705-203D74ABA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398" y="1"/>
            <a:ext cx="4892511" cy="34481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3A84F1-6C26-41E6-B6E8-A48963ECFE16}"/>
              </a:ext>
            </a:extLst>
          </p:cNvPr>
          <p:cNvSpPr txBox="1"/>
          <p:nvPr/>
        </p:nvSpPr>
        <p:spPr>
          <a:xfrm>
            <a:off x="1791093" y="324842"/>
            <a:ext cx="2394408" cy="646331"/>
          </a:xfrm>
          <a:prstGeom prst="rect">
            <a:avLst/>
          </a:prstGeom>
          <a:noFill/>
        </p:spPr>
        <p:txBody>
          <a:bodyPr wrap="square">
            <a:spAutoFit/>
          </a:bodyPr>
          <a:lstStyle/>
          <a:p>
            <a:pPr lvl="0"/>
            <a:r>
              <a:rPr lang="en-US" sz="3600" b="1" i="1" dirty="0">
                <a:solidFill>
                  <a:srgbClr val="4472C4"/>
                </a:solidFill>
              </a:rPr>
              <a:t> </a:t>
            </a:r>
            <a:r>
              <a:rPr lang="en-US" sz="3600" b="1" i="1" dirty="0" smtClean="0">
                <a:solidFill>
                  <a:srgbClr val="4472C4"/>
                </a:solidFill>
              </a:rPr>
              <a:t>Diplomacy</a:t>
            </a:r>
            <a:endParaRPr kumimoji="0" lang="nl-NL"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1BFC94F-78E6-4FFA-874C-774BBF2E4E48}"/>
              </a:ext>
            </a:extLst>
          </p:cNvPr>
          <p:cNvSpPr txBox="1"/>
          <p:nvPr/>
        </p:nvSpPr>
        <p:spPr>
          <a:xfrm>
            <a:off x="943894" y="1393960"/>
            <a:ext cx="5647070"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alibri" panose="020F0502020204030204"/>
                <a:ea typeface="+mn-ea"/>
                <a:cs typeface="+mn-cs"/>
              </a:rPr>
              <a:t>Russian interests framed by competition with 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alibri" panose="020F0502020204030204"/>
                <a:ea typeface="+mn-ea"/>
                <a:cs typeface="+mn-cs"/>
              </a:rPr>
              <a:t>Relationship China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alibri" panose="020F0502020204030204"/>
                <a:ea typeface="+mn-ea"/>
                <a:cs typeface="+mn-cs"/>
              </a:rPr>
              <a:t>BMD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i="0" u="none" strike="noStrike" kern="1200" cap="none" spc="0" normalizeH="0" baseline="0" noProof="0" dirty="0">
                <a:ln>
                  <a:noFill/>
                </a:ln>
                <a:solidFill>
                  <a:prstClr val="black"/>
                </a:solidFill>
                <a:effectLst/>
                <a:uLnTx/>
                <a:uFillTx/>
                <a:latin typeface="Calibri" panose="020F0502020204030204"/>
                <a:ea typeface="+mn-ea"/>
                <a:cs typeface="+mn-cs"/>
              </a:rPr>
              <a:t>South Chinese Sea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3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Calibri" panose="020F0502020204030204"/>
                <a:ea typeface="+mn-ea"/>
                <a:cs typeface="+mn-cs"/>
              </a:rPr>
              <a:t>Russian ties with: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i="0" u="none" strike="noStrike" kern="1200" cap="none" spc="0" normalizeH="0" baseline="0" noProof="0" dirty="0">
                <a:ln>
                  <a:noFill/>
                </a:ln>
                <a:solidFill>
                  <a:prstClr val="black"/>
                </a:solidFill>
                <a:effectLst/>
                <a:uLnTx/>
                <a:uFillTx/>
                <a:latin typeface="Calibri" panose="020F0502020204030204"/>
                <a:ea typeface="+mn-ea"/>
                <a:cs typeface="+mn-cs"/>
              </a:rPr>
              <a:t>ROK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i="0" u="none" strike="noStrike" kern="1200" cap="none" spc="0" normalizeH="0" baseline="0" noProof="0" dirty="0">
                <a:ln>
                  <a:noFill/>
                </a:ln>
                <a:solidFill>
                  <a:prstClr val="black"/>
                </a:solidFill>
                <a:effectLst/>
                <a:uLnTx/>
                <a:uFillTx/>
                <a:latin typeface="Calibri" panose="020F0502020204030204"/>
                <a:ea typeface="+mn-ea"/>
                <a:cs typeface="+mn-cs"/>
              </a:rPr>
              <a:t>North-Korea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i="0" u="none" strike="noStrike" kern="1200" cap="none" spc="0" normalizeH="0" baseline="0" noProof="0" dirty="0">
                <a:ln>
                  <a:noFill/>
                </a:ln>
                <a:solidFill>
                  <a:prstClr val="black"/>
                </a:solidFill>
                <a:effectLst/>
                <a:uLnTx/>
                <a:uFillTx/>
                <a:latin typeface="Calibri" panose="020F0502020204030204"/>
                <a:ea typeface="+mn-ea"/>
                <a:cs typeface="+mn-cs"/>
              </a:rPr>
              <a:t>Japan</a:t>
            </a:r>
          </a:p>
        </p:txBody>
      </p:sp>
      <p:pic>
        <p:nvPicPr>
          <p:cNvPr id="11" name="Picture 10">
            <a:extLst>
              <a:ext uri="{FF2B5EF4-FFF2-40B4-BE49-F238E27FC236}">
                <a16:creationId xmlns:a16="http://schemas.microsoft.com/office/drawing/2014/main" id="{CA8601D2-7B64-44B7-86FC-383CEFFA63A5}"/>
              </a:ext>
            </a:extLst>
          </p:cNvPr>
          <p:cNvPicPr>
            <a:picLocks noChangeAspect="1"/>
          </p:cNvPicPr>
          <p:nvPr/>
        </p:nvPicPr>
        <p:blipFill>
          <a:blip r:embed="rId3"/>
          <a:stretch>
            <a:fillRect/>
          </a:stretch>
        </p:blipFill>
        <p:spPr>
          <a:xfrm>
            <a:off x="6259398" y="3448147"/>
            <a:ext cx="4892511" cy="3385357"/>
          </a:xfrm>
          <a:prstGeom prst="rect">
            <a:avLst/>
          </a:prstGeom>
        </p:spPr>
      </p:pic>
      <p:sp>
        <p:nvSpPr>
          <p:cNvPr id="6" name="Oval 5">
            <a:extLst>
              <a:ext uri="{FF2B5EF4-FFF2-40B4-BE49-F238E27FC236}">
                <a16:creationId xmlns:a16="http://schemas.microsoft.com/office/drawing/2014/main" id="{1721862A-6CEA-4102-9416-45E0FB748144}"/>
              </a:ext>
            </a:extLst>
          </p:cNvPr>
          <p:cNvSpPr/>
          <p:nvPr/>
        </p:nvSpPr>
        <p:spPr>
          <a:xfrm>
            <a:off x="8920716" y="2594289"/>
            <a:ext cx="2115879" cy="382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3637"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16" y="58198"/>
            <a:ext cx="74772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80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EF089D-6600-4CCF-806E-C022725AA5B1}"/>
              </a:ext>
            </a:extLst>
          </p:cNvPr>
          <p:cNvPicPr>
            <a:picLocks noChangeAspect="1"/>
          </p:cNvPicPr>
          <p:nvPr/>
        </p:nvPicPr>
        <p:blipFill rotWithShape="1">
          <a:blip r:embed="rId2"/>
          <a:srcRect l="1925" t="3512" r="2255" b="2955"/>
          <a:stretch/>
        </p:blipFill>
        <p:spPr>
          <a:xfrm>
            <a:off x="6724389" y="18431"/>
            <a:ext cx="5467610" cy="3844257"/>
          </a:xfrm>
          <a:prstGeom prst="rect">
            <a:avLst/>
          </a:prstGeom>
          <a:ln>
            <a:solidFill>
              <a:schemeClr val="tx1"/>
            </a:solidFill>
          </a:ln>
        </p:spPr>
      </p:pic>
      <p:sp>
        <p:nvSpPr>
          <p:cNvPr id="9" name="TextBox 8">
            <a:extLst>
              <a:ext uri="{FF2B5EF4-FFF2-40B4-BE49-F238E27FC236}">
                <a16:creationId xmlns:a16="http://schemas.microsoft.com/office/drawing/2014/main" id="{4DE0C825-E9F8-44F3-9825-7142E7FFDD96}"/>
              </a:ext>
            </a:extLst>
          </p:cNvPr>
          <p:cNvSpPr txBox="1"/>
          <p:nvPr/>
        </p:nvSpPr>
        <p:spPr>
          <a:xfrm>
            <a:off x="847501" y="165041"/>
            <a:ext cx="6148722" cy="1600438"/>
          </a:xfrm>
          <a:prstGeom prst="rect">
            <a:avLst/>
          </a:prstGeom>
          <a:noFill/>
        </p:spPr>
        <p:txBody>
          <a:bodyPr wrap="square">
            <a:spAutoFit/>
          </a:bodyPr>
          <a:lstStyle/>
          <a:p>
            <a:r>
              <a:rPr lang="en-US" sz="3200" b="1" i="1" dirty="0">
                <a:solidFill>
                  <a:srgbClr val="4472C4"/>
                </a:solidFill>
              </a:rPr>
              <a:t> </a:t>
            </a:r>
            <a:r>
              <a:rPr lang="en-US" sz="3200" b="1" i="1" dirty="0" smtClean="0">
                <a:solidFill>
                  <a:srgbClr val="4472C4"/>
                </a:solidFill>
              </a:rPr>
              <a:t>                 </a:t>
            </a:r>
            <a:r>
              <a:rPr lang="en-US" sz="3600" b="1" i="1" dirty="0" smtClean="0">
                <a:solidFill>
                  <a:srgbClr val="4472C4"/>
                </a:solidFill>
              </a:rPr>
              <a:t>Military</a:t>
            </a:r>
            <a:endParaRPr lang="en-US" sz="3600" b="1" i="1" dirty="0">
              <a:solidFill>
                <a:srgbClr val="4472C4"/>
              </a:solidFill>
            </a:endParaRPr>
          </a:p>
          <a:p>
            <a:endParaRPr lang="nl-NL" sz="3200"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1F73896-7E8D-4731-BAAA-835FEA7E34FE}"/>
              </a:ext>
            </a:extLst>
          </p:cNvPr>
          <p:cNvPicPr>
            <a:picLocks noChangeAspect="1"/>
          </p:cNvPicPr>
          <p:nvPr/>
        </p:nvPicPr>
        <p:blipFill>
          <a:blip r:embed="rId3"/>
          <a:stretch>
            <a:fillRect/>
          </a:stretch>
        </p:blipFill>
        <p:spPr>
          <a:xfrm>
            <a:off x="6724390" y="3862688"/>
            <a:ext cx="5467610" cy="2976880"/>
          </a:xfrm>
          <a:prstGeom prst="rect">
            <a:avLst/>
          </a:prstGeom>
          <a:ln>
            <a:solidFill>
              <a:schemeClr val="tx1"/>
            </a:solidFill>
          </a:ln>
        </p:spPr>
      </p:pic>
      <p:pic>
        <p:nvPicPr>
          <p:cNvPr id="15" name="Picture 14">
            <a:extLst>
              <a:ext uri="{FF2B5EF4-FFF2-40B4-BE49-F238E27FC236}">
                <a16:creationId xmlns:a16="http://schemas.microsoft.com/office/drawing/2014/main" id="{AFFC3968-8E09-43BC-933A-ECE8284FC636}"/>
              </a:ext>
            </a:extLst>
          </p:cNvPr>
          <p:cNvPicPr>
            <a:picLocks noChangeAspect="1"/>
          </p:cNvPicPr>
          <p:nvPr/>
        </p:nvPicPr>
        <p:blipFill>
          <a:blip r:embed="rId4"/>
          <a:stretch>
            <a:fillRect/>
          </a:stretch>
        </p:blipFill>
        <p:spPr>
          <a:xfrm>
            <a:off x="0" y="3870251"/>
            <a:ext cx="6724389" cy="2969317"/>
          </a:xfrm>
          <a:prstGeom prst="rect">
            <a:avLst/>
          </a:prstGeom>
          <a:ln>
            <a:solidFill>
              <a:schemeClr val="tx1"/>
            </a:solidFill>
          </a:ln>
        </p:spPr>
      </p:pic>
      <p:sp>
        <p:nvSpPr>
          <p:cNvPr id="16" name="TextBox 15">
            <a:extLst>
              <a:ext uri="{FF2B5EF4-FFF2-40B4-BE49-F238E27FC236}">
                <a16:creationId xmlns:a16="http://schemas.microsoft.com/office/drawing/2014/main" id="{748E2E3F-E9A8-4182-B500-1CBE4D2DC9FA}"/>
              </a:ext>
            </a:extLst>
          </p:cNvPr>
          <p:cNvSpPr txBox="1"/>
          <p:nvPr/>
        </p:nvSpPr>
        <p:spPr>
          <a:xfrm>
            <a:off x="-75414" y="1995813"/>
            <a:ext cx="7173829" cy="16619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Priorities</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no pivot to Asia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Military policy largely determines foreign policy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2421895-AED4-4A6C-8B5A-0C3EAB053B5B}"/>
              </a:ext>
            </a:extLst>
          </p:cNvPr>
          <p:cNvPicPr>
            <a:picLocks noChangeAspect="1"/>
          </p:cNvPicPr>
          <p:nvPr/>
        </p:nvPicPr>
        <p:blipFill>
          <a:blip r:embed="rId5"/>
          <a:stretch>
            <a:fillRect/>
          </a:stretch>
        </p:blipFill>
        <p:spPr>
          <a:xfrm rot="5400000">
            <a:off x="4093236" y="5523252"/>
            <a:ext cx="2320288" cy="481580"/>
          </a:xfrm>
          <a:prstGeom prst="rect">
            <a:avLst/>
          </a:prstGeom>
        </p:spPr>
      </p:pic>
      <p:sp>
        <p:nvSpPr>
          <p:cNvPr id="20" name="Oval 19">
            <a:extLst>
              <a:ext uri="{FF2B5EF4-FFF2-40B4-BE49-F238E27FC236}">
                <a16:creationId xmlns:a16="http://schemas.microsoft.com/office/drawing/2014/main" id="{6F19A409-8C22-4C98-8C15-6EC0276E8E3B}"/>
              </a:ext>
            </a:extLst>
          </p:cNvPr>
          <p:cNvSpPr/>
          <p:nvPr/>
        </p:nvSpPr>
        <p:spPr>
          <a:xfrm>
            <a:off x="6996223" y="484016"/>
            <a:ext cx="2147777" cy="2727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6CBD59CE-827C-4098-86C8-938837CCCE47}"/>
              </a:ext>
            </a:extLst>
          </p:cNvPr>
          <p:cNvPicPr>
            <a:picLocks noChangeAspect="1"/>
          </p:cNvPicPr>
          <p:nvPr/>
        </p:nvPicPr>
        <p:blipFill>
          <a:blip r:embed="rId5"/>
          <a:stretch>
            <a:fillRect/>
          </a:stretch>
        </p:blipFill>
        <p:spPr>
          <a:xfrm>
            <a:off x="8048846" y="6442606"/>
            <a:ext cx="4029739" cy="481580"/>
          </a:xfrm>
          <a:prstGeom prst="rect">
            <a:avLst/>
          </a:prstGeom>
        </p:spPr>
      </p:pic>
      <p:pic>
        <p:nvPicPr>
          <p:cNvPr id="23" name="Picture 22">
            <a:extLst>
              <a:ext uri="{FF2B5EF4-FFF2-40B4-BE49-F238E27FC236}">
                <a16:creationId xmlns:a16="http://schemas.microsoft.com/office/drawing/2014/main" id="{1A7E385F-EFF7-4139-9C87-B2FFCDBDBCCC}"/>
              </a:ext>
            </a:extLst>
          </p:cNvPr>
          <p:cNvPicPr>
            <a:picLocks noChangeAspect="1"/>
          </p:cNvPicPr>
          <p:nvPr/>
        </p:nvPicPr>
        <p:blipFill>
          <a:blip r:embed="rId5"/>
          <a:stretch>
            <a:fillRect/>
          </a:stretch>
        </p:blipFill>
        <p:spPr>
          <a:xfrm>
            <a:off x="7861004" y="4486941"/>
            <a:ext cx="4217581" cy="300270"/>
          </a:xfrm>
          <a:prstGeom prst="rect">
            <a:avLst/>
          </a:prstGeom>
        </p:spPr>
      </p:pic>
      <p:sp>
        <p:nvSpPr>
          <p:cNvPr id="24" name="Star: 5 Points 23">
            <a:extLst>
              <a:ext uri="{FF2B5EF4-FFF2-40B4-BE49-F238E27FC236}">
                <a16:creationId xmlns:a16="http://schemas.microsoft.com/office/drawing/2014/main" id="{4F170AB2-C45A-4474-9A1E-B451E63FC1AC}"/>
              </a:ext>
            </a:extLst>
          </p:cNvPr>
          <p:cNvSpPr/>
          <p:nvPr/>
        </p:nvSpPr>
        <p:spPr>
          <a:xfrm>
            <a:off x="2360427" y="4231757"/>
            <a:ext cx="126000" cy="126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tar: 5 Points 24">
            <a:extLst>
              <a:ext uri="{FF2B5EF4-FFF2-40B4-BE49-F238E27FC236}">
                <a16:creationId xmlns:a16="http://schemas.microsoft.com/office/drawing/2014/main" id="{DE1A5243-E8F6-4081-B358-29A118CDB40F}"/>
              </a:ext>
            </a:extLst>
          </p:cNvPr>
          <p:cNvSpPr/>
          <p:nvPr/>
        </p:nvSpPr>
        <p:spPr>
          <a:xfrm>
            <a:off x="4251294" y="4231757"/>
            <a:ext cx="124047" cy="12453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16" y="58198"/>
            <a:ext cx="74772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4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E0C825-E9F8-44F3-9825-7142E7FFDD96}"/>
              </a:ext>
            </a:extLst>
          </p:cNvPr>
          <p:cNvSpPr txBox="1"/>
          <p:nvPr/>
        </p:nvSpPr>
        <p:spPr>
          <a:xfrm>
            <a:off x="980388" y="474392"/>
            <a:ext cx="3817855" cy="646331"/>
          </a:xfrm>
          <a:prstGeom prst="rect">
            <a:avLst/>
          </a:prstGeom>
          <a:noFill/>
        </p:spPr>
        <p:txBody>
          <a:bodyPr wrap="square">
            <a:spAutoFit/>
          </a:bodyPr>
          <a:lstStyle/>
          <a:p>
            <a:pPr lvl="0"/>
            <a:r>
              <a:rPr lang="en-US" sz="3600" b="1" i="1" dirty="0" smtClean="0">
                <a:solidFill>
                  <a:srgbClr val="4472C4"/>
                </a:solidFill>
              </a:rPr>
              <a:t>         Military</a:t>
            </a:r>
            <a:endParaRPr lang="en-US" sz="3600" b="1" i="1" dirty="0">
              <a:solidFill>
                <a:srgbClr val="4472C4"/>
              </a:solidFill>
            </a:endParaRPr>
          </a:p>
        </p:txBody>
      </p:sp>
      <p:sp>
        <p:nvSpPr>
          <p:cNvPr id="16" name="TextBox 15">
            <a:extLst>
              <a:ext uri="{FF2B5EF4-FFF2-40B4-BE49-F238E27FC236}">
                <a16:creationId xmlns:a16="http://schemas.microsoft.com/office/drawing/2014/main" id="{748E2E3F-E9A8-4182-B500-1CBE4D2DC9FA}"/>
              </a:ext>
            </a:extLst>
          </p:cNvPr>
          <p:cNvSpPr txBox="1"/>
          <p:nvPr/>
        </p:nvSpPr>
        <p:spPr>
          <a:xfrm>
            <a:off x="0" y="1141214"/>
            <a:ext cx="6900421" cy="26468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Worries about U.S. military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Considers U.S. military presence modern imperialism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Combined training with China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ECB3931-A886-4D02-A0AA-4F2FBA32205B}"/>
              </a:ext>
            </a:extLst>
          </p:cNvPr>
          <p:cNvPicPr>
            <a:picLocks noChangeAspect="1"/>
          </p:cNvPicPr>
          <p:nvPr/>
        </p:nvPicPr>
        <p:blipFill>
          <a:blip r:embed="rId2"/>
          <a:stretch>
            <a:fillRect/>
          </a:stretch>
        </p:blipFill>
        <p:spPr>
          <a:xfrm>
            <a:off x="6240543" y="0"/>
            <a:ext cx="4628561" cy="3295650"/>
          </a:xfrm>
          <a:prstGeom prst="rect">
            <a:avLst/>
          </a:prstGeom>
        </p:spPr>
      </p:pic>
      <p:pic>
        <p:nvPicPr>
          <p:cNvPr id="5" name="Picture 4">
            <a:extLst>
              <a:ext uri="{FF2B5EF4-FFF2-40B4-BE49-F238E27FC236}">
                <a16:creationId xmlns:a16="http://schemas.microsoft.com/office/drawing/2014/main" id="{65E95084-F8C1-4CFC-A95A-93C9951A5D5A}"/>
              </a:ext>
            </a:extLst>
          </p:cNvPr>
          <p:cNvPicPr>
            <a:picLocks noChangeAspect="1"/>
          </p:cNvPicPr>
          <p:nvPr/>
        </p:nvPicPr>
        <p:blipFill>
          <a:blip r:embed="rId3"/>
          <a:stretch>
            <a:fillRect/>
          </a:stretch>
        </p:blipFill>
        <p:spPr>
          <a:xfrm>
            <a:off x="6108570" y="3316141"/>
            <a:ext cx="4760534" cy="3541859"/>
          </a:xfrm>
          <a:prstGeom prst="rect">
            <a:avLst/>
          </a:prstGeom>
        </p:spPr>
      </p:pic>
      <p:pic>
        <p:nvPicPr>
          <p:cNvPr id="6" name="Picture 5">
            <a:extLst>
              <a:ext uri="{FF2B5EF4-FFF2-40B4-BE49-F238E27FC236}">
                <a16:creationId xmlns:a16="http://schemas.microsoft.com/office/drawing/2014/main" id="{9BE51AE1-2DD4-475E-8A75-7745C4826740}"/>
              </a:ext>
            </a:extLst>
          </p:cNvPr>
          <p:cNvPicPr>
            <a:picLocks noChangeAspect="1"/>
          </p:cNvPicPr>
          <p:nvPr/>
        </p:nvPicPr>
        <p:blipFill>
          <a:blip r:embed="rId4"/>
          <a:stretch>
            <a:fillRect/>
          </a:stretch>
        </p:blipFill>
        <p:spPr>
          <a:xfrm>
            <a:off x="0" y="3295650"/>
            <a:ext cx="6096000" cy="3562350"/>
          </a:xfrm>
          <a:prstGeom prst="rect">
            <a:avLst/>
          </a:prstGeom>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16" y="58198"/>
            <a:ext cx="700589"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541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0F1FCE-BE93-4F51-81FE-4CED01735D14}"/>
              </a:ext>
            </a:extLst>
          </p:cNvPr>
          <p:cNvSpPr txBox="1"/>
          <p:nvPr/>
        </p:nvSpPr>
        <p:spPr>
          <a:xfrm>
            <a:off x="1734532" y="523668"/>
            <a:ext cx="1960775" cy="646331"/>
          </a:xfrm>
          <a:prstGeom prst="rect">
            <a:avLst/>
          </a:prstGeom>
          <a:noFill/>
        </p:spPr>
        <p:txBody>
          <a:bodyPr wrap="square">
            <a:spAutoFit/>
          </a:bodyPr>
          <a:lstStyle/>
          <a:p>
            <a:r>
              <a:rPr lang="en-US" sz="3600" b="1" i="1" dirty="0" smtClean="0">
                <a:solidFill>
                  <a:srgbClr val="4472C4"/>
                </a:solidFill>
              </a:rPr>
              <a:t>Economy</a:t>
            </a:r>
            <a:endParaRPr kumimoji="0" lang="nl-NL" sz="3600" b="1"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7">
            <a:extLst>
              <a:ext uri="{FF2B5EF4-FFF2-40B4-BE49-F238E27FC236}">
                <a16:creationId xmlns:a16="http://schemas.microsoft.com/office/drawing/2014/main" id="{1CF20646-F594-460A-B18C-1D7E1902BE53}"/>
              </a:ext>
            </a:extLst>
          </p:cNvPr>
          <p:cNvPicPr>
            <a:picLocks noChangeAspect="1"/>
          </p:cNvPicPr>
          <p:nvPr/>
        </p:nvPicPr>
        <p:blipFill>
          <a:blip r:embed="rId2"/>
          <a:stretch>
            <a:fillRect/>
          </a:stretch>
        </p:blipFill>
        <p:spPr>
          <a:xfrm>
            <a:off x="5948188" y="3726431"/>
            <a:ext cx="4494218" cy="3051441"/>
          </a:xfrm>
          <a:prstGeom prst="rect">
            <a:avLst/>
          </a:prstGeom>
          <a:ln>
            <a:solidFill>
              <a:schemeClr val="tx1"/>
            </a:solidFill>
          </a:ln>
        </p:spPr>
      </p:pic>
      <p:pic>
        <p:nvPicPr>
          <p:cNvPr id="10" name="Picture 9">
            <a:extLst>
              <a:ext uri="{FF2B5EF4-FFF2-40B4-BE49-F238E27FC236}">
                <a16:creationId xmlns:a16="http://schemas.microsoft.com/office/drawing/2014/main" id="{BB29120C-7A01-481C-879F-DC168ECD5DF1}"/>
              </a:ext>
            </a:extLst>
          </p:cNvPr>
          <p:cNvPicPr>
            <a:picLocks noChangeAspect="1"/>
          </p:cNvPicPr>
          <p:nvPr/>
        </p:nvPicPr>
        <p:blipFill>
          <a:blip r:embed="rId3"/>
          <a:stretch>
            <a:fillRect/>
          </a:stretch>
        </p:blipFill>
        <p:spPr>
          <a:xfrm>
            <a:off x="5948188" y="0"/>
            <a:ext cx="4483723" cy="3668233"/>
          </a:xfrm>
          <a:prstGeom prst="rect">
            <a:avLst/>
          </a:prstGeom>
          <a:ln>
            <a:solidFill>
              <a:schemeClr val="tx1"/>
            </a:solidFill>
          </a:ln>
        </p:spPr>
      </p:pic>
      <p:sp>
        <p:nvSpPr>
          <p:cNvPr id="11" name="TextBox 10">
            <a:extLst>
              <a:ext uri="{FF2B5EF4-FFF2-40B4-BE49-F238E27FC236}">
                <a16:creationId xmlns:a16="http://schemas.microsoft.com/office/drawing/2014/main" id="{45ADEE0A-4F6F-403D-B759-C786C9DB48BF}"/>
              </a:ext>
            </a:extLst>
          </p:cNvPr>
          <p:cNvSpPr txBox="1"/>
          <p:nvPr/>
        </p:nvSpPr>
        <p:spPr>
          <a:xfrm>
            <a:off x="0" y="1169999"/>
            <a:ext cx="8049953" cy="20928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Economic considerations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Limited trade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Northern route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Calibri" panose="020F0502020204030204"/>
                <a:ea typeface="+mn-ea"/>
                <a:cs typeface="+mn-cs"/>
              </a:rPr>
              <a:t>Defense</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industry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69D2EC1-5DF4-4ECC-BA1B-265C786FB596}"/>
              </a:ext>
            </a:extLst>
          </p:cNvPr>
          <p:cNvPicPr>
            <a:picLocks noChangeAspect="1"/>
          </p:cNvPicPr>
          <p:nvPr/>
        </p:nvPicPr>
        <p:blipFill rotWithShape="1">
          <a:blip r:embed="rId4"/>
          <a:srcRect t="10426" b="3996"/>
          <a:stretch/>
        </p:blipFill>
        <p:spPr>
          <a:xfrm>
            <a:off x="266823" y="3044858"/>
            <a:ext cx="4465432" cy="3813142"/>
          </a:xfrm>
          <a:prstGeom prst="rect">
            <a:avLst/>
          </a:prstGeom>
          <a:ln>
            <a:solidFill>
              <a:schemeClr val="tx1"/>
            </a:solidFill>
          </a:ln>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16" y="113922"/>
            <a:ext cx="653455" cy="70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765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4320E9-2BC1-4596-B462-D3CCE36BE4AA}"/>
              </a:ext>
            </a:extLst>
          </p:cNvPr>
          <p:cNvSpPr txBox="1"/>
          <p:nvPr/>
        </p:nvSpPr>
        <p:spPr>
          <a:xfrm>
            <a:off x="707010" y="4308982"/>
            <a:ext cx="1114248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sng" strike="noStrike" kern="1200" cap="none" spc="0" normalizeH="0" baseline="0" noProof="0" dirty="0">
                <a:ln>
                  <a:noFill/>
                </a:ln>
                <a:solidFill>
                  <a:srgbClr val="201F1E"/>
                </a:solidFill>
                <a:effectLst/>
                <a:uLnTx/>
                <a:uFillTx/>
                <a:latin typeface="Calibri" panose="020F0502020204030204" pitchFamily="34" charset="0"/>
                <a:ea typeface="+mn-ea"/>
                <a:cs typeface="+mn-cs"/>
              </a:rPr>
              <a:t>Questions: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What</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effect of U.S. pivot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Asia</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on NATO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cohesion</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What</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Moscow do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when</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U.S.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China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militarily</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collide</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over Taiwan? </a:t>
            </a:r>
          </a:p>
        </p:txBody>
      </p:sp>
      <p:sp>
        <p:nvSpPr>
          <p:cNvPr id="5" name="TextBox 4">
            <a:extLst>
              <a:ext uri="{FF2B5EF4-FFF2-40B4-BE49-F238E27FC236}">
                <a16:creationId xmlns:a16="http://schemas.microsoft.com/office/drawing/2014/main" id="{2F650754-AB8F-456D-828F-C1BAD9535BB4}"/>
              </a:ext>
            </a:extLst>
          </p:cNvPr>
          <p:cNvSpPr txBox="1"/>
          <p:nvPr/>
        </p:nvSpPr>
        <p:spPr>
          <a:xfrm>
            <a:off x="564053" y="1589916"/>
            <a:ext cx="11428395"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sng" strike="noStrike" kern="1200" cap="none" spc="0" normalizeH="0" baseline="0" noProof="0" dirty="0">
                <a:ln>
                  <a:noFill/>
                </a:ln>
                <a:solidFill>
                  <a:srgbClr val="201F1E"/>
                </a:solidFill>
                <a:effectLst/>
                <a:uLnTx/>
                <a:uFillTx/>
                <a:latin typeface="Calibri" panose="020F0502020204030204" pitchFamily="34" charset="0"/>
                <a:ea typeface="+mn-ea"/>
                <a:cs typeface="+mn-cs"/>
              </a:rPr>
              <a:t>Key take-away</a:t>
            </a:r>
            <a:r>
              <a:rPr kumimoji="0" lang="en-GB" sz="3600" b="1" i="0" u="none" strike="noStrike" kern="1200" cap="none" spc="0" normalizeH="0" baseline="0" noProof="0" dirty="0">
                <a:ln>
                  <a:noFill/>
                </a:ln>
                <a:solidFill>
                  <a:srgbClr val="201F1E"/>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Moscow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pivot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Asia</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medium term. Russian security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interests</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are European.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Its</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diplomatic</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military,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activities</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in INDOPACOM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revolve</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around</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its</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partnership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China. The rest is of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importance</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Russian policy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collides</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U.S. policy in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repelling</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U.S. push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global</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black"/>
                </a:solidFill>
                <a:effectLst/>
                <a:uLnTx/>
                <a:uFillTx/>
                <a:latin typeface="Calibri" panose="020F0502020204030204"/>
                <a:ea typeface="+mn-ea"/>
                <a:cs typeface="+mn-cs"/>
              </a:rPr>
              <a:t>dominance</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16" y="113922"/>
            <a:ext cx="653455" cy="70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2098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939" y="3076575"/>
            <a:ext cx="6759575" cy="554038"/>
          </a:xfrm>
          <a:prstGeom prst="rect">
            <a:avLst/>
          </a:prstGeom>
        </p:spPr>
        <p:txBody>
          <a:bodyPr>
            <a:spAutoFit/>
          </a:bodyPr>
          <a:lstStyle/>
          <a:p>
            <a:pPr algn="ctr">
              <a:defRPr/>
            </a:pPr>
            <a:r>
              <a:rPr lang="en-US" sz="3000" dirty="0">
                <a:solidFill>
                  <a:srgbClr val="FFFFFF"/>
                </a:solidFill>
                <a:latin typeface="Arial Black" panose="020B0A04020102020204" pitchFamily="34" charset="0"/>
                <a:cs typeface="Arial" panose="020B0604020202020204" pitchFamily="34" charset="0"/>
              </a:rPr>
              <a:t>Questions/Answers/Comments</a:t>
            </a:r>
          </a:p>
        </p:txBody>
      </p:sp>
      <p:pic>
        <p:nvPicPr>
          <p:cNvPr id="13926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7391" y="267810"/>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950" y="159798"/>
            <a:ext cx="838200" cy="9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485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66689"/>
            <a:ext cx="9118600" cy="6600825"/>
          </a:xfrm>
        </p:spPr>
      </p:pic>
    </p:spTree>
    <p:extLst>
      <p:ext uri="{BB962C8B-B14F-4D97-AF65-F5344CB8AC3E}">
        <p14:creationId xmlns:p14="http://schemas.microsoft.com/office/powerpoint/2010/main" val="2974894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2667000" y="5365751"/>
            <a:ext cx="6858000" cy="1216025"/>
          </a:xfrm>
        </p:spPr>
        <p:txBody>
          <a:bodyPr>
            <a:normAutofit fontScale="25000" lnSpcReduction="20000"/>
          </a:bodyPr>
          <a:lstStyle/>
          <a:p>
            <a:pPr defTabSz="914400" eaLnBrk="1" hangingPunct="1">
              <a:lnSpc>
                <a:spcPct val="80000"/>
              </a:lnSpc>
              <a:spcBef>
                <a:spcPct val="0"/>
              </a:spcBef>
              <a:defRPr/>
            </a:pPr>
            <a:r>
              <a:rPr lang="en-US" sz="400" u="sng">
                <a:solidFill>
                  <a:srgbClr val="FFFFFF"/>
                </a:solidFill>
                <a:latin typeface="Arial" pitchFamily="34" charset="0"/>
                <a:cs typeface="Arial" pitchFamily="34" charset="0"/>
              </a:rPr>
              <a:t>Contact:</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Fort Leavenworth, KS 66027-2300</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r>
              <a:rPr lang="en-US" sz="400" u="sng">
                <a:solidFill>
                  <a:srgbClr val="FFFFFF"/>
                </a:solidFill>
                <a:latin typeface="Arial" pitchFamily="34" charset="0"/>
                <a:cs typeface="Arial" pitchFamily="34" charset="0"/>
              </a:rPr>
              <a:t>Contact:</a:t>
            </a:r>
          </a:p>
          <a:p>
            <a:pPr defTabSz="914400" eaLnBrk="1" hangingPunct="1">
              <a:lnSpc>
                <a:spcPct val="70000"/>
              </a:lnSpc>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70000"/>
              </a:lnSpc>
              <a:defRPr/>
            </a:pPr>
            <a:r>
              <a:rPr lang="en-US" sz="500" b="1">
                <a:solidFill>
                  <a:srgbClr val="FFFFFF"/>
                </a:solidFill>
                <a:latin typeface="Arial" pitchFamily="34" charset="0"/>
                <a:cs typeface="Arial" pitchFamily="34" charset="0"/>
              </a:rPr>
              <a:t>Fort Leavenworth, KS 66027-2300</a:t>
            </a:r>
          </a:p>
          <a:p>
            <a:pPr defTabSz="914400" eaLnBrk="1" hangingPunct="1">
              <a:lnSpc>
                <a:spcPct val="70000"/>
              </a:lnSpc>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p>
          <a:p>
            <a:pPr defTabSz="914400" eaLnBrk="1" hangingPunct="1">
              <a:lnSpc>
                <a:spcPct val="70000"/>
              </a:lnSpc>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70000"/>
              </a:lnSpc>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70000"/>
              </a:lnSpc>
              <a:defRPr/>
            </a:pPr>
            <a:r>
              <a:rPr lang="en-US" sz="500" b="1" i="1">
                <a:solidFill>
                  <a:srgbClr val="FFFFFF"/>
                </a:solidFill>
                <a:latin typeface="Arial" pitchFamily="34" charset="0"/>
                <a:cs typeface="Arial" pitchFamily="34" charset="0"/>
              </a:rPr>
              <a:t>https://atn.army.mil</a:t>
            </a:r>
          </a:p>
          <a:p>
            <a:pPr defTabSz="914400" eaLnBrk="1" hangingPunct="1">
              <a:lnSpc>
                <a:spcPct val="70000"/>
              </a:lnSpc>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80000"/>
              </a:lnSpc>
              <a:spcBef>
                <a:spcPct val="0"/>
              </a:spcBef>
              <a:defRPr/>
            </a:pPr>
            <a:endParaRPr lang="en-US" sz="500" b="1">
              <a:solidFill>
                <a:srgbClr val="FFFFFF"/>
              </a:solidFill>
              <a:latin typeface="Arial" pitchFamily="34" charset="0"/>
              <a:cs typeface="Arial" pitchFamily="34" charset="0"/>
            </a:endParaRP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80000"/>
              </a:lnSpc>
              <a:spcBef>
                <a:spcPct val="0"/>
              </a:spcBef>
              <a:defRPr/>
            </a:pPr>
            <a:r>
              <a:rPr lang="en-US" sz="500" b="1" i="1">
                <a:solidFill>
                  <a:srgbClr val="FFFFFF"/>
                </a:solidFill>
                <a:latin typeface="Arial" pitchFamily="34" charset="0"/>
                <a:cs typeface="Arial" pitchFamily="34" charset="0"/>
              </a:rPr>
              <a:t>https://atn.army.mil</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70000"/>
              </a:lnSpc>
              <a:defRPr/>
            </a:pPr>
            <a:endParaRPr lang="en-US" sz="500"/>
          </a:p>
        </p:txBody>
      </p:sp>
      <p:sp>
        <p:nvSpPr>
          <p:cNvPr id="142339" name="Rectangle 4"/>
          <p:cNvSpPr>
            <a:spLocks noChangeArrowheads="1"/>
          </p:cNvSpPr>
          <p:nvPr/>
        </p:nvSpPr>
        <p:spPr bwMode="auto">
          <a:xfrm>
            <a:off x="-102475" y="4103874"/>
            <a:ext cx="12191999"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eaLnBrk="0" fontAlgn="base" hangingPunct="0">
              <a:spcBef>
                <a:spcPct val="0"/>
              </a:spcBef>
              <a:spcAft>
                <a:spcPct val="0"/>
              </a:spcAft>
            </a:pPr>
            <a:r>
              <a:rPr lang="en-US" altLang="en-US" sz="2000" u="sng" dirty="0">
                <a:solidFill>
                  <a:prstClr val="black"/>
                </a:solidFill>
                <a:latin typeface="Calibri" panose="020F0502020204030204" pitchFamily="34" charset="0"/>
              </a:rPr>
              <a:t>Contact:</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Dr. Mahir </a:t>
            </a:r>
            <a:r>
              <a:rPr lang="en-US" altLang="en-US" sz="2000" dirty="0" smtClean="0">
                <a:solidFill>
                  <a:prstClr val="black"/>
                </a:solidFill>
                <a:latin typeface="Calibri" panose="020F0502020204030204" pitchFamily="34" charset="0"/>
              </a:rPr>
              <a:t>Ibrahimov </a:t>
            </a:r>
          </a:p>
          <a:p>
            <a:pPr algn="ctr" eaLnBrk="0" fontAlgn="base" hangingPunct="0">
              <a:spcBef>
                <a:spcPct val="0"/>
              </a:spcBef>
              <a:spcAft>
                <a:spcPct val="0"/>
              </a:spcAft>
            </a:pPr>
            <a:r>
              <a:rPr lang="en-US" altLang="en-US" sz="2000" dirty="0" smtClean="0">
                <a:solidFill>
                  <a:prstClr val="black"/>
                </a:solidFill>
                <a:latin typeface="Calibri" panose="020F0502020204030204" pitchFamily="34" charset="0"/>
              </a:rPr>
              <a:t>Director</a:t>
            </a:r>
            <a:r>
              <a:rPr lang="en-US" altLang="en-US" sz="2000" dirty="0">
                <a:solidFill>
                  <a:prstClr val="black"/>
                </a:solidFill>
                <a:latin typeface="Calibri" panose="020F0502020204030204" pitchFamily="34" charset="0"/>
              </a:rPr>
              <a:t>, Cultural &amp; Area Studies Office (CASO)</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U.S. Army Command and General Staff College (CGSC) </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Fort Leavenworth, KS 66027-2300</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Phone: (913) 684-3345</a:t>
            </a:r>
          </a:p>
          <a:p>
            <a:pPr algn="ctr" eaLnBrk="0" fontAlgn="base" hangingPunct="0">
              <a:spcBef>
                <a:spcPct val="0"/>
              </a:spcBef>
              <a:spcAft>
                <a:spcPct val="0"/>
              </a:spcAft>
            </a:pPr>
            <a:r>
              <a:rPr lang="en-US" altLang="en-US" sz="1800" dirty="0" smtClean="0">
                <a:solidFill>
                  <a:prstClr val="black"/>
                </a:solidFill>
                <a:latin typeface="Calibri" panose="020F0502020204030204" pitchFamily="34" charset="0"/>
              </a:rPr>
              <a:t>CASO </a:t>
            </a:r>
            <a:r>
              <a:rPr lang="en-US" altLang="en-US" sz="1800" dirty="0">
                <a:solidFill>
                  <a:prstClr val="black"/>
                </a:solidFill>
                <a:latin typeface="Calibri" panose="020F0502020204030204" pitchFamily="34" charset="0"/>
              </a:rPr>
              <a:t>website: </a:t>
            </a:r>
            <a:r>
              <a:rPr lang="en-US" altLang="en-US" sz="1800" i="1" dirty="0">
                <a:solidFill>
                  <a:srgbClr val="5B9BD5"/>
                </a:solidFill>
                <a:latin typeface="Calibri" panose="020F0502020204030204" pitchFamily="34" charset="0"/>
                <a:hlinkClick r:id="rId3"/>
              </a:rPr>
              <a:t>http://usacac.army.mil/organizations/cace/lrec</a:t>
            </a:r>
            <a:endParaRPr lang="en-US" altLang="en-US" sz="1800" i="1" dirty="0">
              <a:solidFill>
                <a:srgbClr val="5B9BD5"/>
              </a:solidFill>
              <a:latin typeface="Calibri" panose="020F0502020204030204" pitchFamily="34" charset="0"/>
            </a:endParaRPr>
          </a:p>
          <a:p>
            <a:pPr algn="ctr" eaLnBrk="0" fontAlgn="base" hangingPunct="0">
              <a:spcBef>
                <a:spcPct val="0"/>
              </a:spcBef>
              <a:spcAft>
                <a:spcPct val="0"/>
              </a:spcAft>
            </a:pPr>
            <a:r>
              <a:rPr lang="en-US" altLang="en-US" sz="1800" dirty="0">
                <a:solidFill>
                  <a:prstClr val="black"/>
                </a:solidFill>
                <a:latin typeface="Calibri" panose="020F0502020204030204" pitchFamily="34" charset="0"/>
              </a:rPr>
              <a:t>YouTube link:</a:t>
            </a:r>
            <a:r>
              <a:rPr lang="en-US" altLang="en-US" sz="1800" dirty="0">
                <a:solidFill>
                  <a:srgbClr val="5B9BD5"/>
                </a:solidFill>
                <a:latin typeface="Calibri" panose="020F0502020204030204" pitchFamily="34" charset="0"/>
              </a:rPr>
              <a:t> </a:t>
            </a:r>
            <a:r>
              <a:rPr lang="en-US" altLang="en-US" sz="1800" i="1" dirty="0">
                <a:solidFill>
                  <a:srgbClr val="5B9BD5"/>
                </a:solidFill>
                <a:latin typeface="Calibri" panose="020F0502020204030204" pitchFamily="34" charset="0"/>
                <a:hlinkClick r:id="rId4"/>
              </a:rPr>
              <a:t>https://</a:t>
            </a:r>
            <a:r>
              <a:rPr lang="en-US" altLang="en-US" sz="1800" i="1" dirty="0" smtClean="0">
                <a:solidFill>
                  <a:srgbClr val="5B9BD5"/>
                </a:solidFill>
                <a:latin typeface="Calibri" panose="020F0502020204030204" pitchFamily="34" charset="0"/>
                <a:hlinkClick r:id="rId4"/>
              </a:rPr>
              <a:t>www.youtube.com/playlist?list=PLkGvnfy3IadNRMPT-sNHpAsz8a3npWBH8</a:t>
            </a:r>
            <a:endParaRPr lang="en-US" altLang="en-US" sz="1800" i="1" dirty="0">
              <a:solidFill>
                <a:srgbClr val="5B9BD5"/>
              </a:solidFill>
              <a:latin typeface="Calibri" panose="020F0502020204030204" pitchFamily="34" charset="0"/>
            </a:endParaRPr>
          </a:p>
          <a:p>
            <a:pPr algn="ctr" eaLnBrk="0" fontAlgn="base" hangingPunct="0">
              <a:spcBef>
                <a:spcPct val="0"/>
              </a:spcBef>
              <a:spcAft>
                <a:spcPct val="0"/>
              </a:spcAft>
            </a:pPr>
            <a:r>
              <a:rPr lang="en-US" altLang="en-US" sz="1800" dirty="0" smtClean="0">
                <a:solidFill>
                  <a:schemeClr val="tx1"/>
                </a:solidFill>
                <a:latin typeface="Calibri" panose="020F0502020204030204" pitchFamily="34" charset="0"/>
              </a:rPr>
              <a:t>CGSC Facebook: </a:t>
            </a:r>
            <a:r>
              <a:rPr lang="en-US" altLang="en-US" sz="1800" i="1" u="sng" dirty="0" smtClean="0">
                <a:solidFill>
                  <a:schemeClr val="accent5"/>
                </a:solidFill>
                <a:latin typeface="Calibri" panose="020F0502020204030204" pitchFamily="34" charset="0"/>
              </a:rPr>
              <a:t>https://www.facebook.com/USACGSC</a:t>
            </a:r>
          </a:p>
          <a:p>
            <a:pPr algn="ctr" eaLnBrk="0" fontAlgn="base" hangingPunct="0">
              <a:spcBef>
                <a:spcPct val="0"/>
              </a:spcBef>
              <a:spcAft>
                <a:spcPct val="0"/>
              </a:spcAft>
            </a:pPr>
            <a:endParaRPr lang="en-US" altLang="en-US" sz="1800" dirty="0">
              <a:solidFill>
                <a:srgbClr val="5B9BD5"/>
              </a:solidFill>
              <a:latin typeface="Calibri" panose="020F0502020204030204" pitchFamily="34" charset="0"/>
            </a:endParaRPr>
          </a:p>
          <a:p>
            <a:pPr algn="ctr" eaLnBrk="0" fontAlgn="base" hangingPunct="0">
              <a:spcBef>
                <a:spcPct val="0"/>
              </a:spcBef>
              <a:spcAft>
                <a:spcPct val="0"/>
              </a:spcAft>
            </a:pPr>
            <a:endParaRPr lang="en-US" altLang="en-US" sz="1600" dirty="0">
              <a:solidFill>
                <a:srgbClr val="5B9BD5"/>
              </a:solidFill>
              <a:latin typeface="Calibri" panose="020F0502020204030204" pitchFamily="34" charset="0"/>
            </a:endParaRPr>
          </a:p>
          <a:p>
            <a:pPr algn="ctr" fontAlgn="base">
              <a:spcBef>
                <a:spcPct val="0"/>
              </a:spcBef>
              <a:spcAft>
                <a:spcPct val="0"/>
              </a:spcAft>
            </a:pPr>
            <a:endParaRPr lang="en-US" altLang="en-US" sz="1300" b="0" i="1" dirty="0">
              <a:solidFill>
                <a:srgbClr val="000000"/>
              </a:solidFill>
              <a:latin typeface="Calibri" panose="020F0502020204030204" pitchFamily="34" charset="0"/>
            </a:endParaRPr>
          </a:p>
        </p:txBody>
      </p:sp>
      <p:sp>
        <p:nvSpPr>
          <p:cNvPr id="2" name="Rectangle 1"/>
          <p:cNvSpPr/>
          <p:nvPr/>
        </p:nvSpPr>
        <p:spPr>
          <a:xfrm>
            <a:off x="0" y="-134007"/>
            <a:ext cx="12192000" cy="4235461"/>
          </a:xfrm>
          <a:prstGeom prst="rect">
            <a:avLst/>
          </a:prstGeom>
          <a:solidFill>
            <a:srgbClr val="0D10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4400" b="1">
              <a:solidFill>
                <a:srgbClr val="FFFFFF"/>
              </a:solidFill>
              <a:cs typeface="Arial" pitchFamily="34" charset="0"/>
            </a:endParaRPr>
          </a:p>
        </p:txBody>
      </p:sp>
      <p:pic>
        <p:nvPicPr>
          <p:cNvPr id="14234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0"/>
            <a:ext cx="4286250" cy="419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56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998" y="1"/>
            <a:ext cx="10567447" cy="575033"/>
          </a:xfrm>
          <a:ln>
            <a:solidFill>
              <a:srgbClr val="FF0000"/>
            </a:solidFill>
          </a:ln>
        </p:spPr>
        <p:txBody>
          <a:bodyPr/>
          <a:lstStyle/>
          <a:p>
            <a:r>
              <a:rPr lang="en-US" sz="4800" b="1" i="1" dirty="0" smtClean="0">
                <a:solidFill>
                  <a:srgbClr val="4472C4"/>
                </a:solidFill>
                <a:latin typeface="Calibri" panose="020F0502020204030204"/>
              </a:rPr>
              <a:t>               U.S.INDOPACOM AOR</a:t>
            </a:r>
            <a:endParaRPr lang="en-US" dirty="0"/>
          </a:p>
        </p:txBody>
      </p:sp>
      <p:pic>
        <p:nvPicPr>
          <p:cNvPr id="2052" name="Picture 4" descr="https://www.pacom.mil/Portals/55/Images/USINDOPACOM-MAP-H1_Oct-201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575036"/>
            <a:ext cx="12192000" cy="6014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837" y="6488668"/>
            <a:ext cx="12085163" cy="369332"/>
          </a:xfrm>
          <a:prstGeom prst="rect">
            <a:avLst/>
          </a:prstGeom>
        </p:spPr>
        <p:txBody>
          <a:bodyPr wrap="square">
            <a:spAutoFit/>
          </a:bodyPr>
          <a:lstStyle/>
          <a:p>
            <a:r>
              <a:rPr lang="en-US" sz="1400" b="1" i="1" dirty="0">
                <a:hlinkClick r:id="rId4"/>
              </a:rPr>
              <a:t>https://www.pacom.mil/About-USINDOPACOM/USPACOM-Area-of-Responsibility</a:t>
            </a:r>
            <a:r>
              <a:rPr lang="en-US" sz="1400" b="1" i="1" dirty="0" smtClean="0">
                <a:hlinkClick r:id="rId4"/>
              </a:rPr>
              <a:t>/</a:t>
            </a:r>
            <a:r>
              <a:rPr lang="en-US" sz="1400" b="1" i="1" dirty="0" smtClean="0"/>
              <a:t> </a:t>
            </a:r>
            <a:r>
              <a:rPr lang="en-US" sz="1400" dirty="0" smtClean="0"/>
              <a:t>(accessed on 15 November 2021</a:t>
            </a:r>
            <a:r>
              <a:rPr lang="en-US" dirty="0" smtClean="0"/>
              <a:t>)</a:t>
            </a:r>
            <a:endParaRPr lang="en-US" dirty="0"/>
          </a:p>
        </p:txBody>
      </p:sp>
      <p:pic>
        <p:nvPicPr>
          <p:cNvPr id="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4398" y="18856"/>
            <a:ext cx="650736" cy="5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79" y="18856"/>
            <a:ext cx="562466" cy="57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996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526C-AF0B-46D3-A33B-EF70ED24D1AC}"/>
              </a:ext>
            </a:extLst>
          </p:cNvPr>
          <p:cNvSpPr>
            <a:spLocks noGrp="1"/>
          </p:cNvSpPr>
          <p:nvPr>
            <p:ph type="ctrTitle"/>
          </p:nvPr>
        </p:nvSpPr>
        <p:spPr>
          <a:xfrm>
            <a:off x="996740" y="113923"/>
            <a:ext cx="10123202" cy="1375512"/>
          </a:xfrm>
          <a:ln>
            <a:solidFill>
              <a:srgbClr val="C00000"/>
            </a:solidFill>
          </a:ln>
        </p:spPr>
        <p:txBody>
          <a:bodyPr>
            <a:noAutofit/>
          </a:bodyPr>
          <a:lstStyle/>
          <a:p>
            <a:r>
              <a:rPr lang="en-US" sz="4800" b="1" i="1" dirty="0">
                <a:solidFill>
                  <a:schemeClr val="accent1"/>
                </a:solidFill>
                <a:latin typeface="+mn-lt"/>
              </a:rPr>
              <a:t>“Understanding INDOPACOM’s Geopolitical and Military </a:t>
            </a:r>
            <a:r>
              <a:rPr lang="en-US" sz="4800" b="1" i="1" dirty="0" smtClean="0">
                <a:solidFill>
                  <a:schemeClr val="accent1"/>
                </a:solidFill>
                <a:latin typeface="+mn-lt"/>
              </a:rPr>
              <a:t>Environment”</a:t>
            </a:r>
            <a:endParaRPr lang="en-US" sz="4800" b="1" i="1" dirty="0">
              <a:solidFill>
                <a:schemeClr val="accent1"/>
              </a:solidFill>
              <a:latin typeface="+mn-lt"/>
            </a:endParaRPr>
          </a:p>
        </p:txBody>
      </p:sp>
      <p:sp>
        <p:nvSpPr>
          <p:cNvPr id="3" name="Subtitle 2">
            <a:extLst>
              <a:ext uri="{FF2B5EF4-FFF2-40B4-BE49-F238E27FC236}">
                <a16:creationId xmlns:a16="http://schemas.microsoft.com/office/drawing/2014/main" id="{94653E77-1633-4A47-9893-5AB109D4C14E}"/>
              </a:ext>
            </a:extLst>
          </p:cNvPr>
          <p:cNvSpPr>
            <a:spLocks noGrp="1"/>
          </p:cNvSpPr>
          <p:nvPr>
            <p:ph type="subTitle" idx="1"/>
          </p:nvPr>
        </p:nvSpPr>
        <p:spPr>
          <a:xfrm>
            <a:off x="12157" y="1489435"/>
            <a:ext cx="12138994" cy="5368565"/>
          </a:xfrm>
          <a:ln>
            <a:solidFill>
              <a:srgbClr val="C00000"/>
            </a:solidFill>
          </a:ln>
        </p:spPr>
        <p:txBody>
          <a:bodyPr>
            <a:normAutofit/>
          </a:bodyPr>
          <a:lstStyle/>
          <a:p>
            <a:pPr>
              <a:spcBef>
                <a:spcPts val="0"/>
              </a:spcBef>
            </a:pPr>
            <a:endParaRPr lang="en-US" sz="2800" b="1" dirty="0" smtClean="0"/>
          </a:p>
          <a:p>
            <a:pPr>
              <a:spcBef>
                <a:spcPts val="0"/>
              </a:spcBef>
            </a:pPr>
            <a:endParaRPr lang="en-US" sz="2800" b="1" dirty="0"/>
          </a:p>
          <a:p>
            <a:pPr>
              <a:spcBef>
                <a:spcPts val="0"/>
              </a:spcBef>
            </a:pPr>
            <a:endParaRPr lang="en-US" sz="2800" b="1" dirty="0" smtClean="0"/>
          </a:p>
          <a:p>
            <a:pPr>
              <a:spcBef>
                <a:spcPts val="0"/>
              </a:spcBef>
            </a:pPr>
            <a:r>
              <a:rPr lang="en-US" sz="2800" b="1" dirty="0" smtClean="0"/>
              <a:t>Dr</a:t>
            </a:r>
            <a:r>
              <a:rPr lang="en-US" sz="2800" b="1" dirty="0"/>
              <a:t>. Geoff </a:t>
            </a:r>
            <a:r>
              <a:rPr lang="en-US" sz="2800" b="1" dirty="0" smtClean="0"/>
              <a:t>Babb </a:t>
            </a:r>
          </a:p>
          <a:p>
            <a:pPr>
              <a:spcBef>
                <a:spcPts val="0"/>
              </a:spcBef>
            </a:pPr>
            <a:r>
              <a:rPr lang="en-US" sz="2800" b="1" dirty="0" smtClean="0"/>
              <a:t>    Department </a:t>
            </a:r>
            <a:r>
              <a:rPr lang="en-US" sz="2800" b="1" dirty="0"/>
              <a:t>of Military </a:t>
            </a:r>
            <a:r>
              <a:rPr lang="en-US" sz="2800" b="1" dirty="0" smtClean="0"/>
              <a:t>History</a:t>
            </a:r>
            <a:endParaRPr lang="en-US" sz="2800" b="1" dirty="0"/>
          </a:p>
          <a:p>
            <a:pPr lvl="0">
              <a:spcBef>
                <a:spcPts val="0"/>
              </a:spcBef>
              <a:defRPr/>
            </a:pPr>
            <a:r>
              <a:rPr lang="en-US" sz="2800" b="1" dirty="0" smtClean="0"/>
              <a:t>U.S. </a:t>
            </a:r>
            <a:r>
              <a:rPr lang="en-US" sz="2800" b="1" dirty="0"/>
              <a:t>Army Command &amp; General Staff </a:t>
            </a:r>
            <a:r>
              <a:rPr lang="en-US" sz="2800" b="1" dirty="0" smtClean="0"/>
              <a:t>College</a:t>
            </a:r>
            <a:endParaRPr lang="en-US" altLang="en-US" sz="2800" kern="0" dirty="0">
              <a:solidFill>
                <a:srgbClr val="C00000"/>
              </a:solidFill>
              <a:cs typeface="Arial" panose="020B0604020202020204" pitchFamily="34" charset="0"/>
            </a:endParaRPr>
          </a:p>
          <a:p>
            <a:pPr lvl="0">
              <a:spcBef>
                <a:spcPts val="0"/>
              </a:spcBef>
              <a:defRPr/>
            </a:pPr>
            <a:endParaRPr lang="en-US" altLang="en-US" kern="0" dirty="0" smtClean="0">
              <a:solidFill>
                <a:srgbClr val="C00000"/>
              </a:solidFill>
              <a:cs typeface="Arial" panose="020B0604020202020204" pitchFamily="34" charset="0"/>
            </a:endParaRPr>
          </a:p>
          <a:p>
            <a:pPr lvl="0">
              <a:spcBef>
                <a:spcPts val="0"/>
              </a:spcBef>
              <a:defRPr/>
            </a:pPr>
            <a:endParaRPr lang="en-US" altLang="en-US" b="1" kern="0" dirty="0" smtClean="0">
              <a:solidFill>
                <a:schemeClr val="accent1"/>
              </a:solidFill>
              <a:cs typeface="Arial" panose="020B0604020202020204" pitchFamily="34" charset="0"/>
            </a:endParaRPr>
          </a:p>
          <a:p>
            <a:pPr lvl="0">
              <a:spcBef>
                <a:spcPts val="0"/>
              </a:spcBef>
              <a:defRPr/>
            </a:pPr>
            <a:r>
              <a:rPr lang="en-US" altLang="en-US" b="1" kern="0" dirty="0" smtClean="0">
                <a:solidFill>
                  <a:schemeClr val="accent1"/>
                </a:solidFill>
                <a:cs typeface="Arial" panose="020B0604020202020204" pitchFamily="34" charset="0"/>
              </a:rPr>
              <a:t>Presentation </a:t>
            </a:r>
            <a:r>
              <a:rPr lang="en-US" altLang="en-US" b="1" kern="0" dirty="0">
                <a:solidFill>
                  <a:schemeClr val="accent1"/>
                </a:solidFill>
                <a:cs typeface="Arial" panose="020B0604020202020204" pitchFamily="34" charset="0"/>
              </a:rPr>
              <a:t>for the</a:t>
            </a:r>
          </a:p>
          <a:p>
            <a:pPr lvl="0">
              <a:spcBef>
                <a:spcPts val="0"/>
              </a:spcBef>
              <a:defRPr/>
            </a:pPr>
            <a:r>
              <a:rPr lang="en-US" altLang="en-US" b="1" kern="0" dirty="0">
                <a:solidFill>
                  <a:schemeClr val="accent1"/>
                </a:solidFill>
                <a:cs typeface="Arial" panose="020B0604020202020204" pitchFamily="34" charset="0"/>
              </a:rPr>
              <a:t>Cultural and Area Studies Office </a:t>
            </a:r>
          </a:p>
          <a:p>
            <a:pPr lvl="0">
              <a:spcBef>
                <a:spcPts val="0"/>
              </a:spcBef>
              <a:defRPr/>
            </a:pPr>
            <a:r>
              <a:rPr lang="en-US" altLang="en-US" b="1" kern="0" dirty="0">
                <a:solidFill>
                  <a:schemeClr val="accent1"/>
                </a:solidFill>
                <a:cs typeface="Arial" panose="020B0604020202020204" pitchFamily="34" charset="0"/>
              </a:rPr>
              <a:t>U.S. Army Command and General Staff College</a:t>
            </a:r>
          </a:p>
          <a:p>
            <a:endParaRPr lang="en-US" sz="3200" dirty="0"/>
          </a:p>
          <a:p>
            <a:endParaRPr lang="en-US" sz="3200" dirty="0"/>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57466" y="6217509"/>
            <a:ext cx="6096000" cy="46166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smtClean="0">
                <a:ln>
                  <a:noFill/>
                </a:ln>
                <a:solidFill>
                  <a:srgbClr val="4472C4"/>
                </a:solidFill>
                <a:effectLst/>
                <a:uLnTx/>
                <a:uFillTx/>
                <a:latin typeface="Calibri" panose="020F0502020204030204"/>
                <a:ea typeface="+mn-ea"/>
                <a:cs typeface="Arial" panose="020B0604020202020204" pitchFamily="34" charset="0"/>
              </a:rPr>
              <a:t>30 November 2021</a:t>
            </a:r>
            <a:endParaRPr kumimoji="0" lang="en-US" altLang="en-US" sz="1200" b="1" i="1"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unclassified</a:t>
            </a: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8118"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448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2102" y="156904"/>
            <a:ext cx="57038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Key Historical Events in Chinese-Russian-US Relations: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From the Qing Dynasty to the Establishment of the PRC</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917131" y="6466824"/>
            <a:ext cx="6489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Dr. Geoff Babb, Department of Military History, USACGSC</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886" y="851947"/>
            <a:ext cx="8338343" cy="55046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530" y="162000"/>
            <a:ext cx="2745571" cy="610127"/>
          </a:xfrm>
          <a:prstGeom prst="rect">
            <a:avLst/>
          </a:prstGeom>
          <a:solidFill>
            <a:schemeClr val="tx1"/>
          </a:solidFill>
          <a:ln>
            <a:solidFill>
              <a:schemeClr val="tx1"/>
            </a:solidFill>
          </a:ln>
        </p:spPr>
      </p:pic>
      <p:pic>
        <p:nvPicPr>
          <p:cNvPr id="7"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320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55204" y="479848"/>
            <a:ext cx="584166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Key Events in Chinese-Russian-US Relations: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Early Qing Dynasty (1644-1853)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ight Arrow 20"/>
          <p:cNvSpPr/>
          <p:nvPr/>
        </p:nvSpPr>
        <p:spPr>
          <a:xfrm>
            <a:off x="889480" y="6034407"/>
            <a:ext cx="3679152" cy="484632"/>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Arrow 21"/>
          <p:cNvSpPr/>
          <p:nvPr/>
        </p:nvSpPr>
        <p:spPr>
          <a:xfrm>
            <a:off x="819710" y="4897369"/>
            <a:ext cx="978408" cy="484632"/>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ight Arrow 22"/>
          <p:cNvSpPr/>
          <p:nvPr/>
        </p:nvSpPr>
        <p:spPr>
          <a:xfrm>
            <a:off x="811113" y="1473768"/>
            <a:ext cx="978408" cy="484632"/>
          </a:xfrm>
          <a:prstGeom prst="rightArrow">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271852" y="1422612"/>
            <a:ext cx="1300356" cy="923330"/>
          </a:xfrm>
          <a:prstGeom prst="rect">
            <a:avLst/>
          </a:prstGeom>
          <a:solidFill>
            <a:srgbClr val="FF99FF"/>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1689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Treaty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Nerchinsk</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776342" y="1517231"/>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Russia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p:cNvSpPr txBox="1"/>
          <p:nvPr/>
        </p:nvSpPr>
        <p:spPr>
          <a:xfrm>
            <a:off x="972379" y="4967663"/>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US</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4370876" y="1424898"/>
            <a:ext cx="1146532" cy="923330"/>
          </a:xfrm>
          <a:prstGeom prst="rect">
            <a:avLst/>
          </a:prstGeom>
          <a:solidFill>
            <a:srgbClr val="FF99FF"/>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1728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Treaty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Kyakhta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p:cNvSpPr txBox="1"/>
          <p:nvPr/>
        </p:nvSpPr>
        <p:spPr>
          <a:xfrm>
            <a:off x="8901848" y="4250684"/>
            <a:ext cx="1146532" cy="923330"/>
          </a:xfrm>
          <a:prstGeom prst="rect">
            <a:avLst/>
          </a:prstGeom>
          <a:solidFill>
            <a:schemeClr val="bg1"/>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1844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Treaty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Wangxia</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8345981" y="5469150"/>
            <a:ext cx="1980029" cy="923330"/>
          </a:xfrm>
          <a:prstGeom prst="rect">
            <a:avLst/>
          </a:prstGeom>
          <a:solidFill>
            <a:schemeClr val="accent2">
              <a:lumMod val="60000"/>
              <a:lumOff val="40000"/>
            </a:schemeClr>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Treaty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Nanjing (CN/UK)</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p:cNvSpPr txBox="1"/>
          <p:nvPr/>
        </p:nvSpPr>
        <p:spPr>
          <a:xfrm>
            <a:off x="897111" y="6089409"/>
            <a:ext cx="33009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Other Countries—UK/JP/FR)</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4292843" y="4295658"/>
            <a:ext cx="1903150" cy="923330"/>
          </a:xfrm>
          <a:prstGeom prst="rect">
            <a:avLst/>
          </a:prstGeom>
          <a:solidFill>
            <a:schemeClr val="bg1"/>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1784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US-China Trade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Opened</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7731" y="3906556"/>
            <a:ext cx="2003149" cy="1516580"/>
          </a:xfrm>
          <a:prstGeom prst="rect">
            <a:avLst/>
          </a:prstGeom>
        </p:spPr>
      </p:pic>
      <p:sp>
        <p:nvSpPr>
          <p:cNvPr id="33" name="TextBox 32"/>
          <p:cNvSpPr txBox="1"/>
          <p:nvPr/>
        </p:nvSpPr>
        <p:spPr>
          <a:xfrm>
            <a:off x="1300072" y="5604777"/>
            <a:ext cx="36300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Trade and Territorial Expansion</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4" name="TextBox 33"/>
          <p:cNvSpPr txBox="1"/>
          <p:nvPr/>
        </p:nvSpPr>
        <p:spPr>
          <a:xfrm>
            <a:off x="5892197" y="5504909"/>
            <a:ext cx="2249334" cy="923330"/>
          </a:xfrm>
          <a:prstGeom prst="rect">
            <a:avLst/>
          </a:prstGeom>
          <a:solidFill>
            <a:schemeClr val="accent2">
              <a:lumMod val="60000"/>
              <a:lumOff val="40000"/>
            </a:schemeClr>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1793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Macartney</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Beijing(CN/UK)</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p:cNvSpPr txBox="1"/>
          <p:nvPr/>
        </p:nvSpPr>
        <p:spPr>
          <a:xfrm>
            <a:off x="6380171" y="4399837"/>
            <a:ext cx="233749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Diplomacy: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Equal &amp; Un-Equal</a:t>
            </a: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6" name="Right Arrow 35"/>
          <p:cNvSpPr/>
          <p:nvPr/>
        </p:nvSpPr>
        <p:spPr>
          <a:xfrm>
            <a:off x="810868" y="2879792"/>
            <a:ext cx="978408" cy="484632"/>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855510" y="2929064"/>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China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768" y="1422612"/>
            <a:ext cx="3352745" cy="2651556"/>
          </a:xfrm>
          <a:prstGeom prst="rect">
            <a:avLst/>
          </a:prstGeom>
        </p:spPr>
      </p:pic>
      <p:sp>
        <p:nvSpPr>
          <p:cNvPr id="39" name="TextBox 38"/>
          <p:cNvSpPr txBox="1"/>
          <p:nvPr/>
        </p:nvSpPr>
        <p:spPr>
          <a:xfrm>
            <a:off x="10484491" y="4260527"/>
            <a:ext cx="1184940" cy="923330"/>
          </a:xfrm>
          <a:prstGeom prst="rect">
            <a:avLst/>
          </a:prstGeom>
          <a:solidFill>
            <a:schemeClr val="bg1"/>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1853-54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Opening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o</a:t>
            </a: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f Japan</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40" name="TextBox 39"/>
          <p:cNvSpPr txBox="1"/>
          <p:nvPr/>
        </p:nvSpPr>
        <p:spPr>
          <a:xfrm>
            <a:off x="2041628" y="2635893"/>
            <a:ext cx="2079763" cy="923330"/>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1796-1804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White Lotus Rebellion </a:t>
            </a:r>
          </a:p>
        </p:txBody>
      </p:sp>
      <p:sp>
        <p:nvSpPr>
          <p:cNvPr id="41" name="TextBox 40"/>
          <p:cNvSpPr txBox="1"/>
          <p:nvPr/>
        </p:nvSpPr>
        <p:spPr>
          <a:xfrm>
            <a:off x="9816604" y="2625904"/>
            <a:ext cx="2079763" cy="923330"/>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8 Trigrams Uprising </a:t>
            </a:r>
          </a:p>
        </p:txBody>
      </p:sp>
      <p:sp>
        <p:nvSpPr>
          <p:cNvPr id="42" name="TextBox 41"/>
          <p:cNvSpPr txBox="1"/>
          <p:nvPr/>
        </p:nvSpPr>
        <p:spPr>
          <a:xfrm>
            <a:off x="4475836" y="2774392"/>
            <a:ext cx="135165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Anti-Qing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Rebellions</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3061" y="522031"/>
            <a:ext cx="2745571" cy="610127"/>
          </a:xfrm>
          <a:prstGeom prst="rect">
            <a:avLst/>
          </a:prstGeom>
          <a:solidFill>
            <a:schemeClr val="tx1"/>
          </a:solidFill>
          <a:ln>
            <a:solidFill>
              <a:schemeClr val="tx1"/>
            </a:solidFill>
          </a:ln>
        </p:spPr>
      </p:pic>
      <p:pic>
        <p:nvPicPr>
          <p:cNvPr id="44"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462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07674" y="292753"/>
            <a:ext cx="667214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Key Events in Chinese-Russian-US Relations in Asia: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The Late Qing Dynasty (1854-1911)</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ight Arrow 14"/>
          <p:cNvSpPr/>
          <p:nvPr/>
        </p:nvSpPr>
        <p:spPr>
          <a:xfrm>
            <a:off x="819710" y="4897369"/>
            <a:ext cx="978408" cy="484632"/>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ight Arrow 15"/>
          <p:cNvSpPr/>
          <p:nvPr/>
        </p:nvSpPr>
        <p:spPr>
          <a:xfrm>
            <a:off x="811113" y="1411893"/>
            <a:ext cx="978408" cy="484632"/>
          </a:xfrm>
          <a:prstGeom prst="rightArrow">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797801" y="1455843"/>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Russia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972379" y="4967663"/>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US</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10408014" y="3652648"/>
            <a:ext cx="1377300" cy="646331"/>
          </a:xfrm>
          <a:prstGeom prst="rect">
            <a:avLst/>
          </a:prstGeom>
          <a:solidFill>
            <a:srgbClr val="FFFF00"/>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Revolution</a:t>
            </a:r>
          </a:p>
        </p:txBody>
      </p:sp>
      <p:sp>
        <p:nvSpPr>
          <p:cNvPr id="22" name="TextBox 21"/>
          <p:cNvSpPr txBox="1"/>
          <p:nvPr/>
        </p:nvSpPr>
        <p:spPr>
          <a:xfrm>
            <a:off x="9765930" y="5342252"/>
            <a:ext cx="2249205" cy="1077218"/>
          </a:xfrm>
          <a:prstGeom prst="rect">
            <a:avLst/>
          </a:prstGeom>
          <a:solidFill>
            <a:schemeClr val="bg2"/>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1904-05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Russo-Japanese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Treaty of Portsmouth</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686270" y="3659333"/>
            <a:ext cx="2079763" cy="646331"/>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1854-1864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Taiping Rebellion </a:t>
            </a:r>
          </a:p>
        </p:txBody>
      </p:sp>
      <p:sp>
        <p:nvSpPr>
          <p:cNvPr id="27" name="TextBox 26"/>
          <p:cNvSpPr txBox="1"/>
          <p:nvPr/>
        </p:nvSpPr>
        <p:spPr>
          <a:xfrm>
            <a:off x="6976602" y="5336995"/>
            <a:ext cx="2628035" cy="1077218"/>
          </a:xfrm>
          <a:prstGeom prst="rect">
            <a:avLst/>
          </a:prstGeom>
          <a:solidFill>
            <a:schemeClr val="accent2">
              <a:lumMod val="60000"/>
              <a:lumOff val="40000"/>
            </a:schemeClr>
          </a:solidFill>
          <a:ln>
            <a:solidFill>
              <a:schemeClr val="accent4">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1894-1895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600" b="1"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Sino-Japan War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Treaty of Shimonoseki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Taiwan Ceded to Japan</a:t>
            </a:r>
            <a:endPar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4040255" y="2706825"/>
            <a:ext cx="60664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Un-Equal Diplomacy and Territorial Adjustments</a:t>
            </a: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0" name="Right Arrow 29"/>
          <p:cNvSpPr/>
          <p:nvPr/>
        </p:nvSpPr>
        <p:spPr>
          <a:xfrm>
            <a:off x="810868" y="3775592"/>
            <a:ext cx="978408" cy="484632"/>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862045" y="3831397"/>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China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ight Arrow 31"/>
          <p:cNvSpPr/>
          <p:nvPr/>
        </p:nvSpPr>
        <p:spPr>
          <a:xfrm>
            <a:off x="737082" y="5650097"/>
            <a:ext cx="2176853" cy="484632"/>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744713" y="5705099"/>
            <a:ext cx="1941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Other Countries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p:cNvSpPr txBox="1"/>
          <p:nvPr/>
        </p:nvSpPr>
        <p:spPr>
          <a:xfrm>
            <a:off x="4945304" y="3501599"/>
            <a:ext cx="3634329" cy="923330"/>
          </a:xfrm>
          <a:prstGeom prst="rect">
            <a:avLst/>
          </a:prstGeom>
          <a:solidFill>
            <a:srgbClr val="FFFF00"/>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Boxer Rebellion/Allied Invasion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JP/RU/UK/FR/US/IT/GE/AT-HU</a:t>
            </a:r>
          </a:p>
        </p:txBody>
      </p:sp>
      <p:sp>
        <p:nvSpPr>
          <p:cNvPr id="35" name="TextBox 34"/>
          <p:cNvSpPr txBox="1"/>
          <p:nvPr/>
        </p:nvSpPr>
        <p:spPr>
          <a:xfrm>
            <a:off x="2994724" y="5336995"/>
            <a:ext cx="2289113" cy="1077218"/>
          </a:xfrm>
          <a:prstGeom prst="rect">
            <a:avLst/>
          </a:prstGeom>
          <a:solidFill>
            <a:schemeClr val="accent4">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Opium War (UK/FR)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Treaty of Tianjin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(UK/FR/RU/US</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p:cNvSpPr txBox="1"/>
          <p:nvPr/>
        </p:nvSpPr>
        <p:spPr>
          <a:xfrm>
            <a:off x="8601420" y="1355790"/>
            <a:ext cx="2289113" cy="923330"/>
          </a:xfrm>
          <a:prstGeom prst="rect">
            <a:avLst/>
          </a:prstGeom>
          <a:solidFill>
            <a:srgbClr val="FF99FF"/>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1898</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Lease of Liaodong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Peninsula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5874484" y="1358080"/>
            <a:ext cx="2289113" cy="923330"/>
          </a:xfrm>
          <a:prstGeom prst="rect">
            <a:avLst/>
          </a:prstGeom>
          <a:solidFill>
            <a:srgbClr val="FF99FF"/>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1881</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Treaty of Ili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(Xinjiang)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p:cNvSpPr txBox="1"/>
          <p:nvPr/>
        </p:nvSpPr>
        <p:spPr>
          <a:xfrm>
            <a:off x="2985902" y="1355790"/>
            <a:ext cx="2289113" cy="923330"/>
          </a:xfrm>
          <a:prstGeom prst="rect">
            <a:avLst/>
          </a:prstGeom>
          <a:solidFill>
            <a:srgbClr val="FF99FF"/>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1858</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Treaty of </a:t>
            </a:r>
            <a:r>
              <a:rPr kumimoji="0" lang="en-US"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Aigun</a:t>
            </a:r>
            <a:endPar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(RFE &amp; Manchuria)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p:cNvSpPr txBox="1"/>
          <p:nvPr/>
        </p:nvSpPr>
        <p:spPr>
          <a:xfrm>
            <a:off x="3703000" y="4726684"/>
            <a:ext cx="69723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Internal Turmoil, Foreign Wars, and Humiliating Treaties</a:t>
            </a: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656" y="1942052"/>
            <a:ext cx="1895298" cy="1448649"/>
          </a:xfrm>
          <a:prstGeom prst="rect">
            <a:avLst/>
          </a:prstGeom>
        </p:spPr>
      </p:pic>
      <p:sp>
        <p:nvSpPr>
          <p:cNvPr id="41" name="TextBox 40"/>
          <p:cNvSpPr txBox="1"/>
          <p:nvPr/>
        </p:nvSpPr>
        <p:spPr>
          <a:xfrm>
            <a:off x="5364626" y="5436851"/>
            <a:ext cx="1531188" cy="923330"/>
          </a:xfrm>
          <a:prstGeom prst="rect">
            <a:avLst/>
          </a:prstGeom>
          <a:solidFill>
            <a:schemeClr val="accent4">
              <a:lumMod val="40000"/>
              <a:lumOff val="60000"/>
            </a:schemeClr>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1884-1885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Sino-French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War</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990" y="3462086"/>
            <a:ext cx="1582914" cy="97231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506" y="380746"/>
            <a:ext cx="2745571" cy="610127"/>
          </a:xfrm>
          <a:prstGeom prst="rect">
            <a:avLst/>
          </a:prstGeom>
          <a:solidFill>
            <a:schemeClr val="tx1"/>
          </a:solidFill>
          <a:ln>
            <a:solidFill>
              <a:schemeClr val="tx1"/>
            </a:solidFill>
          </a:ln>
        </p:spPr>
      </p:pic>
      <p:pic>
        <p:nvPicPr>
          <p:cNvPr id="26"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40279"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107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7730" y="493673"/>
            <a:ext cx="66906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Key Events in Chinese-Russian-US Relations: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From the Republic to Revolution to Global War (1912-1945)</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ight Arrow 14"/>
          <p:cNvSpPr/>
          <p:nvPr/>
        </p:nvSpPr>
        <p:spPr>
          <a:xfrm>
            <a:off x="819710" y="4897369"/>
            <a:ext cx="978408" cy="484632"/>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ight Arrow 15"/>
          <p:cNvSpPr/>
          <p:nvPr/>
        </p:nvSpPr>
        <p:spPr>
          <a:xfrm>
            <a:off x="811113" y="1573160"/>
            <a:ext cx="978408" cy="484632"/>
          </a:xfrm>
          <a:prstGeom prst="rightArrow">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776342" y="1616623"/>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Russia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972379" y="4954411"/>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US</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30" name="Right Arrow 29"/>
          <p:cNvSpPr/>
          <p:nvPr/>
        </p:nvSpPr>
        <p:spPr>
          <a:xfrm>
            <a:off x="776493" y="3269582"/>
            <a:ext cx="978408" cy="484632"/>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821135" y="3318854"/>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China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ight Arrow 31"/>
          <p:cNvSpPr/>
          <p:nvPr/>
        </p:nvSpPr>
        <p:spPr>
          <a:xfrm>
            <a:off x="889480" y="6034407"/>
            <a:ext cx="2176853" cy="484632"/>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Box 32"/>
          <p:cNvSpPr txBox="1"/>
          <p:nvPr/>
        </p:nvSpPr>
        <p:spPr>
          <a:xfrm>
            <a:off x="897111" y="6089409"/>
            <a:ext cx="1941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Other Countries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2143916" y="1321144"/>
            <a:ext cx="2289113" cy="923330"/>
          </a:xfrm>
          <a:prstGeom prst="rect">
            <a:avLst/>
          </a:prstGeom>
          <a:solidFill>
            <a:srgbClr val="FF99FF"/>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1929</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Sino-Soviet War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Manchuria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3210940" y="2769575"/>
            <a:ext cx="2079763" cy="1477328"/>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1921-1924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Birth of the Chinese Communist Party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800" b="1"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United Front </a:t>
            </a:r>
          </a:p>
        </p:txBody>
      </p:sp>
      <p:sp>
        <p:nvSpPr>
          <p:cNvPr id="28" name="TextBox 27"/>
          <p:cNvSpPr txBox="1"/>
          <p:nvPr/>
        </p:nvSpPr>
        <p:spPr>
          <a:xfrm>
            <a:off x="6964165" y="1332175"/>
            <a:ext cx="2390399" cy="923330"/>
          </a:xfrm>
          <a:prstGeom prst="rect">
            <a:avLst/>
          </a:prstGeom>
          <a:solidFill>
            <a:schemeClr val="accent4">
              <a:lumMod val="40000"/>
              <a:lumOff val="60000"/>
            </a:schemeClr>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1939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Battle of </a:t>
            </a:r>
            <a:r>
              <a:rPr kumimoji="0" lang="en-US"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Nomonhon</a:t>
            </a:r>
            <a:endPar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Manchuria JP/RU</a:t>
            </a:r>
          </a:p>
        </p:txBody>
      </p:sp>
      <p:sp>
        <p:nvSpPr>
          <p:cNvPr id="29" name="TextBox 28"/>
          <p:cNvSpPr txBox="1"/>
          <p:nvPr/>
        </p:nvSpPr>
        <p:spPr>
          <a:xfrm>
            <a:off x="5375116" y="2769575"/>
            <a:ext cx="2079763" cy="1477328"/>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1927-36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Northern Expedition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 Extermination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Campaigns</a:t>
            </a:r>
          </a:p>
        </p:txBody>
      </p:sp>
      <p:sp>
        <p:nvSpPr>
          <p:cNvPr id="34" name="TextBox 33"/>
          <p:cNvSpPr txBox="1"/>
          <p:nvPr/>
        </p:nvSpPr>
        <p:spPr>
          <a:xfrm>
            <a:off x="7562621" y="3046574"/>
            <a:ext cx="2234471" cy="923330"/>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Xian Incident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United Front </a:t>
            </a:r>
          </a:p>
        </p:txBody>
      </p:sp>
      <p:sp>
        <p:nvSpPr>
          <p:cNvPr id="35" name="TextBox 34"/>
          <p:cNvSpPr txBox="1"/>
          <p:nvPr/>
        </p:nvSpPr>
        <p:spPr>
          <a:xfrm>
            <a:off x="4592521" y="1333210"/>
            <a:ext cx="2289113" cy="923330"/>
          </a:xfrm>
          <a:prstGeom prst="rect">
            <a:avLst/>
          </a:prstGeom>
          <a:solidFill>
            <a:srgbClr val="FF99FF"/>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1924-1927</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Soviet Advisors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 the KMT</a:t>
            </a:r>
          </a:p>
        </p:txBody>
      </p:sp>
      <p:sp>
        <p:nvSpPr>
          <p:cNvPr id="36" name="TextBox 35"/>
          <p:cNvSpPr txBox="1"/>
          <p:nvPr/>
        </p:nvSpPr>
        <p:spPr>
          <a:xfrm>
            <a:off x="9052642" y="4573835"/>
            <a:ext cx="2817824" cy="1200329"/>
          </a:xfrm>
          <a:prstGeom prst="rect">
            <a:avLst/>
          </a:prstGeom>
          <a:solidFill>
            <a:schemeClr val="bg1"/>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1941-1945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China-Burma-India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Theater US/UK/CN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US Advisors (KMT/CCP)</a:t>
            </a:r>
          </a:p>
        </p:txBody>
      </p:sp>
      <p:sp>
        <p:nvSpPr>
          <p:cNvPr id="37" name="TextBox 36"/>
          <p:cNvSpPr txBox="1"/>
          <p:nvPr/>
        </p:nvSpPr>
        <p:spPr>
          <a:xfrm>
            <a:off x="9531454" y="5812410"/>
            <a:ext cx="1984262" cy="923330"/>
          </a:xfrm>
          <a:prstGeom prst="rect">
            <a:avLst/>
          </a:prstGeom>
          <a:solidFill>
            <a:schemeClr val="accent4">
              <a:lumMod val="40000"/>
              <a:lumOff val="60000"/>
            </a:schemeClr>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1940-45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SEA Occupation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JP &amp; Vichy FR</a:t>
            </a:r>
          </a:p>
        </p:txBody>
      </p:sp>
      <p:sp>
        <p:nvSpPr>
          <p:cNvPr id="38" name="TextBox 37"/>
          <p:cNvSpPr txBox="1"/>
          <p:nvPr/>
        </p:nvSpPr>
        <p:spPr>
          <a:xfrm>
            <a:off x="10042337" y="3046574"/>
            <a:ext cx="1885891" cy="923330"/>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1937-1945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2</a:t>
            </a:r>
            <a:r>
              <a:rPr kumimoji="0" lang="en-US" sz="1800" b="1"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Sino-Japanese War</a:t>
            </a:r>
          </a:p>
        </p:txBody>
      </p:sp>
      <p:sp>
        <p:nvSpPr>
          <p:cNvPr id="39" name="TextBox 38"/>
          <p:cNvSpPr txBox="1"/>
          <p:nvPr/>
        </p:nvSpPr>
        <p:spPr>
          <a:xfrm>
            <a:off x="6352447" y="5829310"/>
            <a:ext cx="2099677" cy="923330"/>
          </a:xfrm>
          <a:prstGeom prst="rect">
            <a:avLst/>
          </a:prstGeom>
          <a:solidFill>
            <a:schemeClr val="accent4">
              <a:lumMod val="40000"/>
              <a:lumOff val="60000"/>
            </a:schemeClr>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1927-1937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German Advisors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 the KMT</a:t>
            </a:r>
          </a:p>
        </p:txBody>
      </p:sp>
      <p:sp>
        <p:nvSpPr>
          <p:cNvPr id="40" name="TextBox 39"/>
          <p:cNvSpPr txBox="1"/>
          <p:nvPr/>
        </p:nvSpPr>
        <p:spPr>
          <a:xfrm>
            <a:off x="2959441" y="4354246"/>
            <a:ext cx="2582759" cy="1200329"/>
          </a:xfrm>
          <a:prstGeom prst="rect">
            <a:avLst/>
          </a:prstGeom>
          <a:solidFill>
            <a:schemeClr val="bg1"/>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1918-1922 </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The US Siberian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Expedition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Neutrals-Reds-Whites</a:t>
            </a:r>
          </a:p>
        </p:txBody>
      </p:sp>
      <p:sp>
        <p:nvSpPr>
          <p:cNvPr id="41" name="TextBox 40"/>
          <p:cNvSpPr txBox="1"/>
          <p:nvPr/>
        </p:nvSpPr>
        <p:spPr>
          <a:xfrm>
            <a:off x="3302486" y="5627744"/>
            <a:ext cx="1896674" cy="1200329"/>
          </a:xfrm>
          <a:prstGeom prst="rect">
            <a:avLst/>
          </a:prstGeom>
          <a:solidFill>
            <a:schemeClr val="accent4">
              <a:lumMod val="40000"/>
              <a:lumOff val="60000"/>
            </a:schemeClr>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1918-1922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Siberian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Intervention</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CH</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/JP/UK/FR+5</a:t>
            </a:r>
          </a:p>
        </p:txBody>
      </p:sp>
      <p:sp>
        <p:nvSpPr>
          <p:cNvPr id="42" name="TextBox 41"/>
          <p:cNvSpPr txBox="1"/>
          <p:nvPr/>
        </p:nvSpPr>
        <p:spPr>
          <a:xfrm>
            <a:off x="1798118" y="2911733"/>
            <a:ext cx="1306211" cy="1200329"/>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1917-1919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WWI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Chinese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Labor </a:t>
            </a:r>
          </a:p>
        </p:txBody>
      </p:sp>
      <p:sp>
        <p:nvSpPr>
          <p:cNvPr id="43" name="TextBox 42"/>
          <p:cNvSpPr txBox="1"/>
          <p:nvPr/>
        </p:nvSpPr>
        <p:spPr>
          <a:xfrm>
            <a:off x="3175329" y="2331219"/>
            <a:ext cx="72862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1924-1945 Soviets as Allies-Neutrals-Enemies-Allies Again</a:t>
            </a: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9649189" y="1333656"/>
            <a:ext cx="2082621" cy="923330"/>
          </a:xfrm>
          <a:prstGeom prst="rect">
            <a:avLst/>
          </a:prstGeom>
          <a:solidFill>
            <a:schemeClr val="accent4">
              <a:lumMod val="40000"/>
              <a:lumOff val="60000"/>
            </a:schemeClr>
          </a:solid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Invasion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Manchuria JP/RU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908" y="4354246"/>
            <a:ext cx="2109216" cy="1286256"/>
          </a:xfrm>
          <a:prstGeom prst="rect">
            <a:avLst/>
          </a:prstGeom>
        </p:spPr>
      </p:pic>
      <p:sp>
        <p:nvSpPr>
          <p:cNvPr id="45" name="TextBox 44"/>
          <p:cNvSpPr txBox="1"/>
          <p:nvPr/>
        </p:nvSpPr>
        <p:spPr>
          <a:xfrm>
            <a:off x="9000256" y="3986115"/>
            <a:ext cx="29225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Chiang is the Central Figure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Mao the Rising Figure</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159" y="573249"/>
            <a:ext cx="2745571" cy="610127"/>
          </a:xfrm>
          <a:prstGeom prst="rect">
            <a:avLst/>
          </a:prstGeom>
          <a:solidFill>
            <a:schemeClr val="tx1"/>
          </a:solidFill>
          <a:ln>
            <a:solidFill>
              <a:schemeClr val="tx1"/>
            </a:solidFill>
          </a:ln>
        </p:spPr>
      </p:pic>
      <p:pic>
        <p:nvPicPr>
          <p:cNvPr id="4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44382" y="48837"/>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475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a:xfrm>
            <a:off x="497601" y="5738774"/>
            <a:ext cx="2176853" cy="484632"/>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707612" y="125712"/>
            <a:ext cx="65582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Key Events in Chinese-Russian-US Relations: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From VJ Day to the Establishment of the PRC (1945-1950)</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ight Arrow 14"/>
          <p:cNvSpPr/>
          <p:nvPr/>
        </p:nvSpPr>
        <p:spPr>
          <a:xfrm>
            <a:off x="537833" y="4154845"/>
            <a:ext cx="978408" cy="484632"/>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ight Arrow 15"/>
          <p:cNvSpPr/>
          <p:nvPr/>
        </p:nvSpPr>
        <p:spPr>
          <a:xfrm>
            <a:off x="453603" y="1566534"/>
            <a:ext cx="978408" cy="484632"/>
          </a:xfrm>
          <a:prstGeom prst="rightArrow">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18832" y="1609997"/>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Russia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690502" y="4225139"/>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US</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505232" y="5793776"/>
            <a:ext cx="1941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Other Countries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1699902" y="4001941"/>
            <a:ext cx="1588687" cy="92333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The Hurley Mission</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2301256" y="5110625"/>
            <a:ext cx="2082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Failed Diplomacy</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0" name="Right Arrow 29"/>
          <p:cNvSpPr/>
          <p:nvPr/>
        </p:nvSpPr>
        <p:spPr>
          <a:xfrm>
            <a:off x="496336" y="2904170"/>
            <a:ext cx="978408" cy="484632"/>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540978" y="2953442"/>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China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4866094" y="4001941"/>
            <a:ext cx="1588687" cy="92333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1946-1947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The Marshall Mission</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33" name="TextBox 32"/>
          <p:cNvSpPr txBox="1"/>
          <p:nvPr/>
        </p:nvSpPr>
        <p:spPr>
          <a:xfrm>
            <a:off x="2351186" y="2594934"/>
            <a:ext cx="2079763" cy="1200329"/>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1945-1947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Chinese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Civil War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Fight-Talk-Fight</a:t>
            </a:r>
          </a:p>
        </p:txBody>
      </p:sp>
      <p:sp>
        <p:nvSpPr>
          <p:cNvPr id="34" name="TextBox 33"/>
          <p:cNvSpPr txBox="1"/>
          <p:nvPr/>
        </p:nvSpPr>
        <p:spPr>
          <a:xfrm>
            <a:off x="4620557" y="2597920"/>
            <a:ext cx="2079763" cy="1200329"/>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1947-1949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Chinese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Civil War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Fight-Fight-Flee</a:t>
            </a:r>
          </a:p>
        </p:txBody>
      </p:sp>
      <p:sp>
        <p:nvSpPr>
          <p:cNvPr id="35" name="TextBox 34"/>
          <p:cNvSpPr txBox="1"/>
          <p:nvPr/>
        </p:nvSpPr>
        <p:spPr>
          <a:xfrm>
            <a:off x="6834927" y="2594933"/>
            <a:ext cx="2549710" cy="1200329"/>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Oct 1949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Zhongguo</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Ren 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Zhan Qi Lai 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PRC Established</a:t>
            </a:r>
          </a:p>
        </p:txBody>
      </p:sp>
      <p:sp>
        <p:nvSpPr>
          <p:cNvPr id="36" name="TextBox 35"/>
          <p:cNvSpPr txBox="1"/>
          <p:nvPr/>
        </p:nvSpPr>
        <p:spPr>
          <a:xfrm>
            <a:off x="9519244" y="2737617"/>
            <a:ext cx="2182332" cy="923330"/>
          </a:xfrm>
          <a:prstGeom prst="rect">
            <a:avLst/>
          </a:prstGeom>
          <a:solidFill>
            <a:srgbClr val="FFFF00"/>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Oct 1950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War with the 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Lead by the US</a:t>
            </a:r>
          </a:p>
        </p:txBody>
      </p:sp>
      <p:sp>
        <p:nvSpPr>
          <p:cNvPr id="37" name="TextBox 36"/>
          <p:cNvSpPr txBox="1"/>
          <p:nvPr/>
        </p:nvSpPr>
        <p:spPr>
          <a:xfrm>
            <a:off x="8786471" y="5137411"/>
            <a:ext cx="31897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War with the PRC/CCP/CPV</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8" name="TextBox 37"/>
          <p:cNvSpPr txBox="1"/>
          <p:nvPr/>
        </p:nvSpPr>
        <p:spPr>
          <a:xfrm>
            <a:off x="5660437" y="5137411"/>
            <a:ext cx="23262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Support to the KMT</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9" name="TextBox 38"/>
          <p:cNvSpPr txBox="1"/>
          <p:nvPr/>
        </p:nvSpPr>
        <p:spPr>
          <a:xfrm>
            <a:off x="4620557" y="5601890"/>
            <a:ext cx="1896426" cy="923330"/>
          </a:xfrm>
          <a:prstGeom prst="rect">
            <a:avLst/>
          </a:prstGeom>
          <a:solidFill>
            <a:schemeClr val="accent1">
              <a:lumMod val="20000"/>
              <a:lumOff val="8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Occupation of Japan (SCAP)</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p:cNvSpPr txBox="1"/>
          <p:nvPr/>
        </p:nvSpPr>
        <p:spPr>
          <a:xfrm>
            <a:off x="8181173" y="3975600"/>
            <a:ext cx="1588687" cy="92333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1947-1949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JUSMAAG-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72C4">
                    <a:lumMod val="50000"/>
                  </a:srgbClr>
                </a:solidFill>
                <a:effectLst/>
                <a:uLnTx/>
                <a:uFillTx/>
                <a:latin typeface="Arial" panose="020B0604020202020204" pitchFamily="34" charset="0"/>
                <a:ea typeface="+mn-ea"/>
                <a:cs typeface="Arial" panose="020B0604020202020204" pitchFamily="34" charset="0"/>
              </a:rPr>
              <a:t>China </a:t>
            </a:r>
            <a:endParaRPr kumimoji="0" lang="en-US" sz="18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41" name="TextBox 40"/>
          <p:cNvSpPr txBox="1"/>
          <p:nvPr/>
        </p:nvSpPr>
        <p:spPr>
          <a:xfrm>
            <a:off x="6764869" y="5601890"/>
            <a:ext cx="1910298" cy="923330"/>
          </a:xfrm>
          <a:prstGeom prst="rect">
            <a:avLst/>
          </a:prstGeom>
          <a:solidFill>
            <a:schemeClr val="accent1">
              <a:lumMod val="20000"/>
              <a:lumOff val="8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Occupation of Korea US-RU</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6826" y="5535411"/>
            <a:ext cx="1292036" cy="107755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730" y="1293842"/>
            <a:ext cx="2053741" cy="1198015"/>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869" y="4001697"/>
            <a:ext cx="1226357" cy="8990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7955" y="4058108"/>
            <a:ext cx="1222602" cy="813586"/>
          </a:xfrm>
          <a:prstGeom prst="rect">
            <a:avLst/>
          </a:prstGeom>
        </p:spPr>
      </p:pic>
      <p:sp>
        <p:nvSpPr>
          <p:cNvPr id="43" name="TextBox 42"/>
          <p:cNvSpPr txBox="1"/>
          <p:nvPr/>
        </p:nvSpPr>
        <p:spPr>
          <a:xfrm>
            <a:off x="9061087" y="5567630"/>
            <a:ext cx="2640489" cy="923330"/>
          </a:xfrm>
          <a:prstGeom prst="rect">
            <a:avLst/>
          </a:prstGeom>
          <a:solidFill>
            <a:schemeClr val="accent1">
              <a:lumMod val="20000"/>
              <a:lumOff val="8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1950-53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Korean War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US/UN/KS—KN/CN/RU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TextBox 43"/>
          <p:cNvSpPr txBox="1"/>
          <p:nvPr/>
        </p:nvSpPr>
        <p:spPr>
          <a:xfrm>
            <a:off x="8589471" y="1287229"/>
            <a:ext cx="2856611" cy="1200329"/>
          </a:xfrm>
          <a:prstGeom prst="rect">
            <a:avLst/>
          </a:prstGeom>
          <a:solidFill>
            <a:srgbClr val="FF99FF"/>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1950 (CCP)</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Sino-Soviet Treaty of Friendship, Alliance, and Mutual Assistance</a:t>
            </a:r>
          </a:p>
        </p:txBody>
      </p:sp>
      <p:sp>
        <p:nvSpPr>
          <p:cNvPr id="45" name="TextBox 44"/>
          <p:cNvSpPr txBox="1"/>
          <p:nvPr/>
        </p:nvSpPr>
        <p:spPr>
          <a:xfrm>
            <a:off x="3449119" y="1408759"/>
            <a:ext cx="2856611" cy="923330"/>
          </a:xfrm>
          <a:prstGeom prst="rect">
            <a:avLst/>
          </a:prstGeom>
          <a:solidFill>
            <a:srgbClr val="FF99FF"/>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14 August 1945 (KMT)</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Sino-Soviet Treaty of Friendship and Alliance</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9774" y="1320575"/>
            <a:ext cx="1774345" cy="1210990"/>
          </a:xfrm>
          <a:prstGeom prst="rect">
            <a:avLst/>
          </a:prstGeom>
        </p:spPr>
      </p:pic>
      <p:sp>
        <p:nvSpPr>
          <p:cNvPr id="46" name="TextBox 45"/>
          <p:cNvSpPr txBox="1"/>
          <p:nvPr/>
        </p:nvSpPr>
        <p:spPr>
          <a:xfrm>
            <a:off x="4866094" y="878113"/>
            <a:ext cx="4831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Situational Diplomacy and a Watchful Eye</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3659" y="4001697"/>
            <a:ext cx="1332423" cy="888282"/>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5108" y="162000"/>
            <a:ext cx="2745571" cy="610127"/>
          </a:xfrm>
          <a:prstGeom prst="rect">
            <a:avLst/>
          </a:prstGeom>
          <a:solidFill>
            <a:schemeClr val="tx1"/>
          </a:solidFill>
          <a:ln>
            <a:solidFill>
              <a:schemeClr val="tx1"/>
            </a:solidFill>
          </a:ln>
        </p:spPr>
      </p:pic>
      <p:pic>
        <p:nvPicPr>
          <p:cNvPr id="48" name="Picture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9942" y="113923"/>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629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1841</TotalTime>
  <Words>1526</Words>
  <Application>Microsoft Office PowerPoint</Application>
  <PresentationFormat>Widescreen</PresentationFormat>
  <Paragraphs>370</Paragraphs>
  <Slides>29</Slides>
  <Notes>3</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29</vt:i4>
      </vt:variant>
    </vt:vector>
  </HeadingPairs>
  <TitlesOfParts>
    <vt:vector size="48" baseType="lpstr">
      <vt:lpstr>MingLiU_HKSCS-ExtB</vt:lpstr>
      <vt:lpstr>游ゴシック</vt:lpstr>
      <vt:lpstr> Arial</vt:lpstr>
      <vt:lpstr>Arial</vt:lpstr>
      <vt:lpstr>Arial Black</vt:lpstr>
      <vt:lpstr>Calibri</vt:lpstr>
      <vt:lpstr>Calibri Light</vt:lpstr>
      <vt:lpstr>Garamond</vt:lpstr>
      <vt:lpstr>Georgia</vt:lpstr>
      <vt:lpstr>Times New Roman</vt:lpstr>
      <vt:lpstr>3_Office Theme</vt:lpstr>
      <vt:lpstr>Default Design</vt:lpstr>
      <vt:lpstr>1_Office Theme</vt:lpstr>
      <vt:lpstr>Office Theme</vt:lpstr>
      <vt:lpstr>4_Office Theme</vt:lpstr>
      <vt:lpstr>2_Office Theme</vt:lpstr>
      <vt:lpstr>5_Office Theme</vt:lpstr>
      <vt:lpstr>6_Office Theme</vt:lpstr>
      <vt:lpstr>7_Office Theme</vt:lpstr>
      <vt:lpstr>PowerPoint Presentation</vt:lpstr>
      <vt:lpstr>PowerPoint Presentation</vt:lpstr>
      <vt:lpstr>               U.S.INDOPACOM AOR</vt:lpstr>
      <vt:lpstr>“Understanding INDOPACOM’s Geopolitical and Military Environment”</vt:lpstr>
      <vt:lpstr>PowerPoint Presentation</vt:lpstr>
      <vt:lpstr>PowerPoint Presentation</vt:lpstr>
      <vt:lpstr>PowerPoint Presentation</vt:lpstr>
      <vt:lpstr>PowerPoint Presentation</vt:lpstr>
      <vt:lpstr>PowerPoint Presentation</vt:lpstr>
      <vt:lpstr>PowerPoint Presentation</vt:lpstr>
      <vt:lpstr>“Understanding INDOPACOM’s Geopolitical and Military Environment”</vt:lpstr>
      <vt:lpstr>TANGLED TRIANGLE</vt:lpstr>
      <vt:lpstr>Sino-Soviet Split 1953-1972</vt:lpstr>
      <vt:lpstr>Sino-American Rapprochement 1972-1989</vt:lpstr>
      <vt:lpstr>Post-Cold War 1989-</vt:lpstr>
      <vt:lpstr>Regional Implications (JAPAN):  Sino-Russian Interests</vt:lpstr>
      <vt:lpstr>Japan: Historical Context</vt:lpstr>
      <vt:lpstr>U.S. Military in the region</vt:lpstr>
      <vt:lpstr>       Current Situation</vt:lpstr>
      <vt:lpstr> The Russian perspective of the INDOPACOM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Garven, Robert Mr CIV USA TRADOC</dc:creator>
  <cp:lastModifiedBy>Ibrahimov, Mahir J MIL USARMY CAC (USA)</cp:lastModifiedBy>
  <cp:revision>161</cp:revision>
  <cp:lastPrinted>2021-09-16T21:16:44Z</cp:lastPrinted>
  <dcterms:created xsi:type="dcterms:W3CDTF">2020-07-16T14:06:25Z</dcterms:created>
  <dcterms:modified xsi:type="dcterms:W3CDTF">2021-11-23T22:12:35Z</dcterms:modified>
</cp:coreProperties>
</file>