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3"/>
  </p:notesMasterIdLst>
  <p:handoutMasterIdLst>
    <p:handoutMasterId r:id="rId24"/>
  </p:handoutMasterIdLst>
  <p:sldIdLst>
    <p:sldId id="752" r:id="rId6"/>
    <p:sldId id="754" r:id="rId7"/>
    <p:sldId id="775" r:id="rId8"/>
    <p:sldId id="758" r:id="rId9"/>
    <p:sldId id="759" r:id="rId10"/>
    <p:sldId id="777" r:id="rId11"/>
    <p:sldId id="762" r:id="rId12"/>
    <p:sldId id="778" r:id="rId13"/>
    <p:sldId id="779" r:id="rId14"/>
    <p:sldId id="780" r:id="rId15"/>
    <p:sldId id="781" r:id="rId16"/>
    <p:sldId id="782" r:id="rId17"/>
    <p:sldId id="783" r:id="rId18"/>
    <p:sldId id="784" r:id="rId19"/>
    <p:sldId id="786" r:id="rId20"/>
    <p:sldId id="787" r:id="rId21"/>
    <p:sldId id="78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C00"/>
    <a:srgbClr val="FFDF8A"/>
    <a:srgbClr val="0000FF"/>
    <a:srgbClr val="FFFF99"/>
    <a:srgbClr val="99CCFF"/>
    <a:srgbClr val="FFCC99"/>
    <a:srgbClr val="66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997" autoAdjust="0"/>
  </p:normalViewPr>
  <p:slideViewPr>
    <p:cSldViewPr snapToGrid="0">
      <p:cViewPr varScale="1">
        <p:scale>
          <a:sx n="91" d="100"/>
          <a:sy n="91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80" y="-8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37840" cy="465388"/>
          </a:xfrm>
          <a:prstGeom prst="rect">
            <a:avLst/>
          </a:prstGeom>
        </p:spPr>
        <p:txBody>
          <a:bodyPr vert="horz" lIns="92989" tIns="46493" rIns="92989" bIns="464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6"/>
            <a:ext cx="3037840" cy="465388"/>
          </a:xfrm>
          <a:prstGeom prst="rect">
            <a:avLst/>
          </a:prstGeom>
        </p:spPr>
        <p:txBody>
          <a:bodyPr vert="horz" lIns="92989" tIns="46493" rIns="92989" bIns="46493" rtlCol="0"/>
          <a:lstStyle>
            <a:lvl1pPr algn="r">
              <a:defRPr sz="1200"/>
            </a:lvl1pPr>
          </a:lstStyle>
          <a:p>
            <a:fld id="{28131316-943C-4581-BAAB-A89894F010C8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398"/>
            <a:ext cx="3037840" cy="465387"/>
          </a:xfrm>
          <a:prstGeom prst="rect">
            <a:avLst/>
          </a:prstGeom>
        </p:spPr>
        <p:txBody>
          <a:bodyPr vert="horz" lIns="92989" tIns="46493" rIns="92989" bIns="464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398"/>
            <a:ext cx="3037840" cy="465387"/>
          </a:xfrm>
          <a:prstGeom prst="rect">
            <a:avLst/>
          </a:prstGeom>
        </p:spPr>
        <p:txBody>
          <a:bodyPr vert="horz" lIns="92989" tIns="46493" rIns="92989" bIns="46493" rtlCol="0" anchor="b"/>
          <a:lstStyle>
            <a:lvl1pPr algn="r">
              <a:defRPr sz="1200"/>
            </a:lvl1pPr>
          </a:lstStyle>
          <a:p>
            <a:fld id="{9855A471-BA35-4F6F-BCA4-C786FFB7B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49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3037840" cy="464820"/>
          </a:xfrm>
          <a:prstGeom prst="rect">
            <a:avLst/>
          </a:prstGeom>
        </p:spPr>
        <p:txBody>
          <a:bodyPr vert="horz" lIns="92733" tIns="46366" rIns="92733" bIns="463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8"/>
            <a:ext cx="3037840" cy="464820"/>
          </a:xfrm>
          <a:prstGeom prst="rect">
            <a:avLst/>
          </a:prstGeom>
        </p:spPr>
        <p:txBody>
          <a:bodyPr vert="horz" lIns="92733" tIns="46366" rIns="92733" bIns="46366" rtlCol="0"/>
          <a:lstStyle>
            <a:lvl1pPr algn="r">
              <a:defRPr sz="1200"/>
            </a:lvl1pPr>
          </a:lstStyle>
          <a:p>
            <a:fld id="{7A631C0F-C231-434C-8DB5-212EA7705EF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3" tIns="46366" rIns="92733" bIns="463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733" tIns="46366" rIns="92733" bIns="463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71"/>
            <a:ext cx="3037840" cy="464820"/>
          </a:xfrm>
          <a:prstGeom prst="rect">
            <a:avLst/>
          </a:prstGeom>
        </p:spPr>
        <p:txBody>
          <a:bodyPr vert="horz" lIns="92733" tIns="46366" rIns="92733" bIns="463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1"/>
            <a:ext cx="3037840" cy="464820"/>
          </a:xfrm>
          <a:prstGeom prst="rect">
            <a:avLst/>
          </a:prstGeom>
        </p:spPr>
        <p:txBody>
          <a:bodyPr vert="horz" lIns="92733" tIns="46366" rIns="92733" bIns="46366" rtlCol="0" anchor="b"/>
          <a:lstStyle>
            <a:lvl1pPr algn="r">
              <a:defRPr sz="1200"/>
            </a:lvl1pPr>
          </a:lstStyle>
          <a:p>
            <a:fld id="{F42E8548-E99D-439A-9927-E7AEA2280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5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92FBB-F83F-4C91-9ED7-DFA243913D4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3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C85DF-C926-4FE0-B4B5-E080C04D9A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8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CCF8-EDB4-4A34-8090-A0353B5BF0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0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F6028-68D6-4D96-9411-AA0A184D23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8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C1B41C-C79E-4300-9D68-6EF0B672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top-corn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top-corne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8350" y="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top-corne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04800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top-corn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0" y="356235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0" y="0"/>
            <a:ext cx="4571999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 defTabSz="913993">
              <a:defRPr/>
            </a:pPr>
            <a:r>
              <a:rPr lang="en-US" sz="1275" b="1" dirty="0" smtClean="0">
                <a:solidFill>
                  <a:srgbClr val="F6C700"/>
                </a:solidFill>
              </a:rPr>
              <a:t>AMERICA’S ARMY</a:t>
            </a:r>
          </a:p>
          <a:p>
            <a:pPr marL="574675" indent="-60325" defTabSz="913993">
              <a:defRPr/>
            </a:pPr>
            <a:r>
              <a:rPr lang="en-US" sz="1275" b="1" dirty="0" smtClean="0">
                <a:solidFill>
                  <a:srgbClr val="969696"/>
                </a:solidFill>
              </a:rPr>
              <a:t>OUR PROFESSION – STAND STRONG</a:t>
            </a:r>
            <a:endParaRPr lang="en-US" sz="1275" b="1" dirty="0">
              <a:solidFill>
                <a:srgbClr val="969696"/>
              </a:solidFill>
            </a:endParaRPr>
          </a:p>
        </p:txBody>
      </p:sp>
      <p:pic>
        <p:nvPicPr>
          <p:cNvPr id="11" name="Picture 2" descr="http://i73.photobucket.com/albums/i202/FLCrackerGirl/1SewBizUSA/usarmyT1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52449" cy="635351"/>
          </a:xfrm>
          <a:prstGeom prst="rect">
            <a:avLst/>
          </a:prstGeom>
          <a:noFill/>
        </p:spPr>
      </p:pic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4572001" y="0"/>
            <a:ext cx="4571999" cy="63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 defTabSz="913993">
              <a:defRPr/>
            </a:pPr>
            <a:endParaRPr lang="en-US" sz="1275" b="1" dirty="0">
              <a:solidFill>
                <a:srgbClr val="969696"/>
              </a:solidFill>
            </a:endParaRPr>
          </a:p>
        </p:txBody>
      </p:sp>
      <p:pic>
        <p:nvPicPr>
          <p:cNvPr id="13" name="Picture 12" descr="Army and TRADOC Logo.png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47487"/>
          <a:stretch>
            <a:fillRect/>
          </a:stretch>
        </p:blipFill>
        <p:spPr>
          <a:xfrm>
            <a:off x="8153400" y="0"/>
            <a:ext cx="457200" cy="4611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Picture 13" descr="C:\Users\Admin\Desktop\command_&amp;_general_staff_college_ssi_n11361.gif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4400" y="228600"/>
            <a:ext cx="393393" cy="4114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EDB72-49D4-4D19-AC04-1434F5038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92880"/>
            <a:ext cx="457200" cy="365125"/>
          </a:xfrm>
          <a:prstGeom prst="rect">
            <a:avLst/>
          </a:prstGeom>
        </p:spPr>
        <p:txBody>
          <a:bodyPr/>
          <a:lstStyle/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824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top-corner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6" descr="top-corner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48350" y="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5" descr="top-corner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304800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0" descr="top-corner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4000" y="356235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8"/>
          <p:cNvSpPr>
            <a:spLocks noChangeArrowheads="1"/>
          </p:cNvSpPr>
          <p:nvPr userDrawn="1"/>
        </p:nvSpPr>
        <p:spPr bwMode="auto">
          <a:xfrm>
            <a:off x="0" y="0"/>
            <a:ext cx="4571999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 defTabSz="913993">
              <a:defRPr/>
            </a:pPr>
            <a:r>
              <a:rPr lang="en-US" sz="1275" b="1" dirty="0" smtClean="0">
                <a:solidFill>
                  <a:srgbClr val="F6C700"/>
                </a:solidFill>
              </a:rPr>
              <a:t>AMERICA’S ARMY</a:t>
            </a:r>
          </a:p>
          <a:p>
            <a:pPr marL="574675" indent="-60325" defTabSz="913993">
              <a:defRPr/>
            </a:pPr>
            <a:r>
              <a:rPr lang="en-US" sz="1275" b="1" dirty="0" smtClean="0">
                <a:solidFill>
                  <a:srgbClr val="969696"/>
                </a:solidFill>
              </a:rPr>
              <a:t>OUR PROFESSION – STAND STRONG</a:t>
            </a:r>
            <a:endParaRPr lang="en-US" sz="1275" b="1" dirty="0">
              <a:solidFill>
                <a:srgbClr val="969696"/>
              </a:solidFill>
            </a:endParaRPr>
          </a:p>
        </p:txBody>
      </p:sp>
      <p:pic>
        <p:nvPicPr>
          <p:cNvPr id="12" name="Picture 2" descr="http://i73.photobucket.com/albums/i202/FLCrackerGirl/1SewBizUSA/usarmyT1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552449" cy="635351"/>
          </a:xfrm>
          <a:prstGeom prst="rect">
            <a:avLst/>
          </a:prstGeom>
          <a:noFill/>
        </p:spPr>
      </p:pic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4572001" y="0"/>
            <a:ext cx="4571999" cy="63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 defTabSz="913993">
              <a:defRPr/>
            </a:pPr>
            <a:endParaRPr lang="en-US" sz="1275" b="1" dirty="0">
              <a:solidFill>
                <a:srgbClr val="969696"/>
              </a:solidFill>
            </a:endParaRPr>
          </a:p>
        </p:txBody>
      </p:sp>
      <p:pic>
        <p:nvPicPr>
          <p:cNvPr id="14" name="Picture 13" descr="Army and TRADOC Logo.png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47487"/>
          <a:stretch>
            <a:fillRect/>
          </a:stretch>
        </p:blipFill>
        <p:spPr>
          <a:xfrm>
            <a:off x="8153400" y="0"/>
            <a:ext cx="457200" cy="4611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8" name="Picture 7" descr="C:\Users\Admin\Desktop\command_&amp;_general_staff_college_ssi_n11361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4400" y="228600"/>
            <a:ext cx="393393" cy="411480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www.google.com/imgres?imgurl=http://kittyk70.tripod.com/images/bs00809_.gif&amp;imgrefurl=http://kittyk70.tripod.com/lessonplans.htm&amp;usg=__1dXoZvY3SULsrCvTEfnC8bQLd1k=&amp;h=364&amp;w=404&amp;sz=13&amp;hl=en&amp;start=7&amp;zoom=1&amp;um=1&amp;itbs=1&amp;tbnid=z33wjIaW-u1CiM:&amp;tbnh=112&amp;tbnw=124&amp;prev=/search?q=lesson+plan&amp;um=1&amp;hl=en&amp;sa=N&amp;biw=1003&amp;bih=622&amp;tbm=isch&amp;ei=nLQDTr6nKNOftweA6rXhDQ" TargetMode="External"/><Relationship Id="rId5" Type="http://schemas.openxmlformats.org/officeDocument/2006/relationships/hyperlink" Target="http://www.facebook.com/fortbenningfans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background_Army_CFLP_sign_final_vers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550" y="3149"/>
            <a:ext cx="9246549" cy="685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flipH="1">
            <a:off x="321095" y="5601730"/>
            <a:ext cx="83992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93">
              <a:spcBef>
                <a:spcPct val="0"/>
              </a:spcBef>
              <a:defRPr/>
            </a:pPr>
            <a:r>
              <a:rPr lang="en-US" sz="16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</a:t>
            </a:r>
            <a:r>
              <a:rPr lang="en-US" sz="16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Mahir </a:t>
            </a:r>
            <a:r>
              <a:rPr lang="en-US" sz="16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J. Ibrahimov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16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Culture, Regional Expertise &amp; Language (CREL)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16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Management Office (LRECMO) 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June 2015</a:t>
            </a:r>
            <a:endParaRPr lang="en-US" sz="1100" i="1" dirty="0"/>
          </a:p>
          <a:p>
            <a:pPr algn="ctr" defTabSz="913993">
              <a:spcBef>
                <a:spcPct val="0"/>
              </a:spcBef>
              <a:defRPr/>
            </a:pPr>
            <a:endParaRPr lang="en-US" b="1" i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3993">
              <a:spcBef>
                <a:spcPct val="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57003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                                                </a:t>
            </a:r>
            <a:r>
              <a:rPr lang="en-US" sz="2400" b="1" i="1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latin typeface="Arial"/>
                <a:cs typeface="Arial"/>
              </a:rPr>
              <a:t>                   CREL Update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847850" y="1447800"/>
            <a:ext cx="5619750" cy="4897438"/>
            <a:chOff x="1295400" y="866590"/>
            <a:chExt cx="5620138" cy="4898164"/>
          </a:xfrm>
        </p:grpSpPr>
        <p:sp>
          <p:nvSpPr>
            <p:cNvPr id="5" name="TextBox 4"/>
            <p:cNvSpPr txBox="1"/>
            <p:nvPr/>
          </p:nvSpPr>
          <p:spPr>
            <a:xfrm>
              <a:off x="3313924" y="1600200"/>
              <a:ext cx="1544012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38100" contourW="38100" prstMaterial="metal">
              <a:bevelT w="127000" h="1270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CC"/>
                  </a:solidFill>
                </a:rPr>
                <a:t>Assessment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67738" y="3136265"/>
              <a:ext cx="144780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38100" contourW="38100" prstMaterial="metal">
              <a:bevelT w="127000" h="1270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CC"/>
                  </a:solidFill>
                </a:rPr>
                <a:t>   Training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1302" y="4688258"/>
              <a:ext cx="1556836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38100" contourW="38100" prstMaterial="metal">
              <a:bevelT w="127000" h="1270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CC"/>
                  </a:solidFill>
                </a:rPr>
                <a:t>  Education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5400" y="3136103"/>
              <a:ext cx="1415772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38100" contourW="38100" prstMaterial="metal">
              <a:bevelT w="127000" h="1270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CC"/>
                  </a:solidFill>
                </a:rPr>
                <a:t>Experience</a:t>
              </a:r>
            </a:p>
          </p:txBody>
        </p:sp>
        <p:sp>
          <p:nvSpPr>
            <p:cNvPr id="9" name="Circular Arrow 8"/>
            <p:cNvSpPr/>
            <p:nvPr/>
          </p:nvSpPr>
          <p:spPr>
            <a:xfrm rot="2681898">
              <a:off x="1552389" y="1613806"/>
              <a:ext cx="4440962" cy="3856577"/>
            </a:xfrm>
            <a:prstGeom prst="circularArrow">
              <a:avLst>
                <a:gd name="adj1" fmla="val 6900"/>
                <a:gd name="adj2" fmla="val 461902"/>
                <a:gd name="adj3" fmla="val 11916906"/>
                <a:gd name="adj4" fmla="val 9242523"/>
                <a:gd name="adj5" fmla="val 8050"/>
              </a:avLst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chemeClr val="tx1">
                    <a:lumMod val="85000"/>
                    <a:lumOff val="1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ircular Arrow 9"/>
            <p:cNvSpPr/>
            <p:nvPr/>
          </p:nvSpPr>
          <p:spPr>
            <a:xfrm rot="8081898" flipH="1" flipV="1">
              <a:off x="1550214" y="1158782"/>
              <a:ext cx="4440962" cy="3856577"/>
            </a:xfrm>
            <a:prstGeom prst="circularArrow">
              <a:avLst>
                <a:gd name="adj1" fmla="val 6900"/>
                <a:gd name="adj2" fmla="val 461902"/>
                <a:gd name="adj3" fmla="val 11916906"/>
                <a:gd name="adj4" fmla="val 9242523"/>
                <a:gd name="adj5" fmla="val 8050"/>
              </a:avLst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chemeClr val="tx1">
                    <a:lumMod val="85000"/>
                    <a:lumOff val="1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cular Arrow 10"/>
            <p:cNvSpPr/>
            <p:nvPr/>
          </p:nvSpPr>
          <p:spPr>
            <a:xfrm rot="18881898" flipH="1" flipV="1">
              <a:off x="2236014" y="1615984"/>
              <a:ext cx="4440962" cy="3856577"/>
            </a:xfrm>
            <a:prstGeom prst="circularArrow">
              <a:avLst>
                <a:gd name="adj1" fmla="val 6900"/>
                <a:gd name="adj2" fmla="val 461902"/>
                <a:gd name="adj3" fmla="val 11916906"/>
                <a:gd name="adj4" fmla="val 9242523"/>
                <a:gd name="adj5" fmla="val 8050"/>
              </a:avLst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chemeClr val="tx1">
                    <a:lumMod val="85000"/>
                    <a:lumOff val="1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ircular Arrow 11"/>
            <p:cNvSpPr/>
            <p:nvPr/>
          </p:nvSpPr>
          <p:spPr>
            <a:xfrm rot="2681898" flipH="1" flipV="1">
              <a:off x="2160048" y="1156605"/>
              <a:ext cx="4440962" cy="3856577"/>
            </a:xfrm>
            <a:prstGeom prst="circularArrow">
              <a:avLst>
                <a:gd name="adj1" fmla="val 6900"/>
                <a:gd name="adj2" fmla="val 461902"/>
                <a:gd name="adj3" fmla="val 11916906"/>
                <a:gd name="adj4" fmla="val 9242523"/>
                <a:gd name="adj5" fmla="val 8050"/>
              </a:avLst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chemeClr val="tx1">
                    <a:lumMod val="85000"/>
                    <a:lumOff val="1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6237288" y="990600"/>
            <a:ext cx="2754312" cy="1905000"/>
            <a:chOff x="4495800" y="685800"/>
            <a:chExt cx="4506195" cy="3200399"/>
          </a:xfrm>
        </p:grpSpPr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4495800" y="685800"/>
              <a:ext cx="4506195" cy="3200399"/>
              <a:chOff x="4495800" y="1066800"/>
              <a:chExt cx="4506195" cy="320039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404123" y="2057400"/>
                <a:ext cx="371847" cy="1587040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1003">
                <a:schemeClr val="dk2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>
                  <a:latin typeface="Arial Narrow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765780" y="4128515"/>
                <a:ext cx="0" cy="0"/>
              </a:xfrm>
              <a:prstGeom prst="line">
                <a:avLst/>
              </a:prstGeom>
              <a:ln w="222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4761604" y="2133600"/>
                <a:ext cx="371847" cy="1510840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1003">
                <a:schemeClr val="dk2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dirty="0">
                  <a:latin typeface="Arial Narrow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560574" y="2057400"/>
                <a:ext cx="371847" cy="1314572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1003">
                <a:schemeClr val="dk2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>
                  <a:latin typeface="Arial Narrow" pitchFamily="34" charset="0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4544007" y="1066800"/>
                <a:ext cx="4419600" cy="1074408"/>
              </a:xfrm>
              <a:prstGeom prst="triangle">
                <a:avLst>
                  <a:gd name="adj" fmla="val 49993"/>
                </a:avLst>
              </a:prstGeom>
              <a:gradFill>
                <a:gsLst>
                  <a:gs pos="0">
                    <a:srgbClr val="FF0000"/>
                  </a:gs>
                  <a:gs pos="100000">
                    <a:schemeClr val="dk1">
                      <a:shade val="30000"/>
                      <a:satMod val="200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1003">
                <a:schemeClr val="dk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bIns="9144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>
                  <a:solidFill>
                    <a:schemeClr val="tx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1" dirty="0">
                  <a:solidFill>
                    <a:schemeClr val="tx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1" dirty="0">
                  <a:solidFill>
                    <a:schemeClr val="tx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1" dirty="0">
                  <a:solidFill>
                    <a:schemeClr val="tx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b="1" dirty="0">
                    <a:solidFill>
                      <a:schemeClr val="tx1"/>
                    </a:solidFill>
                  </a:rPr>
                  <a:t>Army Leader Development</a:t>
                </a:r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939926" y="3224403"/>
                <a:ext cx="3610151" cy="440054"/>
              </a:xfrm>
              <a:prstGeom prst="triangle">
                <a:avLst/>
              </a:prstGeom>
              <a:gradFill>
                <a:gsLst>
                  <a:gs pos="0">
                    <a:schemeClr val="bg1"/>
                  </a:gs>
                  <a:gs pos="64999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7950534" y="2673739"/>
                <a:ext cx="1258824" cy="4025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+mn-cs"/>
                  </a:rPr>
                  <a:t>Experience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657312" y="3658516"/>
                <a:ext cx="4182893" cy="198285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b="1" dirty="0">
                    <a:solidFill>
                      <a:schemeClr val="tx1"/>
                    </a:solidFill>
                    <a:latin typeface="Arial Narrow" pitchFamily="34" charset="0"/>
                  </a:rPr>
                  <a:t>FM 6-22 Leadership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6755391" y="3821811"/>
                <a:ext cx="0" cy="0"/>
              </a:xfrm>
              <a:prstGeom prst="line">
                <a:avLst/>
              </a:prstGeom>
              <a:ln w="222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4495800" y="3870019"/>
                <a:ext cx="4506195" cy="198285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b="1" dirty="0">
                    <a:solidFill>
                      <a:schemeClr val="tx1"/>
                    </a:solidFill>
                    <a:latin typeface="Arial Narrow" pitchFamily="34" charset="0"/>
                  </a:rPr>
                  <a:t>   FM 3.0 Operations                      FM 5.0 The Operations Process                    FM 7.0 Training for FSO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5400000">
                <a:off x="5642492" y="3959196"/>
                <a:ext cx="197358" cy="2598"/>
              </a:xfrm>
              <a:prstGeom prst="line">
                <a:avLst/>
              </a:prstGeom>
              <a:ln w="222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 rot="16200000">
                <a:off x="4367680" y="2724414"/>
                <a:ext cx="1157478" cy="4025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+mn-cs"/>
                  </a:rPr>
                  <a:t>Training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6164963" y="2420376"/>
                <a:ext cx="1157478" cy="4025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+mn-cs"/>
                  </a:rPr>
                  <a:t>Education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495800" y="4068303"/>
                <a:ext cx="4506195" cy="198285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b="1" dirty="0">
                    <a:solidFill>
                      <a:schemeClr val="tx1"/>
                    </a:solidFill>
                    <a:latin typeface="Arial Narrow" pitchFamily="34" charset="0"/>
                  </a:rPr>
                  <a:t>                   Army Capstone Concept                                         Capstone Concept for Joint Operations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>
                <a:off x="6663205" y="4167222"/>
                <a:ext cx="197358" cy="2596"/>
              </a:xfrm>
              <a:prstGeom prst="line">
                <a:avLst/>
              </a:prstGeom>
              <a:ln w="222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rot="5400000">
              <a:off x="7441040" y="3574196"/>
              <a:ext cx="200026" cy="2596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3733800" y="1066800"/>
            <a:ext cx="24955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Self-Assessment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/>
              <a:t>Current military experiences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/>
              <a:t>Follow-on assignment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/>
              <a:t>Educational background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/>
              <a:t>Learning style </a:t>
            </a:r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6858000" y="4114800"/>
            <a:ext cx="22193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Skills Development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/>
              <a:t>Embedded in Army / functional tasks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/>
              <a:t>Doctrinal understanding 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/>
              <a:t>Elemental language proficiency (Level 0+ / 1)</a:t>
            </a:r>
          </a:p>
        </p:txBody>
      </p:sp>
      <p:sp>
        <p:nvSpPr>
          <p:cNvPr id="33" name="TextBox 70"/>
          <p:cNvSpPr txBox="1">
            <a:spLocks noChangeArrowheads="1"/>
          </p:cNvSpPr>
          <p:nvPr/>
        </p:nvSpPr>
        <p:spPr bwMode="auto">
          <a:xfrm>
            <a:off x="3733800" y="5715000"/>
            <a:ext cx="34163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Situational Application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/>
              <a:t>Analytical understanding of environment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/>
              <a:t>Critical thinking / problem-solving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/>
              <a:t>Cultural / geo-political / JIIM awareness</a:t>
            </a:r>
          </a:p>
        </p:txBody>
      </p:sp>
      <p:sp>
        <p:nvSpPr>
          <p:cNvPr id="34" name="TextBox 71"/>
          <p:cNvSpPr txBox="1">
            <a:spLocks noChangeArrowheads="1"/>
          </p:cNvSpPr>
          <p:nvPr/>
        </p:nvSpPr>
        <p:spPr bwMode="auto">
          <a:xfrm>
            <a:off x="76200" y="2438400"/>
            <a:ext cx="2286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Experiential Learning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 dirty="0"/>
              <a:t>Situational Training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 dirty="0"/>
              <a:t>Dilemma Exercises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 dirty="0"/>
              <a:t>Key Leader Engagements</a:t>
            </a:r>
          </a:p>
          <a:p>
            <a:pPr marL="233363" lvl="1" indent="-233363">
              <a:buFont typeface="Arial" charset="0"/>
              <a:buChar char="•"/>
            </a:pPr>
            <a:r>
              <a:rPr lang="en-US" sz="1200" b="1" dirty="0" smtClean="0"/>
              <a:t>FTX</a:t>
            </a:r>
            <a:endParaRPr lang="en-US" sz="1200" b="1" dirty="0"/>
          </a:p>
        </p:txBody>
      </p:sp>
      <p:sp>
        <p:nvSpPr>
          <p:cNvPr id="35" name="TextBox 80"/>
          <p:cNvSpPr txBox="1">
            <a:spLocks noChangeArrowheads="1"/>
          </p:cNvSpPr>
          <p:nvPr/>
        </p:nvSpPr>
        <p:spPr bwMode="auto">
          <a:xfrm>
            <a:off x="152400" y="914400"/>
            <a:ext cx="2971800" cy="1384995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</a:rPr>
              <a:t>Expected Outcome</a:t>
            </a:r>
            <a:r>
              <a:rPr lang="en-US" sz="1200" b="1" dirty="0" smtClean="0"/>
              <a:t>: </a:t>
            </a:r>
            <a:r>
              <a:rPr lang="en-US" sz="1200" dirty="0" smtClean="0"/>
              <a:t>A comprehensive and balanced strategy that reflects best practices and is informed by emerging requirements for Foreign Language Proficiency, Regional Expertise &amp; Cultural Capability that supports Army 2020 force structure / mission and “Future Force ARFORGEN</a:t>
            </a:r>
            <a:endParaRPr lang="en-US" sz="1200" b="1" dirty="0">
              <a:solidFill>
                <a:srgbClr val="0000CC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733801" y="3884612"/>
            <a:ext cx="1828800" cy="31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33800" y="3884613"/>
            <a:ext cx="1828800" cy="15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28600" y="4808538"/>
            <a:ext cx="1755775" cy="1760537"/>
            <a:chOff x="228600" y="3009124"/>
            <a:chExt cx="2341960" cy="2348451"/>
          </a:xfrm>
        </p:grpSpPr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1022665" y="4266996"/>
              <a:ext cx="722068" cy="32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Apply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020547" y="3504649"/>
              <a:ext cx="804652" cy="32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latin typeface="+mj-lt"/>
                </a:rPr>
                <a:t>Advise</a:t>
              </a:r>
            </a:p>
          </p:txBody>
        </p: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685800" y="3009124"/>
              <a:ext cx="1395829" cy="549028"/>
              <a:chOff x="814517" y="2757500"/>
              <a:chExt cx="1395829" cy="549028"/>
            </a:xfrm>
          </p:grpSpPr>
          <p:sp>
            <p:nvSpPr>
              <p:cNvPr id="49" name="Pyr1"/>
              <p:cNvSpPr>
                <a:spLocks noEditPoints="1" noChangeArrowheads="1"/>
              </p:cNvSpPr>
              <p:nvPr/>
            </p:nvSpPr>
            <p:spPr bwMode="auto">
              <a:xfrm>
                <a:off x="814517" y="2757500"/>
                <a:ext cx="1395829" cy="503634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5400 w 21600"/>
                  <a:gd name="T10" fmla="*/ 11800 h 21600"/>
                  <a:gd name="T11" fmla="*/ 16200 w 21600"/>
                  <a:gd name="T12" fmla="*/ 20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" name="TextBox 46"/>
              <p:cNvSpPr txBox="1">
                <a:spLocks noChangeArrowheads="1"/>
              </p:cNvSpPr>
              <p:nvPr/>
            </p:nvSpPr>
            <p:spPr bwMode="auto">
              <a:xfrm>
                <a:off x="1009509" y="2977733"/>
                <a:ext cx="1012167" cy="328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b="1">
                    <a:solidFill>
                      <a:schemeClr val="bg1"/>
                    </a:solidFill>
                    <a:latin typeface="+mj-lt"/>
                  </a:rPr>
                  <a:t>Expertise</a:t>
                </a:r>
              </a:p>
            </p:txBody>
          </p:sp>
        </p:grpSp>
        <p:grpSp>
          <p:nvGrpSpPr>
            <p:cNvPr id="41" name="Group 64"/>
            <p:cNvGrpSpPr>
              <a:grpSpLocks/>
            </p:cNvGrpSpPr>
            <p:nvPr/>
          </p:nvGrpSpPr>
          <p:grpSpPr bwMode="auto">
            <a:xfrm>
              <a:off x="304803" y="3810004"/>
              <a:ext cx="2152967" cy="480770"/>
              <a:chOff x="304803" y="3810004"/>
              <a:chExt cx="2152967" cy="480770"/>
            </a:xfrm>
          </p:grpSpPr>
          <p:sp>
            <p:nvSpPr>
              <p:cNvPr id="47" name="Pyr2"/>
              <p:cNvSpPr>
                <a:spLocks noEditPoints="1" noChangeArrowheads="1"/>
              </p:cNvSpPr>
              <p:nvPr/>
            </p:nvSpPr>
            <p:spPr bwMode="auto">
              <a:xfrm>
                <a:off x="304803" y="3810004"/>
                <a:ext cx="2152967" cy="467502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2147483647 h 21600"/>
                  <a:gd name="T6" fmla="*/ 0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787 w 21600"/>
                  <a:gd name="T13" fmla="*/ 500 h 21600"/>
                  <a:gd name="T14" fmla="*/ 15812 w 21600"/>
                  <a:gd name="T15" fmla="*/ 21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787" y="0"/>
                    </a:moveTo>
                    <a:lnTo>
                      <a:pt x="15812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578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600" b="1" dirty="0">
                  <a:latin typeface="+mj-lt"/>
                </a:endParaRPr>
              </a:p>
              <a:p>
                <a:pPr>
                  <a:defRPr/>
                </a:pPr>
                <a:endParaRPr lang="en-US" sz="900" b="1" dirty="0">
                  <a:latin typeface="+mj-lt"/>
                </a:endParaRPr>
              </a:p>
            </p:txBody>
          </p:sp>
          <p:sp>
            <p:nvSpPr>
              <p:cNvPr id="48" name="TextBox 43"/>
              <p:cNvSpPr txBox="1">
                <a:spLocks noChangeArrowheads="1"/>
              </p:cNvSpPr>
              <p:nvPr/>
            </p:nvSpPr>
            <p:spPr bwMode="auto">
              <a:xfrm>
                <a:off x="637279" y="3962057"/>
                <a:ext cx="1452608" cy="328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bg1"/>
                    </a:solidFill>
                    <a:latin typeface="+mj-lt"/>
                  </a:rPr>
                  <a:t>Understanding</a:t>
                </a:r>
              </a:p>
            </p:txBody>
          </p:sp>
        </p:grpSp>
        <p:grpSp>
          <p:nvGrpSpPr>
            <p:cNvPr id="42" name="Group 65"/>
            <p:cNvGrpSpPr>
              <a:grpSpLocks/>
            </p:cNvGrpSpPr>
            <p:nvPr/>
          </p:nvGrpSpPr>
          <p:grpSpPr bwMode="auto">
            <a:xfrm>
              <a:off x="228600" y="4569025"/>
              <a:ext cx="2341960" cy="480772"/>
              <a:chOff x="152401" y="4800602"/>
              <a:chExt cx="2341960" cy="480772"/>
            </a:xfrm>
          </p:grpSpPr>
          <p:sp>
            <p:nvSpPr>
              <p:cNvPr id="45" name="Pyr3"/>
              <p:cNvSpPr>
                <a:spLocks noEditPoints="1" noChangeArrowheads="1"/>
              </p:cNvSpPr>
              <p:nvPr/>
            </p:nvSpPr>
            <p:spPr bwMode="auto">
              <a:xfrm>
                <a:off x="152401" y="4800602"/>
                <a:ext cx="2341960" cy="456009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2147483647 h 21600"/>
                  <a:gd name="T6" fmla="*/ 0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287 w 21600"/>
                  <a:gd name="T13" fmla="*/ 500 h 21600"/>
                  <a:gd name="T14" fmla="*/ 16312 w 21600"/>
                  <a:gd name="T15" fmla="*/ 21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68" y="0"/>
                    </a:moveTo>
                    <a:lnTo>
                      <a:pt x="17831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376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n-US" sz="900" b="1" dirty="0">
                  <a:solidFill>
                    <a:schemeClr val="bg1"/>
                  </a:solidFill>
                  <a:latin typeface="+mj-lt"/>
                </a:endParaRPr>
              </a:p>
              <a:p>
                <a:pPr algn="ctr">
                  <a:defRPr/>
                </a:pPr>
                <a:r>
                  <a:rPr lang="en-US" sz="900" b="1" dirty="0">
                    <a:solidFill>
                      <a:schemeClr val="tx1"/>
                    </a:solidFill>
                    <a:latin typeface="+mj-lt"/>
                  </a:rPr>
                  <a:t>	</a:t>
                </a:r>
              </a:p>
            </p:txBody>
          </p:sp>
          <p:sp>
            <p:nvSpPr>
              <p:cNvPr id="46" name="TextBox 40"/>
              <p:cNvSpPr txBox="1">
                <a:spLocks noChangeArrowheads="1"/>
              </p:cNvSpPr>
              <p:nvPr/>
            </p:nvSpPr>
            <p:spPr bwMode="auto">
              <a:xfrm>
                <a:off x="762242" y="4953862"/>
                <a:ext cx="1143452" cy="328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bg1"/>
                    </a:solidFill>
                    <a:latin typeface="+mj-lt"/>
                  </a:rPr>
                  <a:t>Awareness</a:t>
                </a:r>
              </a:p>
            </p:txBody>
          </p:sp>
        </p:grpSp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>
              <a:off x="1029017" y="5029343"/>
              <a:ext cx="709365" cy="32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Learn</a:t>
              </a:r>
            </a:p>
          </p:txBody>
        </p:sp>
      </p:grpSp>
      <p:grpSp>
        <p:nvGrpSpPr>
          <p:cNvPr id="43" name="Group 79"/>
          <p:cNvGrpSpPr>
            <a:grpSpLocks/>
          </p:cNvGrpSpPr>
          <p:nvPr/>
        </p:nvGrpSpPr>
        <p:grpSpPr bwMode="auto">
          <a:xfrm>
            <a:off x="1371600" y="4343400"/>
            <a:ext cx="1143000" cy="838200"/>
            <a:chOff x="-1189089" y="2209800"/>
            <a:chExt cx="731519" cy="536447"/>
          </a:xfrm>
        </p:grpSpPr>
        <p:pic>
          <p:nvPicPr>
            <p:cNvPr id="52" name="Picture 29" descr="http://www.tulanelink.com/tulanelink/balance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66705" y="2209800"/>
              <a:ext cx="457485" cy="455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angle 52"/>
            <p:cNvSpPr/>
            <p:nvPr/>
          </p:nvSpPr>
          <p:spPr bwMode="auto">
            <a:xfrm>
              <a:off x="-1189089" y="2356102"/>
              <a:ext cx="418863" cy="27699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+mn-cs"/>
                </a:rPr>
                <a:t>L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-876433" y="2407693"/>
              <a:ext cx="418863" cy="33855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+mn-cs"/>
                </a:rPr>
                <a:t>C</a:t>
              </a:r>
            </a:p>
          </p:txBody>
        </p:sp>
      </p:grpSp>
      <p:sp>
        <p:nvSpPr>
          <p:cNvPr id="55" name="Rectangle 75"/>
          <p:cNvSpPr>
            <a:spLocks noChangeArrowheads="1"/>
          </p:cNvSpPr>
          <p:nvPr/>
        </p:nvSpPr>
        <p:spPr bwMode="auto">
          <a:xfrm>
            <a:off x="5105400" y="3352800"/>
            <a:ext cx="1287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3363" lvl="1" indent="-233363"/>
            <a:r>
              <a:rPr lang="en-US" sz="1400" b="1">
                <a:solidFill>
                  <a:srgbClr val="FF0000"/>
                </a:solidFill>
              </a:rPr>
              <a:t>“What to do”</a:t>
            </a:r>
          </a:p>
        </p:txBody>
      </p:sp>
      <p:sp>
        <p:nvSpPr>
          <p:cNvPr id="56" name="Rectangle 77"/>
          <p:cNvSpPr>
            <a:spLocks noChangeArrowheads="1"/>
          </p:cNvSpPr>
          <p:nvPr/>
        </p:nvSpPr>
        <p:spPr bwMode="auto">
          <a:xfrm>
            <a:off x="3927475" y="4876800"/>
            <a:ext cx="1436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3363" lvl="1" indent="-233363"/>
            <a:r>
              <a:rPr lang="en-US" sz="1400" b="1">
                <a:solidFill>
                  <a:srgbClr val="FF0000"/>
                </a:solidFill>
              </a:rPr>
              <a:t>“How to think”</a:t>
            </a:r>
          </a:p>
        </p:txBody>
      </p:sp>
      <p:sp>
        <p:nvSpPr>
          <p:cNvPr id="57" name="Rectangle 78"/>
          <p:cNvSpPr>
            <a:spLocks noChangeArrowheads="1"/>
          </p:cNvSpPr>
          <p:nvPr/>
        </p:nvSpPr>
        <p:spPr bwMode="auto">
          <a:xfrm>
            <a:off x="2979738" y="3986213"/>
            <a:ext cx="15922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lvl="1" indent="-233363" algn="ctr"/>
            <a:r>
              <a:rPr lang="en-US" sz="1400" b="1">
                <a:solidFill>
                  <a:srgbClr val="FF0000"/>
                </a:solidFill>
              </a:rPr>
              <a:t>Translate</a:t>
            </a:r>
          </a:p>
          <a:p>
            <a:pPr marL="233363" lvl="1" indent="-233363" algn="ctr"/>
            <a:r>
              <a:rPr lang="en-US" sz="1400" b="1">
                <a:solidFill>
                  <a:srgbClr val="FF0000"/>
                </a:solidFill>
              </a:rPr>
              <a:t>trained skills</a:t>
            </a:r>
          </a:p>
          <a:p>
            <a:pPr marL="233363" lvl="1" indent="-233363" algn="ctr"/>
            <a:r>
              <a:rPr lang="en-US" sz="1400" b="1">
                <a:solidFill>
                  <a:srgbClr val="FF0000"/>
                </a:solidFill>
              </a:rPr>
              <a:t>into actions </a:t>
            </a:r>
          </a:p>
        </p:txBody>
      </p:sp>
      <p:sp>
        <p:nvSpPr>
          <p:cNvPr id="58" name="Rectangle 79"/>
          <p:cNvSpPr>
            <a:spLocks noChangeArrowheads="1"/>
          </p:cNvSpPr>
          <p:nvPr/>
        </p:nvSpPr>
        <p:spPr bwMode="auto">
          <a:xfrm>
            <a:off x="3886200" y="2587625"/>
            <a:ext cx="1487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3363" lvl="1" indent="-233363"/>
            <a:r>
              <a:rPr lang="en-US" sz="1400" b="1">
                <a:solidFill>
                  <a:srgbClr val="FF0000"/>
                </a:solidFill>
              </a:rPr>
              <a:t>Self-awareness</a:t>
            </a:r>
          </a:p>
        </p:txBody>
      </p:sp>
      <p:sp>
        <p:nvSpPr>
          <p:cNvPr id="59" name="TextBox 80"/>
          <p:cNvSpPr txBox="1">
            <a:spLocks noChangeArrowheads="1"/>
          </p:cNvSpPr>
          <p:nvPr/>
        </p:nvSpPr>
        <p:spPr bwMode="auto">
          <a:xfrm>
            <a:off x="76200" y="3600450"/>
            <a:ext cx="175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</a:rPr>
              <a:t>ALRECS expectations</a:t>
            </a:r>
            <a:r>
              <a:rPr lang="en-US" sz="1200" b="1" dirty="0">
                <a:solidFill>
                  <a:srgbClr val="0000CC"/>
                </a:solidFill>
              </a:rPr>
              <a:t>: Emphasis on cultural awareness and understanding; less on language proficiency</a:t>
            </a:r>
          </a:p>
        </p:txBody>
      </p:sp>
    </p:spTree>
    <p:extLst>
      <p:ext uri="{BB962C8B-B14F-4D97-AF65-F5344CB8AC3E}">
        <p14:creationId xmlns:p14="http://schemas.microsoft.com/office/powerpoint/2010/main" val="2403184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/>
          <a:lstStyle/>
          <a:p>
            <a:r>
              <a:rPr lang="en-US" sz="2000" b="1" dirty="0" smtClean="0">
                <a:ln>
                  <a:solidFill>
                    <a:srgbClr val="FFC000"/>
                  </a:solidFill>
                </a:ln>
              </a:rPr>
              <a:t>                 </a:t>
            </a:r>
            <a:r>
              <a:rPr lang="en-US" sz="2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sz="20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Regional Expertise and Language (CREL</a:t>
            </a:r>
            <a:r>
              <a:rPr lang="en-US" sz="2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i="1" u="sng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14400"/>
            <a:ext cx="9142412" cy="5791199"/>
          </a:xfrm>
        </p:spPr>
        <p:txBody>
          <a:bodyPr/>
          <a:lstStyle/>
          <a:p>
            <a:pPr>
              <a:buNone/>
            </a:pPr>
            <a:r>
              <a:rPr lang="en-US" sz="1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CJCSI 3126.01A Proficiency Levels corresponding with ACFLS targeted</a:t>
            </a:r>
          </a:p>
          <a:p>
            <a:pPr>
              <a:buNone/>
            </a:pPr>
            <a:r>
              <a:rPr lang="en-US" sz="1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proficiency levels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/ALDS Leader Attributes</a:t>
            </a:r>
            <a:endParaRPr lang="en-US" sz="18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Measure of Effectiveness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z="1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Character.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Demonstrate interaction and cross-cultural communications skills in order to effectively engage and understand people and their environment.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z="1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Presence</a:t>
            </a:r>
            <a:r>
              <a:rPr lang="en-US" sz="1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Demonstrate communication, influence and negotiation skills essential for leaders to effectively operate in a JIIM environment.</a:t>
            </a:r>
            <a:r>
              <a:rPr lang="en-US" sz="1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z="1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Intellect.</a:t>
            </a:r>
            <a:r>
              <a:rPr lang="en-US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Demonstrate a familiarization in a geographic region of current operational significance. In order to achieve this outcome an individual must leverage critical thinking and cognitive skills through organizing information that supports cultural self-awareness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5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Measure of Performance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17475" indent="-117475">
              <a:buNone/>
              <a:tabLst>
                <a:tab pos="339725" algn="l"/>
              </a:tabLst>
            </a:pPr>
            <a:r>
              <a:rPr lang="en-US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proficiency</a:t>
            </a:r>
          </a:p>
          <a:p>
            <a:pPr marL="117475" lvl="1" indent="-117475">
              <a:buFontTx/>
              <a:buAutoNum type="arabicParenR"/>
              <a:tabLst>
                <a:tab pos="339725" algn="l"/>
              </a:tabLst>
            </a:pPr>
            <a:r>
              <a:rPr lang="en-US" sz="11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Demonstrates a basic awareness of concepts and processes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117475" lvl="1" indent="-117475">
              <a:buFontTx/>
              <a:buAutoNum type="arabicParenR"/>
              <a:tabLst>
                <a:tab pos="339725" algn="l"/>
              </a:tabLst>
            </a:pPr>
            <a:r>
              <a:rPr lang="en-US" sz="11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Applies the competency in the simplest situations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117475" lvl="1" indent="-117475">
              <a:buFontTx/>
              <a:buAutoNum type="arabicParenR"/>
              <a:tabLst>
                <a:tab pos="339725" algn="l"/>
              </a:tabLst>
            </a:pPr>
            <a:r>
              <a:rPr lang="en-US" sz="11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Individuals operating at this level of proficiency require close and extensive guidance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117475" indent="-117475">
              <a:buNone/>
              <a:tabLst>
                <a:tab pos="339725" algn="l"/>
              </a:tabLst>
            </a:pPr>
            <a:r>
              <a:rPr lang="en-US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Fully proficient</a:t>
            </a:r>
          </a:p>
          <a:p>
            <a:pPr marL="117475" lvl="1" indent="-117475">
              <a:buFontTx/>
              <a:buAutoNum type="arabicParenR"/>
              <a:tabLst>
                <a:tab pos="339725" algn="l"/>
              </a:tabLst>
            </a:pPr>
            <a:r>
              <a:rPr lang="en-US" sz="11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Demonstrates thorough understanding of core concepts and processes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117475" lvl="1" indent="-117475">
              <a:buFontTx/>
              <a:buAutoNum type="arabicParenR"/>
              <a:tabLst>
                <a:tab pos="339725" algn="l"/>
              </a:tabLst>
            </a:pPr>
            <a:r>
              <a:rPr lang="en-US" sz="11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Applies the competency in routine and non-routine situations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117475" lvl="1" indent="-117475">
              <a:buFontTx/>
              <a:buAutoNum type="arabicParenR"/>
              <a:tabLst>
                <a:tab pos="339725" algn="l"/>
              </a:tabLst>
            </a:pPr>
            <a:r>
              <a:rPr lang="en-US" sz="11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Individuals operating at this level of proficiency work independently with minimal guidance and direction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117475" indent="-117475">
              <a:buNone/>
              <a:tabLst>
                <a:tab pos="339725" algn="l"/>
              </a:tabLst>
            </a:pPr>
            <a:r>
              <a:rPr lang="en-US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Master</a:t>
            </a:r>
          </a:p>
          <a:p>
            <a:pPr marL="117475" lvl="1" indent="-117475">
              <a:buFontTx/>
              <a:buAutoNum type="arabicParenR"/>
              <a:tabLst>
                <a:tab pos="339725" algn="l"/>
              </a:tabLst>
            </a:pPr>
            <a:r>
              <a:rPr lang="en-US" sz="11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Demonstrates extensive depth and breadth of expertise in advanced concepts and processes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117475" lvl="1" indent="-117475">
              <a:buFontTx/>
              <a:buAutoNum type="arabicParenR"/>
              <a:tabLst>
                <a:tab pos="339725" algn="l"/>
              </a:tabLst>
            </a:pPr>
            <a:r>
              <a:rPr lang="en-US" sz="11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Applies the competency in highly complex and ambiguous situations within and across disciplines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117475" lvl="1" indent="-117475">
              <a:buFontTx/>
              <a:buAutoNum type="arabicParenR"/>
              <a:tabLst>
                <a:tab pos="339725" algn="l"/>
              </a:tabLst>
            </a:pPr>
            <a:r>
              <a:rPr lang="en-US" sz="11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Individuals operating at this level of proficiency serve as an acknowledged authority, advisor, &amp; key resource across the agency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6096"/>
            <a:ext cx="2133600" cy="365125"/>
          </a:xfrm>
          <a:noFill/>
        </p:spPr>
        <p:txBody>
          <a:bodyPr/>
          <a:lstStyle/>
          <a:p>
            <a:fld id="{41FB85F8-8138-4738-AA34-E603EADA4DBF}" type="slidenum">
              <a:rPr lang="en-US">
                <a:latin typeface="Arial" pitchFamily="34" charset="0"/>
              </a:rPr>
              <a:pPr/>
              <a:t>11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0" y="685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FFC000"/>
                  </a:solidFill>
                </a:ln>
                <a:latin typeface="+mj-lt"/>
                <a:ea typeface="+mj-ea"/>
                <a:cs typeface="+mj-cs"/>
              </a:rPr>
              <a:t>Measure of Success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1104900" y="685800"/>
            <a:ext cx="6934200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078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880451" y="243215"/>
            <a:ext cx="73830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2400" b="1" i="1" dirty="0" smtClean="0">
                <a:solidFill>
                  <a:srgbClr val="FFC000"/>
                </a:solidFill>
                <a:latin typeface="Arial"/>
                <a:cs typeface="Arial"/>
              </a:rPr>
              <a:t>Army Leader Development Strategy</a:t>
            </a:r>
            <a:endParaRPr lang="en-US" sz="2400" b="1" i="1" dirty="0">
              <a:solidFill>
                <a:srgbClr val="FFC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2800" b="1" u="sng" kern="0" dirty="0" smtClean="0">
                <a:solidFill>
                  <a:srgbClr val="0070C0"/>
                </a:solidFill>
              </a:rPr>
              <a:t>CREL</a:t>
            </a:r>
            <a:r>
              <a:rPr lang="en-US" sz="2400" b="1" u="sng" kern="0" dirty="0" smtClean="0">
                <a:solidFill>
                  <a:srgbClr val="0070C0"/>
                </a:solidFill>
              </a:rPr>
              <a:t>  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Expectations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228600" y="1143000"/>
          <a:ext cx="8686798" cy="5402303"/>
        </p:xfrm>
        <a:graphic>
          <a:graphicData uri="http://schemas.openxmlformats.org/drawingml/2006/table">
            <a:tbl>
              <a:tblPr/>
              <a:tblGrid>
                <a:gridCol w="1066800"/>
                <a:gridCol w="1442722"/>
                <a:gridCol w="1544319"/>
                <a:gridCol w="1544319"/>
                <a:gridCol w="1544319"/>
                <a:gridCol w="1544319"/>
              </a:tblGrid>
              <a:tr h="167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LT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CPT</a:t>
                      </a:r>
                      <a:endParaRPr lang="en-US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MAJ</a:t>
                      </a:r>
                      <a:endParaRPr lang="en-US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LTC</a:t>
                      </a:r>
                      <a:endParaRPr lang="en-US" sz="1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COL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0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Training</a:t>
                      </a:r>
                      <a:endParaRPr lang="en-US" sz="9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Competent in extending influence across cultural boundaries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Uses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rudimentary foreign language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skills</a:t>
                      </a: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</a:t>
                      </a: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Rosetta Stone online training</a:t>
                      </a:r>
                      <a:endParaRPr lang="en-US" sz="75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Competent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 cross-cultural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influence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Elementary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language proficiency;  able to satisfy minimum operational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requirements</a:t>
                      </a: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self development and home station</a:t>
                      </a:r>
                      <a:endParaRPr lang="en-US" sz="75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Competent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coordinator and collaborator across JIIM organizations 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Elementary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language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proficiency; can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initiate and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maintain conversation</a:t>
                      </a: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self development and home station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Competent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 coordinating across JIIM entities at the national strategic level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Elementary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language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proficiency; can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initiate and maintain conversation  </a:t>
                      </a:r>
                      <a:endParaRPr lang="en-US" sz="75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self development and home station</a:t>
                      </a:r>
                      <a:endParaRPr lang="en-US" sz="75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Competent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 coordinating across JIIM entities at the geo-political level 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Elementary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language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proficiency;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can initiate and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maintain conversation</a:t>
                      </a:r>
                    </a:p>
                    <a:p>
                      <a:pPr marL="4572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self development and home station</a:t>
                      </a:r>
                      <a:endParaRPr lang="en-US" sz="75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Education</a:t>
                      </a:r>
                      <a:endParaRPr lang="en-US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latin typeface="+mn-lt"/>
                          <a:ea typeface="Calibri"/>
                          <a:cs typeface="Times New Roman"/>
                        </a:rPr>
                        <a:t>  Understands </a:t>
                      </a:r>
                      <a:r>
                        <a:rPr lang="en-US" sz="750" b="1" dirty="0">
                          <a:latin typeface="+mn-lt"/>
                          <a:ea typeface="Calibri"/>
                          <a:cs typeface="Times New Roman"/>
                        </a:rPr>
                        <a:t>influence of culture and the fundamentals of mission command and what is expected of individual </a:t>
                      </a:r>
                      <a:r>
                        <a:rPr lang="en-US" sz="750" b="1" dirty="0" smtClean="0">
                          <a:latin typeface="+mn-lt"/>
                          <a:ea typeface="Calibri"/>
                          <a:cs typeface="Times New Roman"/>
                        </a:rPr>
                        <a:t>initiative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Develop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“culture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engagement”</a:t>
                      </a:r>
                      <a:r>
                        <a:rPr lang="en-US" sz="75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750" b="1" baseline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additional academic support</a:t>
                      </a:r>
                      <a:endParaRPr lang="en-US" sz="75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Advanced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culture,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language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&amp; information skills </a:t>
                      </a:r>
                      <a:endParaRPr lang="en-US" sz="75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additional academic support , self development, and home station</a:t>
                      </a:r>
                      <a:endParaRPr lang="en-US" sz="75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Displays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judgment and agility in planning tactical operations in JIIM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context</a:t>
                      </a: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combination of military experience and professional military education</a:t>
                      </a:r>
                      <a:endParaRPr lang="en-US" sz="75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Judgment  and innovation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 application of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design principles to operational art in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JIIM context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Develops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and maintains insight regarding geo-political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environment</a:t>
                      </a: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additional education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Judgment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and innovation in application of design principles to military art at the strategic and geopolitical levels in a JIIM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context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5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Experience</a:t>
                      </a:r>
                      <a:endParaRPr lang="en-US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Confident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 JIIM capabilities in small unit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operations</a:t>
                      </a: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Achieved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multiple tours</a:t>
                      </a: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and additional training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Confident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of JIIM capabilities at the operational level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Understands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how to apply JIIM capabilities 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Demonstrates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mastery of FSO and ability to leverage JIIM capabilities to achieve operational objectives 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Confident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operating in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 JIIM environment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Applies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culture, language, </a:t>
                      </a: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75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information </a:t>
                      </a:r>
                      <a:r>
                        <a:rPr lang="en-US" sz="750" b="1" u="none" strike="noStrik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thru actions, words and </a:t>
                      </a:r>
                      <a:r>
                        <a:rPr lang="en-US" sz="750" b="1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pictures</a:t>
                      </a:r>
                      <a:endParaRPr lang="en-US" sz="750" b="1" u="none" strike="noStrike" baseline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0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Desired End-state</a:t>
                      </a:r>
                      <a:endParaRPr lang="en-US" sz="9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75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Confident in cultural and foreign language skills </a:t>
                      </a: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 through combination of experience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(deployments), self development, and home station</a:t>
                      </a:r>
                      <a:endParaRPr lang="en-US" sz="75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Confident of cultural, language and information skills</a:t>
                      </a: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 through a combination of experience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(deployments), </a:t>
                      </a: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more advanced and </a:t>
                      </a:r>
                      <a:r>
                        <a:rPr lang="en-US" sz="75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consistent self development, and home station</a:t>
                      </a:r>
                      <a:endParaRPr lang="en-US" sz="750" b="1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Expert at applying culture, language and information </a:t>
                      </a: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7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 through additional training and education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Capable to serve in a JIIM capacity on a TT, S-TT, IA, Joint or Multi-National Staff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75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Applies culture, language, and information </a:t>
                      </a:r>
                      <a:r>
                        <a:rPr lang="en-US" sz="750" b="1" u="none" strike="noStrike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through</a:t>
                      </a:r>
                      <a:r>
                        <a:rPr lang="en-US" sz="750" b="1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interpersonal skills and being culturally astute within other cultures </a:t>
                      </a:r>
                      <a:endParaRPr lang="en-US" sz="7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5343525"/>
            <a:ext cx="8686800" cy="1295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153400" y="4495800"/>
            <a:ext cx="60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73950" y="4616450"/>
            <a:ext cx="838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3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-5307035" y="0"/>
            <a:ext cx="1936786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2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latin typeface="Arial"/>
                <a:cs typeface="Arial"/>
              </a:rPr>
              <a:t>Army </a:t>
            </a:r>
            <a:r>
              <a:rPr lang="en-US" sz="2400" b="1" i="1" dirty="0">
                <a:solidFill>
                  <a:srgbClr val="FFC000"/>
                </a:solidFill>
                <a:latin typeface="Arial"/>
                <a:cs typeface="Arial"/>
              </a:rPr>
              <a:t>Leader Development Strategy</a:t>
            </a:r>
          </a:p>
          <a:p>
            <a:pPr algn="ctr"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800" b="1" u="sng" kern="0" dirty="0" smtClean="0">
                <a:solidFill>
                  <a:srgbClr val="0070C0"/>
                </a:solidFill>
              </a:rPr>
              <a:t>CREL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Expectations</a:t>
            </a:r>
            <a:endParaRPr lang="en-US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/>
          </p:nvPr>
        </p:nvGraphicFramePr>
        <p:xfrm>
          <a:off x="228600" y="1227908"/>
          <a:ext cx="8686798" cy="5623734"/>
        </p:xfrm>
        <a:graphic>
          <a:graphicData uri="http://schemas.openxmlformats.org/drawingml/2006/table">
            <a:tbl>
              <a:tblPr/>
              <a:tblGrid>
                <a:gridCol w="965203"/>
                <a:gridCol w="1544319"/>
                <a:gridCol w="1544319"/>
                <a:gridCol w="1544319"/>
                <a:gridCol w="1544319"/>
                <a:gridCol w="1544319"/>
              </a:tblGrid>
              <a:tr h="90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WO/CW2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CW3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CW4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CW5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Training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Cultural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and Language awareness </a:t>
                      </a: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attained </a:t>
                      </a:r>
                      <a:r>
                        <a:rPr lang="en-US" sz="9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on basic level</a:t>
                      </a: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8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institutional, self development and home station training</a:t>
                      </a:r>
                      <a:endParaRPr lang="en-US" sz="1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Technical/tactical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systems competence in FSO in JIIM environment</a:t>
                      </a:r>
                      <a:endParaRPr lang="en-US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Cultural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understanding </a:t>
                      </a: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attained</a:t>
                      </a:r>
                    </a:p>
                    <a:p>
                      <a:pPr marL="4572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 through additional training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Basic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language </a:t>
                      </a: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awareness</a:t>
                      </a:r>
                    </a:p>
                    <a:p>
                      <a:pPr marL="4572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 through additional self development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Rapidly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determine innovative, adaptive solutions to address complex, ambiguous problem in a JIIM environment</a:t>
                      </a:r>
                      <a:endParaRPr lang="en-U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Understands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JIIM complexity across cultures and uncertain coalitions</a:t>
                      </a:r>
                      <a:endParaRPr lang="en-U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Education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Enhanced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awareness of Cultural, Language, and Information effects on indigenous populations 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Develops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creative and critical thinking skills to solve complex problems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Comprehend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systems integration &amp; management role in JIIM </a:t>
                      </a: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environment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Develop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knowledge of  culture, language, and </a:t>
                      </a: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information</a:t>
                      </a:r>
                    </a:p>
                    <a:p>
                      <a:pPr marL="4572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 through institution, self development and home station</a:t>
                      </a:r>
                      <a:endParaRPr lang="en-US" sz="800" b="1" kern="1200" baseline="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Tactical/Operational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art understanding in JIIM environment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Culture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, language, and </a:t>
                      </a: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information</a:t>
                      </a:r>
                    </a:p>
                    <a:p>
                      <a:pPr marL="45720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 through institution, self development and home station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Attendance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at foreign and sister service school exchange program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Complex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international, multi-cultural ethical </a:t>
                      </a: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dilemmas</a:t>
                      </a:r>
                    </a:p>
                    <a:p>
                      <a:pPr marL="45720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 baseline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 </a:t>
                      </a:r>
                      <a:r>
                        <a:rPr lang="en-US" sz="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through self development and home station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Culture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, language, and information skills </a:t>
                      </a: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development</a:t>
                      </a:r>
                    </a:p>
                    <a:p>
                      <a:pPr marL="45720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 through self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9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Experience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Actual and Virtual experience </a:t>
                      </a: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8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deployments, r</a:t>
                      </a:r>
                      <a:r>
                        <a:rPr lang="en-US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ole play</a:t>
                      </a:r>
                      <a:r>
                        <a:rPr lang="en-US" sz="8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scenarios, simulations, virtual reality...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Continued Actual and Virtual experience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Interagency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exchange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International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Officer sponsorship/exchange 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Master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systems integrator, manager, &amp; advisor at BCT in JIIM </a:t>
                      </a: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operational environment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latin typeface="Arial"/>
                          <a:ea typeface="Times New Roman"/>
                          <a:cs typeface="Times New Roman"/>
                        </a:rPr>
                        <a:t>  Foreign </a:t>
                      </a: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exchange</a:t>
                      </a: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709573" y="77752"/>
            <a:ext cx="7697940" cy="9694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2400" b="1" i="1" dirty="0" smtClean="0">
                <a:solidFill>
                  <a:srgbClr val="FFC000"/>
                </a:solidFill>
                <a:latin typeface="Arial"/>
                <a:cs typeface="Arial"/>
              </a:rPr>
              <a:t>Army </a:t>
            </a:r>
            <a:r>
              <a:rPr lang="en-US" sz="2400" b="1" i="1" dirty="0">
                <a:solidFill>
                  <a:srgbClr val="FFC000"/>
                </a:solidFill>
                <a:latin typeface="Arial"/>
                <a:cs typeface="Arial"/>
              </a:rPr>
              <a:t>Leader Development Strategy</a:t>
            </a:r>
            <a:endParaRPr lang="en-US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800" b="1" u="sng" kern="0" dirty="0" smtClean="0">
                <a:solidFill>
                  <a:srgbClr val="0070C0"/>
                </a:solidFill>
                <a:latin typeface="+mj-lt"/>
              </a:rPr>
              <a:t>CREL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Expectations</a:t>
            </a:r>
            <a:endParaRPr lang="en-US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228600" y="1143000"/>
          <a:ext cx="8686798" cy="5195161"/>
        </p:xfrm>
        <a:graphic>
          <a:graphicData uri="http://schemas.openxmlformats.org/drawingml/2006/table">
            <a:tbl>
              <a:tblPr/>
              <a:tblGrid>
                <a:gridCol w="965203"/>
                <a:gridCol w="1544319"/>
                <a:gridCol w="1544319"/>
                <a:gridCol w="1544319"/>
                <a:gridCol w="1544319"/>
                <a:gridCol w="1544319"/>
              </a:tblGrid>
              <a:tr h="167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CPL/SGT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SSG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SFC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MSG/1SG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n-lt"/>
                          <a:ea typeface="Calibri"/>
                          <a:cs typeface="Times New Roman"/>
                        </a:rPr>
                        <a:t>SGM/CSM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50" marR="8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Training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10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common core </a:t>
                      </a:r>
                      <a:r>
                        <a:rPr lang="en-US" sz="10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training to obtain TRADOC required Cultural</a:t>
                      </a:r>
                      <a:r>
                        <a:rPr lang="en-US" sz="10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Awareness level</a:t>
                      </a:r>
                      <a:endParaRPr lang="en-US" sz="100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Know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how to integrate available JIIM capabilities into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mission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</a:t>
                      </a:r>
                      <a:r>
                        <a:rPr lang="en-US" sz="10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ommon core training with continuing self development, encouraging additional CA and FL training 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9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Education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Understand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importance of culture and language  and their impact on tactical operations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Agile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enough to move effectively through other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cultures</a:t>
                      </a:r>
                    </a:p>
                    <a:p>
                      <a:pPr marL="457200" marR="0" lvl="6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 through institution, self development, and home station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Continue c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ommon core training and self development, with academic support, encouraging additional CA and FL training </a:t>
                      </a:r>
                      <a:endParaRPr lang="en-US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8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Experience</a:t>
                      </a:r>
                      <a:endParaRPr lang="en-US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Actual and Virtual experience </a:t>
                      </a: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8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deployments, r</a:t>
                      </a:r>
                      <a:r>
                        <a:rPr lang="en-US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ole play</a:t>
                      </a:r>
                      <a:r>
                        <a:rPr lang="en-US" sz="8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scenarios, simulations, virtual reality...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Able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 employ JIIM capabilities in support of tactical mission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Continued actual and virtual experience </a:t>
                      </a:r>
                    </a:p>
                    <a:p>
                      <a:pPr marL="457200" marR="0" lvl="1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Achieved</a:t>
                      </a:r>
                      <a:r>
                        <a:rPr lang="en-US" sz="8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through deployments, r</a:t>
                      </a:r>
                      <a:r>
                        <a:rPr lang="en-US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ole play</a:t>
                      </a:r>
                      <a:r>
                        <a:rPr lang="en-US" sz="8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scenarios, simulations, virtual reality...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Coordinate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and synchronize combined arms ops with allied and coalition forces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5715000" y="1600200"/>
            <a:ext cx="2743200" cy="2286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5715000" y="3200400"/>
            <a:ext cx="2743200" cy="2286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5715000" y="4648200"/>
            <a:ext cx="1600200" cy="2286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                           </a:t>
            </a:r>
            <a:r>
              <a:rPr lang="en-US" sz="2000" b="1" i="1" dirty="0" smtClean="0">
                <a:solidFill>
                  <a:srgbClr val="FFC000"/>
                </a:solidFill>
                <a:latin typeface="Arial"/>
                <a:cs typeface="Arial"/>
              </a:rPr>
              <a:t>Example of Captains Career Course (CCC)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52400" y="685800"/>
            <a:ext cx="2743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Learning Objectives 1 (Character)</a:t>
            </a:r>
            <a:r>
              <a:rPr lang="en-US" sz="1200" b="1" dirty="0">
                <a:latin typeface="Calibri" pitchFamily="34" charset="0"/>
              </a:rPr>
              <a:t>  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200400" y="685800"/>
            <a:ext cx="2743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Learning Objectives 2 (Presence)</a:t>
            </a:r>
            <a:r>
              <a:rPr lang="en-US" sz="1200" b="1" dirty="0">
                <a:latin typeface="Calibri" pitchFamily="34" charset="0"/>
              </a:rPr>
              <a:t> 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248400" y="685800"/>
            <a:ext cx="2743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Learning Objective 3 (Intellect)</a:t>
            </a:r>
            <a:endParaRPr 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48400" y="990600"/>
            <a:ext cx="2743200" cy="444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cs typeface="Arial" pitchFamily="34" charset="0"/>
              </a:rPr>
              <a:t>Apply culturally relevant terms, factors, concepts and regional information in the development of mission plans and orders</a:t>
            </a:r>
          </a:p>
          <a:p>
            <a:pPr marL="349250" lvl="1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Insurgency overview and theory</a:t>
            </a:r>
          </a:p>
          <a:p>
            <a:pPr marL="349250" lvl="1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Pattern and social network analysis and PE</a:t>
            </a:r>
          </a:p>
          <a:p>
            <a:pPr marL="349250" lvl="1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COIN IPB and planning          </a:t>
            </a:r>
          </a:p>
          <a:p>
            <a:pPr marL="177800" indent="-177800" fontAlgn="auto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endParaRPr lang="en-US" sz="12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77800" indent="-177800" fontAlgn="auto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Assess and describe the effect that culture has on military operations specific to countries or regions of operational significance to the US</a:t>
            </a:r>
          </a:p>
          <a:p>
            <a:pPr marL="349250" indent="-174625" fontAlgn="auto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SWOT analysis country brief</a:t>
            </a:r>
          </a:p>
          <a:p>
            <a:pPr marL="349250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Writing requirement: Analytical paper</a:t>
            </a:r>
          </a:p>
          <a:p>
            <a:pPr marL="349250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Analytical paper presentation / discussion</a:t>
            </a:r>
          </a:p>
          <a:p>
            <a:pPr marL="349250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CoE</a:t>
            </a:r>
            <a:r>
              <a:rPr lang="en-US" sz="12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CFLP Lecture Series</a:t>
            </a:r>
          </a:p>
          <a:p>
            <a:pPr marL="349250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Professional reading program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1066800"/>
            <a:ext cx="2743200" cy="2908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fontAlgn="auto">
              <a:spcBef>
                <a:spcPts val="3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Assess cultural perspectives and values different from one’s own; compare differences and sensitivities in order to modify one’s behavior, practices and language, and operate in a multi-cultural environment</a:t>
            </a:r>
          </a:p>
          <a:p>
            <a:pPr marL="349250" lvl="1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Cross-cultural skills building</a:t>
            </a:r>
          </a:p>
          <a:p>
            <a:pPr marL="349250" lvl="1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Cultural influence and military operations</a:t>
            </a:r>
          </a:p>
          <a:p>
            <a:pPr marL="349250" lvl="1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00CC"/>
                </a:solidFill>
                <a:latin typeface="+mn-lt"/>
              </a:rPr>
              <a:t>ISD briefs “Know Your World” </a:t>
            </a:r>
          </a:p>
          <a:p>
            <a:pPr marL="177800" indent="-177800" eaLnBrk="0" fontAlgn="auto" hangingPunct="0">
              <a:spcBef>
                <a:spcPts val="300"/>
              </a:spcBef>
              <a:spcAft>
                <a:spcPts val="0"/>
              </a:spcAft>
              <a:buFontTx/>
              <a:buChar char="•"/>
              <a:defRPr/>
            </a:pPr>
            <a:endParaRPr lang="en-US" sz="12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77800" indent="-177800" eaLnBrk="0" fontAlgn="auto" hangingPunct="0">
              <a:spcBef>
                <a:spcPts val="3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Apply cross-cultural communication skills</a:t>
            </a:r>
          </a:p>
          <a:p>
            <a:pPr marL="349250" indent="-174625" eaLnBrk="0" fontAlgn="auto" hangingPunct="0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8000"/>
                </a:solidFill>
                <a:latin typeface="+mn-lt"/>
              </a:rPr>
              <a:t>Army 360 Cultural Trainer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990600"/>
            <a:ext cx="2743200" cy="435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68275" indent="-168275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+mn-lt"/>
                <a:ea typeface="Calibri" pitchFamily="34" charset="0"/>
              </a:rPr>
              <a:t>Develop communication skills that enable effective cross-cultural persuasion, negotiation, conflict resolution or influence</a:t>
            </a:r>
          </a:p>
          <a:p>
            <a:pPr marL="349250" lvl="1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 University media training</a:t>
            </a:r>
          </a:p>
          <a:p>
            <a:pPr marL="349250" lvl="1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Cross-cultural negotiations </a:t>
            </a:r>
          </a:p>
          <a:p>
            <a:pPr marL="168275" indent="-168275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168275" indent="-168275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Apply communications skills during cross-cultural negotiations</a:t>
            </a:r>
          </a:p>
          <a:p>
            <a:pPr marL="349250" lvl="1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Role-play exercises                </a:t>
            </a:r>
          </a:p>
          <a:p>
            <a:pPr marL="349250" lvl="1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Key Leader Engagement exercise</a:t>
            </a:r>
          </a:p>
          <a:p>
            <a:pPr marL="168275" indent="-168275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168275" indent="-168275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smtClean="0">
                <a:cs typeface="Arial" pitchFamily="34" charset="0"/>
              </a:rPr>
              <a:t>Develop confidence </a:t>
            </a:r>
            <a:r>
              <a:rPr lang="en-US" sz="1200" b="1" dirty="0">
                <a:cs typeface="Arial" pitchFamily="34" charset="0"/>
              </a:rPr>
              <a:t>in learning and applying language skills</a:t>
            </a:r>
          </a:p>
          <a:p>
            <a:pPr marL="349250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Introduction to a language through </a:t>
            </a:r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Rapport/</a:t>
            </a:r>
            <a:r>
              <a:rPr lang="en-US" sz="12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Headstart</a:t>
            </a:r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software</a:t>
            </a:r>
            <a:endParaRPr lang="en-US" sz="1200" b="1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marL="349250" indent="-174625" fontAlgn="auto">
              <a:spcBef>
                <a:spcPts val="3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Additional language training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95638" y="5699125"/>
            <a:ext cx="2890837" cy="7699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1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Prescriptive </a:t>
            </a:r>
            <a:r>
              <a:rPr lang="en-US" sz="1100" b="1" dirty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[P] </a:t>
            </a:r>
          </a:p>
          <a:p>
            <a:pPr marL="174625" lvl="1" indent="-174625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100" b="1" dirty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Reinforced / Integrated [R/I]    </a:t>
            </a:r>
          </a:p>
          <a:p>
            <a:pPr marL="174625" lvl="1" indent="-174625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Professional Development [PD] – optional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noFill/>
        </p:spPr>
        <p:txBody>
          <a:bodyPr/>
          <a:lstStyle/>
          <a:p>
            <a:pPr algn="l"/>
            <a:fld id="{C1D25432-E562-4625-95F9-B0050E4AC42D}" type="slidenum">
              <a:rPr lang="en-US" smtClean="0"/>
              <a:pPr algn="l"/>
              <a:t>15</a:t>
            </a:fld>
            <a:endParaRPr lang="en-US" sz="1200" smtClean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7096125" y="6646863"/>
            <a:ext cx="204787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073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9375"/>
            <a:ext cx="8229600" cy="5889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b="1" i="1" dirty="0" smtClean="0">
                <a:solidFill>
                  <a:srgbClr val="FFC000"/>
                </a:solidFill>
                <a:latin typeface="Arial"/>
                <a:cs typeface="Arial"/>
              </a:rPr>
              <a:t>                                     </a:t>
            </a:r>
            <a:r>
              <a:rPr lang="en-US" sz="2400" b="1" i="1" dirty="0" smtClean="0">
                <a:solidFill>
                  <a:srgbClr val="FFC000"/>
                </a:solidFill>
                <a:latin typeface="Arial"/>
                <a:cs typeface="Arial"/>
              </a:rPr>
              <a:t>Resource Examples</a:t>
            </a:r>
            <a:endParaRPr lang="en-US" sz="2400" b="1" i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0E2CA2BB-A4B6-45D0-B0C9-EC4058A44D44}" type="slidenum">
              <a:rPr lang="en-US" smtClean="0"/>
              <a:pPr algn="l"/>
              <a:t>16</a:t>
            </a:fld>
            <a:endParaRPr lang="en-US" sz="120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 r="49826"/>
          <a:stretch>
            <a:fillRect/>
          </a:stretch>
        </p:blipFill>
        <p:spPr bwMode="auto">
          <a:xfrm>
            <a:off x="0" y="668338"/>
            <a:ext cx="4711144" cy="288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4711144" y="668338"/>
            <a:ext cx="4410075" cy="2758514"/>
            <a:chOff x="4733925" y="932570"/>
            <a:chExt cx="3736354" cy="2773518"/>
          </a:xfrm>
        </p:grpSpPr>
        <p:pic>
          <p:nvPicPr>
            <p:cNvPr id="153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974" r="58305" b="6250"/>
            <a:stretch>
              <a:fillRect/>
            </a:stretch>
          </p:blipFill>
          <p:spPr bwMode="auto">
            <a:xfrm>
              <a:off x="4733925" y="932570"/>
              <a:ext cx="3736354" cy="277351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4855348" y="946472"/>
              <a:ext cx="3531670" cy="436187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400" b="1" kern="0" dirty="0">
                  <a:solidFill>
                    <a:srgbClr val="0000FF"/>
                  </a:solidFill>
                  <a:latin typeface="+mn-lt"/>
                </a:rPr>
                <a:t>Online Lesson Plans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561975" y="656662"/>
            <a:ext cx="3581400" cy="648263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FF"/>
                </a:solidFill>
                <a:latin typeface="+mn-lt"/>
              </a:rPr>
              <a:t>Websites</a:t>
            </a:r>
          </a:p>
        </p:txBody>
      </p:sp>
      <p:grpSp>
        <p:nvGrpSpPr>
          <p:cNvPr id="15367" name="Group 20"/>
          <p:cNvGrpSpPr>
            <a:grpSpLocks/>
          </p:cNvGrpSpPr>
          <p:nvPr/>
        </p:nvGrpSpPr>
        <p:grpSpPr bwMode="auto">
          <a:xfrm>
            <a:off x="4714874" y="3540007"/>
            <a:ext cx="4429125" cy="3011607"/>
            <a:chOff x="4714876" y="3543247"/>
            <a:chExt cx="3448050" cy="2533704"/>
          </a:xfrm>
        </p:grpSpPr>
        <p:grpSp>
          <p:nvGrpSpPr>
            <p:cNvPr id="15372" name="Group 16"/>
            <p:cNvGrpSpPr>
              <a:grpSpLocks/>
            </p:cNvGrpSpPr>
            <p:nvPr/>
          </p:nvGrpSpPr>
          <p:grpSpPr bwMode="auto">
            <a:xfrm>
              <a:off x="4714876" y="3543247"/>
              <a:ext cx="3448050" cy="2533704"/>
              <a:chOff x="4676776" y="3510690"/>
              <a:chExt cx="4133850" cy="3061560"/>
            </a:xfrm>
          </p:grpSpPr>
          <p:pic>
            <p:nvPicPr>
              <p:cNvPr id="1537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6776" y="3533775"/>
                <a:ext cx="4133850" cy="30384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4682486" y="3510690"/>
                <a:ext cx="4097688" cy="64262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defRPr/>
                </a:pPr>
                <a:r>
                  <a:rPr lang="en-US" sz="2400" b="1" kern="0" dirty="0" smtClean="0">
                    <a:solidFill>
                      <a:srgbClr val="0000FF"/>
                    </a:solidFill>
                    <a:latin typeface="+mn-lt"/>
                  </a:rPr>
                  <a:t>      Training </a:t>
                </a:r>
                <a:r>
                  <a:rPr lang="en-US" sz="2400" b="1" kern="0" dirty="0">
                    <a:solidFill>
                      <a:srgbClr val="0000FF"/>
                    </a:solidFill>
                    <a:latin typeface="+mn-lt"/>
                  </a:rPr>
                  <a:t>Packages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722814" y="3560710"/>
              <a:ext cx="3432175" cy="249877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368" name="Group 19"/>
          <p:cNvGrpSpPr>
            <a:grpSpLocks/>
          </p:cNvGrpSpPr>
          <p:nvPr/>
        </p:nvGrpSpPr>
        <p:grpSpPr bwMode="auto">
          <a:xfrm>
            <a:off x="0" y="3426851"/>
            <a:ext cx="4720992" cy="3124761"/>
            <a:chOff x="319088" y="3176422"/>
            <a:chExt cx="4300537" cy="3424403"/>
          </a:xfrm>
        </p:grpSpPr>
        <p:pic>
          <p:nvPicPr>
            <p:cNvPr id="1537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088" y="3312736"/>
              <a:ext cx="4300537" cy="32880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642272" y="3176422"/>
              <a:ext cx="3705720" cy="71510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400" b="1" kern="0" dirty="0">
                  <a:solidFill>
                    <a:srgbClr val="0000FF"/>
                  </a:solidFill>
                  <a:latin typeface="+mn-lt"/>
                </a:rPr>
                <a:t>Resource Centers</a:t>
              </a:r>
            </a:p>
          </p:txBody>
        </p:sp>
      </p:grpSp>
      <p:sp>
        <p:nvSpPr>
          <p:cNvPr id="17" name="Text Placeholder 4"/>
          <p:cNvSpPr txBox="1">
            <a:spLocks/>
          </p:cNvSpPr>
          <p:nvPr/>
        </p:nvSpPr>
        <p:spPr bwMode="auto">
          <a:xfrm>
            <a:off x="7096125" y="6551613"/>
            <a:ext cx="2047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200" kern="0">
                <a:latin typeface="+mn-lt"/>
              </a:rPr>
              <a:t>Dr. Ibrahimov</a:t>
            </a:r>
            <a:endParaRPr lang="en-US" sz="1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9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4BE789-95EE-46DB-82F1-90F56F65277E}" type="slidenum">
              <a:rPr lang="en-US" smtClean="0"/>
              <a:pPr>
                <a:defRPr/>
              </a:pPr>
              <a:t>17</a:t>
            </a:fld>
            <a:endParaRPr lang="en-US" sz="1200"/>
          </a:p>
        </p:txBody>
      </p:sp>
      <p:sp>
        <p:nvSpPr>
          <p:cNvPr id="5" name="Rectangle 4"/>
          <p:cNvSpPr/>
          <p:nvPr/>
        </p:nvSpPr>
        <p:spPr>
          <a:xfrm>
            <a:off x="4599311" y="1563757"/>
            <a:ext cx="4305791" cy="41337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Monitor/assess through ALCC process as the ACFLS /ALRECS education implementation governance- continuous         </a:t>
            </a:r>
            <a:r>
              <a:rPr lang="en-US" sz="1100" b="1" dirty="0" smtClean="0"/>
              <a:t>_ </a:t>
            </a:r>
            <a:endParaRPr lang="en-US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4062736" y="2418452"/>
            <a:ext cx="4819504" cy="39697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endParaRPr lang="en-US" sz="1100" b="1" dirty="0" smtClean="0">
              <a:solidFill>
                <a:schemeClr val="tx1"/>
              </a:solidFill>
            </a:endParaRPr>
          </a:p>
          <a:p>
            <a:r>
              <a:rPr lang="en-US" sz="1100" b="1" dirty="0" smtClean="0">
                <a:solidFill>
                  <a:schemeClr val="tx1"/>
                </a:solidFill>
              </a:rPr>
              <a:t>Developing QAO standard to evaluate </a:t>
            </a:r>
            <a:r>
              <a:rPr lang="en-US" sz="1100" b="1" dirty="0" err="1" smtClean="0">
                <a:solidFill>
                  <a:schemeClr val="tx1"/>
                </a:solidFill>
              </a:rPr>
              <a:t>CoE</a:t>
            </a:r>
            <a:r>
              <a:rPr lang="en-US" sz="1100" b="1" dirty="0" smtClean="0">
                <a:solidFill>
                  <a:schemeClr val="tx1"/>
                </a:solidFill>
              </a:rPr>
              <a:t> compliance with ALCC  approved GLOs- ongoing</a:t>
            </a:r>
          </a:p>
          <a:p>
            <a:endParaRPr lang="en-US" sz="11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1126" y="581530"/>
            <a:ext cx="5393002" cy="5596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8584474" y="6514011"/>
            <a:ext cx="533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24552-8FF6-42E0-921E-E103F4187907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624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624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4133" y="5160413"/>
            <a:ext cx="5041826" cy="381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endParaRPr lang="en-US" sz="1100" b="1" dirty="0" smtClean="0"/>
          </a:p>
          <a:p>
            <a:r>
              <a:rPr lang="en-US" sz="1100" b="1" dirty="0" smtClean="0">
                <a:solidFill>
                  <a:schemeClr val="bg1"/>
                </a:solidFill>
              </a:rPr>
              <a:t>September 2014-Supported OSD/DLNSEO/KU sponsored  Language Training Center  at CGSC/Conducting an assessment to expand its capabilities</a:t>
            </a:r>
            <a:endParaRPr lang="en-US" sz="1100" b="1" dirty="0" smtClean="0">
              <a:solidFill>
                <a:schemeClr val="tx1"/>
              </a:solidFill>
            </a:endParaRPr>
          </a:p>
          <a:p>
            <a:pPr algn="l"/>
            <a:endParaRPr lang="en-US" sz="1100" b="1" dirty="0"/>
          </a:p>
        </p:txBody>
      </p:sp>
      <p:sp>
        <p:nvSpPr>
          <p:cNvPr id="11" name="5-Point Star 10"/>
          <p:cNvSpPr/>
          <p:nvPr/>
        </p:nvSpPr>
        <p:spPr>
          <a:xfrm>
            <a:off x="7083189" y="5183187"/>
            <a:ext cx="313898" cy="286603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24132" y="4872246"/>
            <a:ext cx="218364" cy="204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152726" y="5576013"/>
            <a:ext cx="195942" cy="195943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6389291"/>
            <a:ext cx="5284478" cy="4572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August 2014-Identified  FRAGO key tasks to CAC CFL Implementation OPORD /CFL Implementation Guidance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90386" y="4389348"/>
            <a:ext cx="4712312" cy="36622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en-US" sz="1100" b="1" dirty="0" smtClean="0">
                <a:solidFill>
                  <a:schemeClr val="bg1"/>
                </a:solidFill>
              </a:rPr>
              <a:t>September-November 2014-Assigning CREL POCs at </a:t>
            </a:r>
            <a:r>
              <a:rPr lang="en-US" sz="1100" b="1" dirty="0" err="1" smtClean="0">
                <a:solidFill>
                  <a:schemeClr val="bg1"/>
                </a:solidFill>
              </a:rPr>
              <a:t>CoEs</a:t>
            </a:r>
            <a:r>
              <a:rPr lang="en-US" sz="1100" b="1" dirty="0" smtClean="0">
                <a:solidFill>
                  <a:schemeClr val="bg1"/>
                </a:solidFill>
              </a:rPr>
              <a:t>/Schools and assessment of Culture in PME across TRADOC</a:t>
            </a:r>
          </a:p>
          <a:p>
            <a:pPr algn="l"/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75137" y="1167188"/>
            <a:ext cx="4020581" cy="3655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sz="1100" b="1" i="1" dirty="0" smtClean="0">
                <a:solidFill>
                  <a:srgbClr val="000000"/>
                </a:solidFill>
              </a:rPr>
              <a:t>Continue coordinating and synchronizing T&amp;E support for CREL/RAF /7</a:t>
            </a:r>
            <a:r>
              <a:rPr lang="en-US" sz="1100" b="1" i="1" baseline="30000" dirty="0" smtClean="0">
                <a:solidFill>
                  <a:srgbClr val="000000"/>
                </a:solidFill>
              </a:rPr>
              <a:t>th</a:t>
            </a:r>
            <a:r>
              <a:rPr lang="en-US" sz="1100" b="1" i="1" dirty="0" smtClean="0">
                <a:solidFill>
                  <a:srgbClr val="000000"/>
                </a:solidFill>
              </a:rPr>
              <a:t> WFF-ongoing  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1785586" y="4277517"/>
            <a:ext cx="304800" cy="162511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9834" y="5576012"/>
            <a:ext cx="5234977" cy="3545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100" b="1" dirty="0" smtClean="0">
                <a:solidFill>
                  <a:schemeClr val="bg1"/>
                </a:solidFill>
              </a:rPr>
              <a:t>August – Briefed  CREL implementation at the Training Integration Forum (TIF)</a:t>
            </a:r>
          </a:p>
          <a:p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8119" y="790430"/>
            <a:ext cx="3779754" cy="33828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l"/>
            <a:r>
              <a:rPr lang="en-US" sz="1100" b="1" dirty="0" smtClean="0">
                <a:solidFill>
                  <a:schemeClr val="tx1"/>
                </a:solidFill>
              </a:rPr>
              <a:t>Per CAC CG guidance-ACFLS/ALRECS Implementation-continues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flipH="1">
            <a:off x="3731431" y="2220660"/>
            <a:ext cx="304800" cy="1524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94337" y="4831303"/>
            <a:ext cx="1184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= Coordination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= Decision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= Major Action</a:t>
            </a:r>
            <a:endParaRPr lang="en-US" sz="1200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275235" y="835903"/>
            <a:ext cx="3630304" cy="67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Governance Refinement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601" y="1295400"/>
            <a:ext cx="3566614" cy="533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l"/>
            <a:r>
              <a:rPr lang="en-US" sz="1100" b="1" dirty="0" smtClean="0">
                <a:solidFill>
                  <a:schemeClr val="tx1"/>
                </a:solidFill>
              </a:rPr>
              <a:t>Feb2016- Brief at the next APLDF/CDOT/ALCC Approval from CG CAC/TRADOC Commander the way ahead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0" y="1295401"/>
            <a:ext cx="457200" cy="381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22972" y="4790169"/>
            <a:ext cx="4959060" cy="36513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>
              <a:buFont typeface="Arial" pitchFamily="34" charset="0"/>
              <a:buChar char="•"/>
            </a:pPr>
            <a:endParaRPr lang="en-US" sz="1100" i="1" dirty="0" smtClean="0">
              <a:solidFill>
                <a:srgbClr val="000000"/>
              </a:solidFill>
            </a:endParaRPr>
          </a:p>
          <a:p>
            <a:r>
              <a:rPr lang="en-US" sz="1100" i="1" dirty="0" smtClean="0">
                <a:solidFill>
                  <a:schemeClr val="tx1"/>
                </a:solidFill>
              </a:rPr>
              <a:t>  </a:t>
            </a:r>
            <a:r>
              <a:rPr lang="en-US" sz="1100" b="1" i="1" dirty="0" smtClean="0">
                <a:solidFill>
                  <a:schemeClr val="bg1"/>
                </a:solidFill>
              </a:rPr>
              <a:t>Conducted </a:t>
            </a:r>
            <a:r>
              <a:rPr lang="en-US" sz="1100" b="1" dirty="0" smtClean="0">
                <a:solidFill>
                  <a:schemeClr val="bg1"/>
                </a:solidFill>
              </a:rPr>
              <a:t>ALCC GLOs gap analysis based on CJSI 3126.01A LREC Competencies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2949146" y="3024294"/>
            <a:ext cx="304800" cy="152399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55315" y="5882186"/>
            <a:ext cx="896864" cy="24566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l"/>
            <a:r>
              <a:rPr lang="en-US" sz="1100" b="1" dirty="0" smtClean="0">
                <a:solidFill>
                  <a:schemeClr val="tx1"/>
                </a:solidFill>
              </a:rPr>
              <a:t>Working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53053" y="6207840"/>
            <a:ext cx="912774" cy="28849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l"/>
            <a:r>
              <a:rPr lang="en-US" sz="1100" b="1" dirty="0" smtClean="0"/>
              <a:t>Complete</a:t>
            </a:r>
            <a:endParaRPr lang="en-US" sz="1100" b="1" dirty="0"/>
          </a:p>
        </p:txBody>
      </p:sp>
      <p:sp>
        <p:nvSpPr>
          <p:cNvPr id="38" name="Rectangle 37"/>
          <p:cNvSpPr/>
          <p:nvPr/>
        </p:nvSpPr>
        <p:spPr>
          <a:xfrm flipH="1">
            <a:off x="457197" y="2133601"/>
            <a:ext cx="2362199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</a:rPr>
              <a:t>Evolving process with multiple stakeholders</a:t>
            </a:r>
            <a:endParaRPr lang="en-US" b="1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43529" y="0"/>
            <a:ext cx="2698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Way Ahead</a:t>
            </a:r>
            <a:endParaRPr lang="en-US" sz="24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0" y="6135121"/>
            <a:ext cx="228600" cy="247209"/>
          </a:xfrm>
          <a:prstGeom prst="triangle">
            <a:avLst>
              <a:gd name="adj" fmla="val 5675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629680" y="5385145"/>
            <a:ext cx="228600" cy="228600"/>
          </a:xfrm>
          <a:prstGeom prst="triangle">
            <a:avLst>
              <a:gd name="adj" fmla="val 7812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1409696" y="4560220"/>
            <a:ext cx="228600" cy="228600"/>
          </a:xfrm>
          <a:prstGeom prst="triangle">
            <a:avLst>
              <a:gd name="adj" fmla="val 7812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45175" y="71329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>
            <a:off x="246759" y="5753212"/>
            <a:ext cx="280087" cy="257948"/>
          </a:xfrm>
          <a:prstGeom prst="triangle">
            <a:avLst>
              <a:gd name="adj" fmla="val 843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61764" y="5969814"/>
            <a:ext cx="5248486" cy="381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endParaRPr lang="en-US" sz="1100" b="1" dirty="0" smtClean="0"/>
          </a:p>
          <a:p>
            <a:r>
              <a:rPr lang="en-US" sz="1100" b="1" dirty="0" smtClean="0">
                <a:solidFill>
                  <a:schemeClr val="bg1"/>
                </a:solidFill>
              </a:rPr>
              <a:t>August 2014-Established LRECMO CREL WG</a:t>
            </a:r>
            <a:r>
              <a:rPr lang="en-US" sz="1100" b="1" dirty="0" smtClean="0">
                <a:solidFill>
                  <a:schemeClr val="tx1"/>
                </a:solidFill>
              </a:rPr>
              <a:t>                                                                                   </a:t>
            </a:r>
          </a:p>
          <a:p>
            <a:pPr algn="l"/>
            <a:endParaRPr lang="en-US" sz="1100" b="1" dirty="0"/>
          </a:p>
        </p:txBody>
      </p:sp>
      <p:sp>
        <p:nvSpPr>
          <p:cNvPr id="43" name="Isosceles Triangle 42"/>
          <p:cNvSpPr/>
          <p:nvPr/>
        </p:nvSpPr>
        <p:spPr>
          <a:xfrm>
            <a:off x="1007025" y="4961111"/>
            <a:ext cx="304800" cy="228600"/>
          </a:xfrm>
          <a:prstGeom prst="triangle">
            <a:avLst>
              <a:gd name="adj" fmla="val 7812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57147" y="1458388"/>
            <a:ext cx="142164" cy="15240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25797" y="1075631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471352" y="3995546"/>
            <a:ext cx="4497860" cy="3786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39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November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2014-CAC</a:t>
            </a:r>
            <a:r>
              <a:rPr kumimoji="0" lang="en-US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LRECMO staffed  CREL Strategy  across TRADOC for HQDA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>
            <a:off x="2138903" y="3878869"/>
            <a:ext cx="332448" cy="114796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3323726" y="2652771"/>
            <a:ext cx="304800" cy="152399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2622585" y="3397050"/>
            <a:ext cx="310085" cy="150416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278138" y="2001339"/>
            <a:ext cx="4626964" cy="37782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l"/>
            <a:r>
              <a:rPr lang="en-US" sz="1100" b="1" dirty="0" smtClean="0">
                <a:solidFill>
                  <a:schemeClr val="tx1"/>
                </a:solidFill>
              </a:rPr>
              <a:t>Coordinating TRADOC CREL stakeholder support for ACRELS campaign plan-ongoing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flipH="1">
            <a:off x="4062736" y="1797467"/>
            <a:ext cx="226958" cy="208589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658168" y="2815209"/>
            <a:ext cx="5094094" cy="32469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/>
            <a:r>
              <a:rPr lang="en-US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Established/ continue developing a comprehensive website  linked to ATN as a single entry point for CREL capabilities-ongoing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253946" y="3184616"/>
            <a:ext cx="5394866" cy="36768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Jun–July  2015-Visit to </a:t>
            </a:r>
            <a:r>
              <a:rPr lang="en-US" sz="1100" b="1" dirty="0" err="1">
                <a:solidFill>
                  <a:schemeClr val="tx1"/>
                </a:solidFill>
              </a:rPr>
              <a:t>CoEs</a:t>
            </a:r>
            <a:r>
              <a:rPr lang="en-US" sz="1100" b="1" dirty="0">
                <a:solidFill>
                  <a:schemeClr val="tx1"/>
                </a:solidFill>
              </a:rPr>
              <a:t>/Schools to assess ACFLS/ALRECS implementation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949145" y="3571140"/>
            <a:ext cx="5630131" cy="40581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endParaRPr lang="en-US" sz="11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1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Partnership </a:t>
            </a:r>
            <a:r>
              <a:rPr lang="en-US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with universities/DOD conferences/seminars/forums in support of CREL mission-ongoing </a:t>
            </a:r>
            <a:endParaRPr lang="en-US" sz="1100" b="1" dirty="0"/>
          </a:p>
          <a:p>
            <a:pPr algn="l"/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366F805-33A0-47EA-84C4-58F879138617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054442" y="2121243"/>
            <a:ext cx="7183395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kern="0" dirty="0">
                <a:cs typeface="Arial" pitchFamily="34" charset="0"/>
              </a:rPr>
              <a:t>Army CREL Strategy</a:t>
            </a:r>
          </a:p>
          <a:p>
            <a:endParaRPr lang="en-US" sz="3200" i="1" dirty="0"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i="1" dirty="0"/>
              <a:t> </a:t>
            </a:r>
            <a:r>
              <a:rPr lang="en-US" sz="3200" i="1" dirty="0" smtClean="0"/>
              <a:t>  Career Development/PME (CREL GLOs)</a:t>
            </a:r>
            <a:endParaRPr lang="en-US" sz="3200" i="1" kern="0" dirty="0" smtClean="0"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3200" i="1" kern="0" dirty="0"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cs typeface="Arial"/>
              </a:rPr>
              <a:t>CREL </a:t>
            </a:r>
            <a:r>
              <a:rPr lang="en-US" sz="3200" i="1" dirty="0">
                <a:cs typeface="Arial"/>
              </a:rPr>
              <a:t>Assessment </a:t>
            </a:r>
            <a:r>
              <a:rPr lang="en-US" sz="3200" i="1" dirty="0" smtClean="0">
                <a:cs typeface="Arial"/>
              </a:rPr>
              <a:t>Visits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Attachments</a:t>
            </a:r>
            <a:endParaRPr lang="en-US" sz="3200" i="1" dirty="0"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 smtClean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>
              <a:buFont typeface="Arial" charset="0"/>
              <a:buChar char="•"/>
            </a:pPr>
            <a:endParaRPr lang="en-US" i="1" dirty="0" smtClean="0"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b="1" i="1" dirty="0" smtClean="0">
              <a:latin typeface="+mj-lt"/>
            </a:endParaRPr>
          </a:p>
          <a:p>
            <a:endParaRPr lang="en-US" b="1" i="1" dirty="0">
              <a:latin typeface="+mj-lt"/>
            </a:endParaRPr>
          </a:p>
          <a:p>
            <a:pPr>
              <a:buFont typeface="Arial" charset="0"/>
              <a:buChar char="•"/>
            </a:pPr>
            <a:endParaRPr lang="en-US" b="1" i="1" dirty="0">
              <a:latin typeface="+mj-lt"/>
            </a:endParaRPr>
          </a:p>
          <a:p>
            <a:endParaRPr lang="en-US" sz="24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438400" y="34410"/>
            <a:ext cx="5562600" cy="1143000"/>
          </a:xfrm>
          <a:prstGeom prst="rect">
            <a:avLst/>
          </a:prstGeom>
          <a:noFill/>
        </p:spPr>
        <p:txBody>
          <a:bodyPr wrap="none"/>
          <a:lstStyle/>
          <a:p>
            <a:pPr algn="ctr" eaLnBrk="0" hangingPunct="0"/>
            <a:r>
              <a:rPr lang="en-US" sz="28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Agenda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4800" y="4495800"/>
          <a:ext cx="8610601" cy="234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990600"/>
                <a:gridCol w="7162801"/>
              </a:tblGrid>
              <a:tr h="76200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Outcomes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Basic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Basic awareness &amp;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can apply in simplest situations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Individuals still require close &amp; extensive guidance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ILR Standard:  0+ / 0+   ILR Goal: 1 / 1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5625">
                <a:tc vMerge="1">
                  <a:txBody>
                    <a:bodyPr/>
                    <a:lstStyle/>
                    <a:p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 Thorough</a:t>
                      </a: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 understanding &amp; can apply in routine &amp; non-routine situations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 Can work independently with minimal guidance &amp; direction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 ILR Standard: 1+ / 1+  ILR Goal:  2 / 2</a:t>
                      </a:r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8551">
                <a:tc vMerge="1">
                  <a:txBody>
                    <a:bodyPr/>
                    <a:lstStyle/>
                    <a:p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Master</a:t>
                      </a:r>
                      <a:endParaRPr lang="en-US" sz="16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 Extensive depth &amp; breadth of expertise</a:t>
                      </a:r>
                      <a:r>
                        <a:rPr lang="en-US" sz="13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&amp; can apply in highly complex &amp; ambiguous situations across range of disciplines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 Acknowledged authority, advisor, and key resource in the organization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 ILR Standard:  2 / 2 / 1+   ILR Goal:  3 / 3 / 3                                       (Ref: CJCSI 3126.01A)</a:t>
                      </a:r>
                      <a:endParaRPr lang="en-US" sz="13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Group 25"/>
          <p:cNvGrpSpPr/>
          <p:nvPr/>
        </p:nvGrpSpPr>
        <p:grpSpPr>
          <a:xfrm>
            <a:off x="533400" y="914400"/>
            <a:ext cx="7772400" cy="3657600"/>
            <a:chOff x="304800" y="914400"/>
            <a:chExt cx="7772400" cy="3657600"/>
          </a:xfrm>
        </p:grpSpPr>
        <p:grpSp>
          <p:nvGrpSpPr>
            <p:cNvPr id="3" name="Group 21"/>
            <p:cNvGrpSpPr/>
            <p:nvPr/>
          </p:nvGrpSpPr>
          <p:grpSpPr>
            <a:xfrm>
              <a:off x="304800" y="914400"/>
              <a:ext cx="7772400" cy="3657600"/>
              <a:chOff x="304800" y="2209800"/>
              <a:chExt cx="7772400" cy="365760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2286000" y="2209800"/>
                <a:ext cx="1752600" cy="3657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Language</a:t>
                </a: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267200" y="2209800"/>
                <a:ext cx="1676400" cy="3657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Regional</a:t>
                </a:r>
              </a:p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Expertise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553200" y="2209800"/>
                <a:ext cx="1524000" cy="3657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Culture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04800" y="2971800"/>
                <a:ext cx="7772400" cy="6858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Conventional</a:t>
                </a:r>
              </a:p>
              <a:p>
                <a:r>
                  <a:rPr lang="en-US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Forces</a:t>
                </a:r>
                <a:endParaRPr lang="en-US" sz="20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04800" y="3733800"/>
                <a:ext cx="7772400" cy="6096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0" algn="l"/>
                  </a:tabLst>
                </a:pPr>
                <a:r>
                  <a:rPr lang="en-US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ARSOF</a:t>
                </a:r>
                <a:endParaRPr lang="en-US" sz="20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04800" y="5117052"/>
                <a:ext cx="7772400" cy="6096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FAO</a:t>
                </a:r>
                <a:endParaRPr lang="en-US" sz="20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04800" y="4419600"/>
                <a:ext cx="7772400" cy="6096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Linguists</a:t>
                </a:r>
                <a:endParaRPr lang="en-US" sz="20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286000" y="2971800"/>
                <a:ext cx="1752600" cy="6858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spc="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Basic</a:t>
                </a:r>
              </a:p>
              <a:p>
                <a:pPr algn="ctr"/>
                <a:r>
                  <a:rPr lang="en-US" sz="1200" b="1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select personnel</a:t>
                </a:r>
                <a:endParaRPr lang="en-US" sz="12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267200" y="2971800"/>
                <a:ext cx="3810000" cy="6858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b="1" spc="3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Basic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to  Fully  Proficient </a:t>
                </a:r>
              </a:p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       </a:t>
                </a:r>
                <a:r>
                  <a:rPr lang="en-US" sz="1200" b="1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over the course of a career</a:t>
                </a:r>
                <a:endParaRPr lang="en-US" sz="12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191000" y="3733800"/>
                <a:ext cx="3886200" cy="6096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--- </a:t>
                </a:r>
                <a:r>
                  <a:rPr lang="en-US" sz="2000" b="1" i="1" spc="3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Fully  Proficient </a:t>
                </a:r>
                <a:r>
                  <a:rPr lang="en-US" sz="2000" b="1" i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---</a:t>
                </a:r>
                <a:endParaRPr lang="en-US" sz="1200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286000" y="4419600"/>
                <a:ext cx="1752600" cy="6096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spc="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Master</a:t>
                </a:r>
                <a:endParaRPr lang="en-US" sz="1200" b="1" i="1" spc="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267200" y="4419600"/>
                <a:ext cx="1676400" cy="6096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spc="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Basic</a:t>
                </a:r>
                <a:endParaRPr lang="en-US" sz="1200" b="1" i="1" spc="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553200" y="4419600"/>
                <a:ext cx="1524000" cy="6096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spc="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Full</a:t>
                </a:r>
                <a:endParaRPr lang="en-US" sz="1200" b="1" i="1" spc="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286000" y="5105400"/>
                <a:ext cx="5791200" cy="6096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000" b="1" i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--- </a:t>
                </a:r>
                <a:r>
                  <a:rPr lang="en-US" sz="2000" b="1" i="1" spc="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Master</a:t>
                </a:r>
                <a:r>
                  <a:rPr lang="en-US" sz="2000" b="1" i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---</a:t>
                </a:r>
                <a:endParaRPr lang="en-US" sz="1200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2286000" y="2438400"/>
              <a:ext cx="1752600" cy="68580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spc="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Basic</a:t>
              </a:r>
            </a:p>
          </p:txBody>
        </p:sp>
      </p:grpSp>
      <p:sp>
        <p:nvSpPr>
          <p:cNvPr id="28" name="Flowchart: Stored Data 27"/>
          <p:cNvSpPr/>
          <p:nvPr/>
        </p:nvSpPr>
        <p:spPr>
          <a:xfrm rot="10800000">
            <a:off x="8153400" y="1600200"/>
            <a:ext cx="762000" cy="2743200"/>
          </a:xfrm>
          <a:prstGeom prst="flowChartOnlineStorag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Career Long Effort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99935" y="0"/>
            <a:ext cx="5544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C000"/>
                </a:solidFill>
                <a:latin typeface="Arial"/>
                <a:cs typeface="Arial"/>
              </a:rPr>
              <a:t>Army CREL Strategy</a:t>
            </a:r>
            <a:endParaRPr lang="en-US" sz="2800" b="1" i="1" u="sng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87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791075" y="2870200"/>
            <a:ext cx="2428875" cy="488950"/>
          </a:xfrm>
          <a:prstGeom prst="leftRightArrow">
            <a:avLst>
              <a:gd name="adj1" fmla="val 67021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CAC-E       </a:t>
            </a:r>
            <a:r>
              <a:rPr lang="en-US" sz="1600" dirty="0">
                <a:solidFill>
                  <a:schemeClr val="tx1"/>
                </a:solidFill>
              </a:rPr>
              <a:t>Coverage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676400" y="2438400"/>
            <a:ext cx="4965700" cy="488950"/>
            <a:chOff x="1339766" y="2417926"/>
            <a:chExt cx="4965500" cy="489046"/>
          </a:xfrm>
        </p:grpSpPr>
        <p:pic>
          <p:nvPicPr>
            <p:cNvPr id="4" name="Picture 20" descr="United States Army Combined Arms Support Command"/>
            <p:cNvPicPr>
              <a:picLocks noChangeAspect="1" noChangeArrowheads="1"/>
            </p:cNvPicPr>
            <p:nvPr/>
          </p:nvPicPr>
          <p:blipFill>
            <a:blip r:embed="rId3" cstate="print"/>
            <a:srcRect l="90459" t="11940" b="16418"/>
            <a:stretch>
              <a:fillRect/>
            </a:stretch>
          </p:blipFill>
          <p:spPr bwMode="auto">
            <a:xfrm>
              <a:off x="1542207" y="2511186"/>
              <a:ext cx="311905" cy="30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eft-Right Arrow 4"/>
            <p:cNvSpPr/>
            <p:nvPr/>
          </p:nvSpPr>
          <p:spPr>
            <a:xfrm>
              <a:off x="1339766" y="2417926"/>
              <a:ext cx="4965500" cy="489046"/>
            </a:xfrm>
            <a:prstGeom prst="leftRightArrow">
              <a:avLst>
                <a:gd name="adj1" fmla="val 67021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CoE</a:t>
              </a:r>
              <a:r>
                <a:rPr lang="en-US" dirty="0">
                  <a:solidFill>
                    <a:schemeClr val="tx1"/>
                  </a:solidFill>
                </a:rPr>
                <a:t>                     Coverage</a:t>
              </a:r>
            </a:p>
          </p:txBody>
        </p:sp>
      </p:grpSp>
      <p:sp>
        <p:nvSpPr>
          <p:cNvPr id="6" name="Title 5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440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4400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7766050" y="6551613"/>
            <a:ext cx="15827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200" kern="0" dirty="0">
              <a:latin typeface="+mn-lt"/>
            </a:endParaRPr>
          </a:p>
        </p:txBody>
      </p:sp>
      <p:sp>
        <p:nvSpPr>
          <p:cNvPr id="10" name="Left-Right Arrow 9"/>
          <p:cNvSpPr/>
          <p:nvPr/>
        </p:nvSpPr>
        <p:spPr bwMode="auto">
          <a:xfrm>
            <a:off x="2006600" y="6059487"/>
            <a:ext cx="5935663" cy="341313"/>
          </a:xfrm>
          <a:prstGeom prst="leftRightArrow">
            <a:avLst>
              <a:gd name="adj1" fmla="val 67021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Basic to Fully Proficient</a:t>
            </a:r>
            <a:r>
              <a:rPr lang="en-US" sz="1400" dirty="0" smtClean="0">
                <a:solidFill>
                  <a:schemeClr val="tx1"/>
                </a:solidFill>
              </a:rPr>
              <a:t> (over the course of a career)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581400" y="2428875"/>
            <a:ext cx="722312" cy="765175"/>
            <a:chOff x="884262" y="3456296"/>
            <a:chExt cx="889152" cy="992875"/>
          </a:xfrm>
        </p:grpSpPr>
        <p:pic>
          <p:nvPicPr>
            <p:cNvPr id="13" name="Picture 8" descr="Fires Center of Excellence"/>
            <p:cNvPicPr>
              <a:picLocks noChangeAspect="1" noChangeArrowheads="1"/>
            </p:cNvPicPr>
            <p:nvPr/>
          </p:nvPicPr>
          <p:blipFill>
            <a:blip r:embed="rId4" cstate="print"/>
            <a:srcRect t="38087" r="65173" b="6567"/>
            <a:stretch>
              <a:fillRect/>
            </a:stretch>
          </p:blipFill>
          <p:spPr bwMode="auto">
            <a:xfrm>
              <a:off x="1523504" y="3835022"/>
              <a:ext cx="237057" cy="28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 descr="US Army Fort Benni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7697" y="3456296"/>
              <a:ext cx="310486" cy="310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http://www.rucker.army.mil/images/logo-usaace_rt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33748" y="3475038"/>
              <a:ext cx="294802" cy="36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 descr="Maneuver Support Center - Fort Leonard Wood"/>
            <p:cNvPicPr>
              <a:picLocks noChangeAspect="1" noChangeArrowheads="1"/>
            </p:cNvPicPr>
            <p:nvPr/>
          </p:nvPicPr>
          <p:blipFill>
            <a:blip r:embed="rId8" cstate="print"/>
            <a:srcRect l="86748" t="31522" r="3613" b="4716"/>
            <a:stretch>
              <a:fillRect/>
            </a:stretch>
          </p:blipFill>
          <p:spPr bwMode="auto">
            <a:xfrm>
              <a:off x="1245780" y="3835021"/>
              <a:ext cx="226031" cy="3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United States Army Intelligence Center of Excellen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74692" y="4149464"/>
              <a:ext cx="227364" cy="299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8" descr="S6 Get The Message Through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84262" y="3825282"/>
              <a:ext cx="287752" cy="296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0" descr="United States Army Combined Arms Support Command"/>
            <p:cNvPicPr>
              <a:picLocks noChangeAspect="1" noChangeArrowheads="1"/>
            </p:cNvPicPr>
            <p:nvPr/>
          </p:nvPicPr>
          <p:blipFill>
            <a:blip r:embed="rId3" cstate="print"/>
            <a:srcRect l="5576" t="21004" r="84927"/>
            <a:stretch>
              <a:fillRect/>
            </a:stretch>
          </p:blipFill>
          <p:spPr bwMode="auto">
            <a:xfrm>
              <a:off x="1555846" y="3521122"/>
              <a:ext cx="217568" cy="23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Parallelogram 22"/>
          <p:cNvSpPr/>
          <p:nvPr/>
        </p:nvSpPr>
        <p:spPr>
          <a:xfrm>
            <a:off x="1187450" y="3346450"/>
            <a:ext cx="2565400" cy="2238375"/>
          </a:xfrm>
          <a:prstGeom prst="parallelogram">
            <a:avLst>
              <a:gd name="adj" fmla="val 1402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65325" y="3384550"/>
            <a:ext cx="13922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1</a:t>
            </a:r>
          </a:p>
          <a:p>
            <a:pPr>
              <a:defRPr/>
            </a:pP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(Recruit – End IMT)</a:t>
            </a:r>
          </a:p>
        </p:txBody>
      </p:sp>
      <p:sp>
        <p:nvSpPr>
          <p:cNvPr id="25" name="Parallelogram 24"/>
          <p:cNvSpPr/>
          <p:nvPr/>
        </p:nvSpPr>
        <p:spPr>
          <a:xfrm>
            <a:off x="3482975" y="3346450"/>
            <a:ext cx="2030413" cy="2238375"/>
          </a:xfrm>
          <a:prstGeom prst="parallelogram">
            <a:avLst>
              <a:gd name="adj" fmla="val 153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35413" y="3398838"/>
            <a:ext cx="14001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2</a:t>
            </a:r>
          </a:p>
          <a:p>
            <a:pPr>
              <a:defRPr/>
            </a:pP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IMT -7</a:t>
            </a:r>
            <a:r>
              <a:rPr lang="en-US" sz="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</a:t>
            </a:r>
          </a:p>
        </p:txBody>
      </p:sp>
      <p:sp>
        <p:nvSpPr>
          <p:cNvPr id="27" name="Parallelogram 26"/>
          <p:cNvSpPr/>
          <p:nvPr/>
        </p:nvSpPr>
        <p:spPr>
          <a:xfrm>
            <a:off x="5232400" y="3346450"/>
            <a:ext cx="2030413" cy="2238375"/>
          </a:xfrm>
          <a:prstGeom prst="parallelogram">
            <a:avLst>
              <a:gd name="adj" fmla="val 1536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29288" y="3398838"/>
            <a:ext cx="11064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3</a:t>
            </a:r>
          </a:p>
          <a:p>
            <a:pPr>
              <a:defRPr/>
            </a:pP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 – 16</a:t>
            </a:r>
            <a:r>
              <a:rPr lang="en-US" sz="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</a:t>
            </a:r>
          </a:p>
        </p:txBody>
      </p:sp>
      <p:sp>
        <p:nvSpPr>
          <p:cNvPr id="29" name="Parallelogram 28"/>
          <p:cNvSpPr/>
          <p:nvPr/>
        </p:nvSpPr>
        <p:spPr>
          <a:xfrm>
            <a:off x="6994525" y="3346450"/>
            <a:ext cx="2030413" cy="2238375"/>
          </a:xfrm>
          <a:prstGeom prst="parallelogram">
            <a:avLst>
              <a:gd name="adj" fmla="val 1536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27913" y="3398838"/>
            <a:ext cx="1235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4</a:t>
            </a:r>
          </a:p>
          <a:p>
            <a:pPr>
              <a:defRPr/>
            </a:pP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 and Beyond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-35910" y="3808413"/>
            <a:ext cx="132241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Officer</a:t>
            </a:r>
          </a:p>
          <a:p>
            <a:pPr algn="r"/>
            <a:endParaRPr lang="en-US" sz="1400" dirty="0"/>
          </a:p>
          <a:p>
            <a:pPr algn="r"/>
            <a:r>
              <a:rPr lang="en-US" sz="1400" dirty="0" smtClean="0"/>
              <a:t>Warrant Officer</a:t>
            </a:r>
            <a:endParaRPr lang="en-US" sz="1400" dirty="0"/>
          </a:p>
          <a:p>
            <a:pPr algn="r"/>
            <a:endParaRPr lang="en-US" sz="1400" dirty="0"/>
          </a:p>
          <a:p>
            <a:pPr algn="r"/>
            <a:r>
              <a:rPr lang="en-US" sz="1400" dirty="0" smtClean="0"/>
              <a:t>Enlisted</a:t>
            </a:r>
            <a:endParaRPr lang="en-US" sz="1400" dirty="0"/>
          </a:p>
          <a:p>
            <a:pPr algn="r"/>
            <a:endParaRPr lang="en-US" sz="1400" dirty="0"/>
          </a:p>
          <a:p>
            <a:pPr algn="r"/>
            <a:r>
              <a:rPr lang="en-US" sz="1400" dirty="0"/>
              <a:t>Civilian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309688" y="4192588"/>
            <a:ext cx="7318375" cy="4492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35565" y="4264025"/>
            <a:ext cx="592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WOAC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2048" y="4265613"/>
            <a:ext cx="607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WOILE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273175" y="4645025"/>
            <a:ext cx="7356475" cy="45085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85963" y="4727575"/>
            <a:ext cx="4318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98825" y="4716463"/>
            <a:ext cx="5365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WLC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81513" y="4718050"/>
            <a:ext cx="500062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23175" y="4721225"/>
            <a:ext cx="52546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208088" y="5097463"/>
            <a:ext cx="7356475" cy="45085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60888" y="5165725"/>
            <a:ext cx="500062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97575" y="4721225"/>
            <a:ext cx="50006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SLC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133475" y="797034"/>
            <a:ext cx="8001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 smtClean="0"/>
              <a:t> Army Learning Coordination Council establishes general learning outcomes across cohorts to ensure sequential and progressive learning 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Proponents develop standardized </a:t>
            </a:r>
            <a:r>
              <a:rPr lang="en-US" sz="1600" b="1" i="1" dirty="0"/>
              <a:t>CORE</a:t>
            </a:r>
            <a:r>
              <a:rPr lang="en-US" sz="1600" dirty="0"/>
              <a:t> lesson </a:t>
            </a:r>
            <a:r>
              <a:rPr lang="en-US" sz="1600" dirty="0" smtClean="0"/>
              <a:t>plans (a baseline of Cross Cultural Competency (3C)) and Region Specific Knowledge within the general purpose force</a:t>
            </a: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Centers of Excellence/Schools develop specific CREL Branch/MOS learning objectives 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Monitor/assess </a:t>
            </a:r>
            <a:r>
              <a:rPr lang="en-US" sz="1600" dirty="0"/>
              <a:t>through ALCC process as the ACFLS /</a:t>
            </a:r>
            <a:r>
              <a:rPr lang="en-US" sz="1600" dirty="0" smtClean="0"/>
              <a:t>ACRELS </a:t>
            </a:r>
            <a:r>
              <a:rPr lang="en-US" sz="1600" dirty="0"/>
              <a:t>education implementation governance- continuous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4" name="Curved Right Arrow 43"/>
          <p:cNvSpPr/>
          <p:nvPr/>
        </p:nvSpPr>
        <p:spPr>
          <a:xfrm>
            <a:off x="152401" y="982663"/>
            <a:ext cx="990600" cy="2170112"/>
          </a:xfrm>
          <a:prstGeom prst="curvedRightArrow">
            <a:avLst>
              <a:gd name="adj1" fmla="val 67984"/>
              <a:gd name="adj2" fmla="val 89394"/>
              <a:gd name="adj3" fmla="val 259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5" name="Picture 27" descr="http://t0.gstatic.com/images?q=tbn:ANd9GcQPAKXdd4BjVxUv5T84LnRlYqelG4WDXhyBdymRnyjSwdhNkdDPNHfXwQ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0538" y="2576513"/>
            <a:ext cx="64293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234950" y="2360613"/>
            <a:ext cx="10334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Lesson Plans</a:t>
            </a:r>
          </a:p>
        </p:txBody>
      </p:sp>
      <p:pic>
        <p:nvPicPr>
          <p:cNvPr id="52" name="Picture 6" descr="CGSC Cres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54909" y="2865438"/>
            <a:ext cx="242666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ight Arrow 52"/>
          <p:cNvSpPr/>
          <p:nvPr/>
        </p:nvSpPr>
        <p:spPr>
          <a:xfrm>
            <a:off x="1377950" y="3740150"/>
            <a:ext cx="7356475" cy="44926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0863" y="3810000"/>
            <a:ext cx="620712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BOLC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37038" y="3813175"/>
            <a:ext cx="51593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53150" y="3814763"/>
            <a:ext cx="4254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758113" y="3817938"/>
            <a:ext cx="50006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544512"/>
            <a:ext cx="9144000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 dirty="0"/>
              <a:t>Cross-Cultural and Regional Competencies</a:t>
            </a:r>
            <a:endParaRPr lang="en-US" b="1" dirty="0"/>
          </a:p>
        </p:txBody>
      </p:sp>
      <p:sp>
        <p:nvSpPr>
          <p:cNvPr id="67" name="Rectangle 66"/>
          <p:cNvSpPr/>
          <p:nvPr/>
        </p:nvSpPr>
        <p:spPr>
          <a:xfrm>
            <a:off x="4472400" y="-97870"/>
            <a:ext cx="3982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kern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Career Development / PME</a:t>
            </a:r>
            <a:endParaRPr lang="en-US" sz="2000" b="1" i="1" u="sng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Left-Right Arrow 67"/>
          <p:cNvSpPr/>
          <p:nvPr/>
        </p:nvSpPr>
        <p:spPr bwMode="auto">
          <a:xfrm>
            <a:off x="1219200" y="5715000"/>
            <a:ext cx="7696200" cy="341313"/>
          </a:xfrm>
          <a:prstGeom prst="leftRightArrow">
            <a:avLst>
              <a:gd name="adj1" fmla="val 67021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Character /Presence/Intellect </a:t>
            </a:r>
            <a:r>
              <a:rPr lang="en-US" sz="1400" dirty="0" smtClean="0">
                <a:solidFill>
                  <a:schemeClr val="tx1"/>
                </a:solidFill>
              </a:rPr>
              <a:t>(over the course of a career)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9" name="Group 68"/>
          <p:cNvGrpSpPr/>
          <p:nvPr/>
        </p:nvGrpSpPr>
        <p:grpSpPr>
          <a:xfrm>
            <a:off x="7185025" y="2895600"/>
            <a:ext cx="1958975" cy="488950"/>
            <a:chOff x="6781800" y="685800"/>
            <a:chExt cx="1958975" cy="488950"/>
          </a:xfrm>
        </p:grpSpPr>
        <p:sp>
          <p:nvSpPr>
            <p:cNvPr id="70" name="Left-Right Arrow 69"/>
            <p:cNvSpPr/>
            <p:nvPr/>
          </p:nvSpPr>
          <p:spPr>
            <a:xfrm>
              <a:off x="6781800" y="685800"/>
              <a:ext cx="1905000" cy="488950"/>
            </a:xfrm>
            <a:prstGeom prst="leftRightArrow">
              <a:avLst>
                <a:gd name="adj1" fmla="val 67021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USAWC/USASMA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71" name="Picture 24"/>
            <p:cNvPicPr>
              <a:picLocks noChangeAspect="1" noChangeArrowheads="1"/>
            </p:cNvPicPr>
            <p:nvPr/>
          </p:nvPicPr>
          <p:blipFill>
            <a:blip r:embed="rId14" cstate="print"/>
            <a:srcRect l="21898" t="13806" r="73065" b="72388"/>
            <a:stretch>
              <a:fillRect/>
            </a:stretch>
          </p:blipFill>
          <p:spPr bwMode="auto">
            <a:xfrm>
              <a:off x="8458200" y="762000"/>
              <a:ext cx="282575" cy="289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</p:pic>
        <p:pic>
          <p:nvPicPr>
            <p:cNvPr id="72" name="Picture 25"/>
            <p:cNvPicPr>
              <a:picLocks noChangeAspect="1" noChangeArrowheads="1"/>
            </p:cNvPicPr>
            <p:nvPr/>
          </p:nvPicPr>
          <p:blipFill>
            <a:blip r:embed="rId15" cstate="print"/>
            <a:srcRect t="15112" r="95522" b="65858"/>
            <a:stretch>
              <a:fillRect/>
            </a:stretch>
          </p:blipFill>
          <p:spPr bwMode="auto">
            <a:xfrm>
              <a:off x="6858000" y="762000"/>
              <a:ext cx="196285" cy="2610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</p:pic>
      </p:grpSp>
      <p:sp>
        <p:nvSpPr>
          <p:cNvPr id="58" name="Rectangle 57"/>
          <p:cNvSpPr/>
          <p:nvPr/>
        </p:nvSpPr>
        <p:spPr>
          <a:xfrm>
            <a:off x="1764221" y="4288409"/>
            <a:ext cx="1052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WOCS/WOBC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82853" y="4273169"/>
            <a:ext cx="644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WOSSE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7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/>
          <p:cNvSpPr/>
          <p:nvPr/>
        </p:nvSpPr>
        <p:spPr>
          <a:xfrm>
            <a:off x="304800" y="1138205"/>
            <a:ext cx="2413000" cy="2238375"/>
          </a:xfrm>
          <a:prstGeom prst="parallelogram">
            <a:avLst>
              <a:gd name="adj" fmla="val 1402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1176305"/>
            <a:ext cx="13922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1</a:t>
            </a:r>
          </a:p>
          <a:p>
            <a:pPr>
              <a:defRPr/>
            </a:pP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(Recruit – End IMT)</a:t>
            </a:r>
          </a:p>
        </p:txBody>
      </p:sp>
      <p:sp>
        <p:nvSpPr>
          <p:cNvPr id="28" name="Parallelogram 27"/>
          <p:cNvSpPr/>
          <p:nvPr/>
        </p:nvSpPr>
        <p:spPr>
          <a:xfrm>
            <a:off x="2438400" y="1138205"/>
            <a:ext cx="2335213" cy="2238375"/>
          </a:xfrm>
          <a:prstGeom prst="parallelogram">
            <a:avLst>
              <a:gd name="adj" fmla="val 153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1190593"/>
            <a:ext cx="14001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2</a:t>
            </a:r>
          </a:p>
          <a:p>
            <a:pPr>
              <a:defRPr/>
            </a:pP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IMT -7</a:t>
            </a:r>
            <a:r>
              <a:rPr lang="en-US" sz="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</a:t>
            </a:r>
          </a:p>
        </p:txBody>
      </p:sp>
      <p:sp>
        <p:nvSpPr>
          <p:cNvPr id="30" name="Parallelogram 29"/>
          <p:cNvSpPr/>
          <p:nvPr/>
        </p:nvSpPr>
        <p:spPr>
          <a:xfrm>
            <a:off x="4495800" y="1138205"/>
            <a:ext cx="2362200" cy="2238375"/>
          </a:xfrm>
          <a:prstGeom prst="parallelogram">
            <a:avLst>
              <a:gd name="adj" fmla="val 1536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94313" y="1190593"/>
            <a:ext cx="11064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3</a:t>
            </a:r>
          </a:p>
          <a:p>
            <a:pPr>
              <a:defRPr/>
            </a:pP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 – 16</a:t>
            </a:r>
            <a:r>
              <a:rPr lang="en-US" sz="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</a:t>
            </a:r>
          </a:p>
        </p:txBody>
      </p:sp>
      <p:sp>
        <p:nvSpPr>
          <p:cNvPr id="32" name="Parallelogram 31"/>
          <p:cNvSpPr/>
          <p:nvPr/>
        </p:nvSpPr>
        <p:spPr>
          <a:xfrm>
            <a:off x="6629401" y="1138205"/>
            <a:ext cx="2362200" cy="2238375"/>
          </a:xfrm>
          <a:prstGeom prst="parallelogram">
            <a:avLst>
              <a:gd name="adj" fmla="val 1536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24725" y="1190593"/>
            <a:ext cx="1235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4</a:t>
            </a:r>
          </a:p>
          <a:p>
            <a:pPr>
              <a:defRPr/>
            </a:pP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 and Beyond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7712" y="1602032"/>
            <a:ext cx="2180524" cy="4185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b="1" u="sng" dirty="0" smtClean="0">
                <a:solidFill>
                  <a:srgbClr val="FFFF00"/>
                </a:solidFill>
              </a:rPr>
              <a:t>Inculcate </a:t>
            </a:r>
            <a:r>
              <a:rPr lang="en-US" sz="1300" dirty="0" smtClean="0">
                <a:solidFill>
                  <a:srgbClr val="FFFF00"/>
                </a:solidFill>
              </a:rPr>
              <a:t>cultural self-awareness and appreciate the impact of culture on operations. (Presence)</a:t>
            </a:r>
          </a:p>
          <a:p>
            <a:pPr lvl="0">
              <a:buFont typeface="Arial" pitchFamily="34" charset="0"/>
              <a:buChar char="•"/>
            </a:pPr>
            <a:endParaRPr lang="en-US" sz="1300" dirty="0" smtClean="0">
              <a:solidFill>
                <a:srgbClr val="FFFF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00"/>
                </a:solidFill>
              </a:rPr>
              <a:t> </a:t>
            </a:r>
            <a:r>
              <a:rPr lang="en-US" sz="1300" b="1" u="sng" dirty="0" smtClean="0">
                <a:solidFill>
                  <a:srgbClr val="FFFF00"/>
                </a:solidFill>
              </a:rPr>
              <a:t>Recognize</a:t>
            </a:r>
            <a:r>
              <a:rPr lang="en-US" sz="1300" b="1" dirty="0" smtClean="0">
                <a:solidFill>
                  <a:srgbClr val="FFFF00"/>
                </a:solidFill>
              </a:rPr>
              <a:t> </a:t>
            </a:r>
            <a:r>
              <a:rPr lang="en-US" sz="1300" dirty="0" smtClean="0">
                <a:solidFill>
                  <a:srgbClr val="FFFF00"/>
                </a:solidFill>
              </a:rPr>
              <a:t>the importance of cross-cultural competency. (Character)</a:t>
            </a:r>
          </a:p>
          <a:p>
            <a:pPr lvl="0">
              <a:buFont typeface="Arial" pitchFamily="34" charset="0"/>
              <a:buChar char="•"/>
            </a:pPr>
            <a:endParaRPr lang="en-US" sz="1300" dirty="0" smtClean="0">
              <a:solidFill>
                <a:srgbClr val="FFFF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00"/>
                </a:solidFill>
              </a:rPr>
              <a:t> </a:t>
            </a:r>
            <a:r>
              <a:rPr lang="en-US" sz="1300" b="1" u="sng" dirty="0" smtClean="0">
                <a:solidFill>
                  <a:srgbClr val="FFFF00"/>
                </a:solidFill>
              </a:rPr>
              <a:t>Describe </a:t>
            </a:r>
            <a:r>
              <a:rPr lang="en-US" sz="1300" dirty="0" smtClean="0">
                <a:solidFill>
                  <a:srgbClr val="FFFF00"/>
                </a:solidFill>
              </a:rPr>
              <a:t>the relevance of fundamental cross-cultural skills. (Presence)</a:t>
            </a:r>
          </a:p>
          <a:p>
            <a:pPr marL="63500" lvl="0" indent="-63500">
              <a:lnSpc>
                <a:spcPct val="90000"/>
              </a:lnSpc>
              <a:spcBef>
                <a:spcPct val="20000"/>
              </a:spcBef>
              <a:defRPr/>
            </a:pP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93335" y="1592230"/>
            <a:ext cx="2078666" cy="41965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300" b="1" u="sng" dirty="0" smtClean="0">
                <a:solidFill>
                  <a:srgbClr val="FFFF00"/>
                </a:solidFill>
              </a:rPr>
              <a:t>Implement </a:t>
            </a:r>
            <a:r>
              <a:rPr lang="en-US" sz="1300" dirty="0" smtClean="0">
                <a:solidFill>
                  <a:srgbClr val="FFFF00"/>
                </a:solidFill>
              </a:rPr>
              <a:t>knowledge of joint force, interagency, &amp; multinational capabilities/limitations, and legal considerations. (Intellect) </a:t>
            </a:r>
          </a:p>
          <a:p>
            <a:pPr lvl="0">
              <a:buFont typeface="Arial" pitchFamily="34" charset="0"/>
              <a:buChar char="•"/>
            </a:pPr>
            <a:endParaRPr lang="en-US" sz="1300" dirty="0" smtClean="0">
              <a:solidFill>
                <a:srgbClr val="FFFF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00"/>
                </a:solidFill>
              </a:rPr>
              <a:t> </a:t>
            </a:r>
            <a:r>
              <a:rPr lang="en-US" sz="1300" b="1" u="sng" dirty="0" smtClean="0">
                <a:solidFill>
                  <a:srgbClr val="FFFF00"/>
                </a:solidFill>
              </a:rPr>
              <a:t>Apply </a:t>
            </a:r>
            <a:r>
              <a:rPr lang="en-US" sz="1300" dirty="0" smtClean="0">
                <a:solidFill>
                  <a:srgbClr val="FFFF00"/>
                </a:solidFill>
              </a:rPr>
              <a:t>cultural considerations when interpreting environment in planning and executing operations. (Character)</a:t>
            </a:r>
          </a:p>
          <a:p>
            <a:pPr lvl="0">
              <a:buFont typeface="Arial" pitchFamily="34" charset="0"/>
              <a:buChar char="•"/>
            </a:pPr>
            <a:endParaRPr lang="en-US" sz="1300" dirty="0" smtClean="0">
              <a:solidFill>
                <a:srgbClr val="FFFF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00"/>
                </a:solidFill>
              </a:rPr>
              <a:t> </a:t>
            </a:r>
            <a:r>
              <a:rPr lang="en-US" sz="1300" b="1" u="sng" dirty="0" smtClean="0">
                <a:solidFill>
                  <a:srgbClr val="FFFF00"/>
                </a:solidFill>
              </a:rPr>
              <a:t>Demonstrate </a:t>
            </a:r>
            <a:r>
              <a:rPr lang="en-US" sz="1300" dirty="0" smtClean="0">
                <a:solidFill>
                  <a:srgbClr val="FFFF00"/>
                </a:solidFill>
              </a:rPr>
              <a:t>enhanced cross-cultural communication and conflict resolution skills. (Character)</a:t>
            </a:r>
          </a:p>
          <a:p>
            <a:pPr marL="63500" indent="-63500">
              <a:lnSpc>
                <a:spcPct val="90000"/>
              </a:lnSpc>
              <a:spcBef>
                <a:spcPct val="20000"/>
              </a:spcBef>
              <a:defRPr/>
            </a:pPr>
            <a:endParaRPr lang="en-US" sz="1300" dirty="0"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21691" y="1608104"/>
            <a:ext cx="2002392" cy="41814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b="1" u="sng" dirty="0" smtClean="0">
                <a:solidFill>
                  <a:srgbClr val="FFFF00"/>
                </a:solidFill>
              </a:rPr>
              <a:t>Apply </a:t>
            </a:r>
            <a:r>
              <a:rPr lang="en-US" sz="1300" dirty="0" smtClean="0">
                <a:solidFill>
                  <a:srgbClr val="FFFF00"/>
                </a:solidFill>
              </a:rPr>
              <a:t>knowledge of joint force, interagency, &amp; multinational,   capabilities/limitations, and legal considerations in a specific operational environment. (Intellect)</a:t>
            </a:r>
          </a:p>
          <a:p>
            <a:pPr lvl="0">
              <a:buFont typeface="Arial" pitchFamily="34" charset="0"/>
              <a:buChar char="•"/>
            </a:pPr>
            <a:endParaRPr lang="en-US" sz="1300" dirty="0" smtClean="0">
              <a:solidFill>
                <a:srgbClr val="FFFF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00"/>
                </a:solidFill>
              </a:rPr>
              <a:t> </a:t>
            </a:r>
            <a:r>
              <a:rPr lang="en-US" sz="1300" b="1" u="sng" dirty="0" smtClean="0">
                <a:solidFill>
                  <a:srgbClr val="FFFF00"/>
                </a:solidFill>
              </a:rPr>
              <a:t>Distinguish</a:t>
            </a:r>
            <a:r>
              <a:rPr lang="en-US" sz="1300" dirty="0" smtClean="0">
                <a:solidFill>
                  <a:srgbClr val="FFFF00"/>
                </a:solidFill>
              </a:rPr>
              <a:t> cross-cultural competency in planning and executing operations. (Character)</a:t>
            </a:r>
          </a:p>
          <a:p>
            <a:pPr lvl="0">
              <a:buFont typeface="Arial" pitchFamily="34" charset="0"/>
              <a:buChar char="•"/>
            </a:pPr>
            <a:endParaRPr lang="en-US" sz="1300" dirty="0" smtClean="0">
              <a:solidFill>
                <a:srgbClr val="FFFF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00"/>
                </a:solidFill>
              </a:rPr>
              <a:t> </a:t>
            </a:r>
            <a:r>
              <a:rPr lang="en-US" sz="1300" b="1" u="sng" dirty="0" smtClean="0">
                <a:solidFill>
                  <a:srgbClr val="FFFF00"/>
                </a:solidFill>
              </a:rPr>
              <a:t>Apply </a:t>
            </a:r>
            <a:r>
              <a:rPr lang="en-US" sz="1300" dirty="0" smtClean="0">
                <a:solidFill>
                  <a:srgbClr val="FFFF00"/>
                </a:solidFill>
              </a:rPr>
              <a:t>enhanced cross-cultural communication and conflict resolution skills. (Presence)</a:t>
            </a:r>
          </a:p>
          <a:p>
            <a:pPr>
              <a:defRPr/>
            </a:pP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55981" y="1595404"/>
            <a:ext cx="2282454" cy="4194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300" b="1" u="sng" dirty="0" smtClean="0">
                <a:solidFill>
                  <a:srgbClr val="FFFF00"/>
                </a:solidFill>
              </a:rPr>
              <a:t>Perform </a:t>
            </a:r>
            <a:r>
              <a:rPr lang="en-US" sz="1300" dirty="0" smtClean="0">
                <a:solidFill>
                  <a:srgbClr val="FFFF00"/>
                </a:solidFill>
              </a:rPr>
              <a:t>strategic leadership in a multi-cultural, JIIM environment. (Presence)</a:t>
            </a:r>
          </a:p>
          <a:p>
            <a:pPr lvl="0">
              <a:buFont typeface="Arial" pitchFamily="34" charset="0"/>
              <a:buChar char="•"/>
            </a:pPr>
            <a:endParaRPr lang="en-US" sz="13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00"/>
                </a:solidFill>
              </a:rPr>
              <a:t> </a:t>
            </a:r>
            <a:r>
              <a:rPr lang="en-US" sz="1300" b="1" u="sng" dirty="0" smtClean="0">
                <a:solidFill>
                  <a:srgbClr val="FFFF00"/>
                </a:solidFill>
              </a:rPr>
              <a:t>Evaluate </a:t>
            </a:r>
            <a:r>
              <a:rPr lang="en-US" sz="1300" dirty="0" smtClean="0">
                <a:solidFill>
                  <a:srgbClr val="FFFF00"/>
                </a:solidFill>
              </a:rPr>
              <a:t>cross-cultural competency in synthesizing strategies, estimates, and campaign plans employing Unified Partners. (Intellect)</a:t>
            </a:r>
          </a:p>
          <a:p>
            <a:pPr>
              <a:buFont typeface="Arial" pitchFamily="34" charset="0"/>
              <a:buChar char="•"/>
            </a:pPr>
            <a:endParaRPr lang="en-US" sz="13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00"/>
                </a:solidFill>
              </a:rPr>
              <a:t> I</a:t>
            </a:r>
            <a:r>
              <a:rPr lang="en-US" sz="1300" b="1" u="sng" dirty="0" smtClean="0">
                <a:solidFill>
                  <a:srgbClr val="FFFF00"/>
                </a:solidFill>
              </a:rPr>
              <a:t>ntegrate </a:t>
            </a:r>
            <a:r>
              <a:rPr lang="en-US" sz="1300" dirty="0" smtClean="0">
                <a:solidFill>
                  <a:srgbClr val="FFFF00"/>
                </a:solidFill>
              </a:rPr>
              <a:t>critical culture elements into all Unified Land Operations.  (Intellect)</a:t>
            </a:r>
          </a:p>
          <a:p>
            <a:pPr>
              <a:buFont typeface="Arial" pitchFamily="34" charset="0"/>
              <a:buChar char="•"/>
            </a:pPr>
            <a:endParaRPr lang="en-US" sz="13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00"/>
                </a:solidFill>
              </a:rPr>
              <a:t> </a:t>
            </a:r>
            <a:r>
              <a:rPr lang="en-US" sz="1300" b="1" u="sng" dirty="0" smtClean="0">
                <a:solidFill>
                  <a:srgbClr val="FFFF00"/>
                </a:solidFill>
              </a:rPr>
              <a:t>Assess </a:t>
            </a:r>
            <a:r>
              <a:rPr lang="en-US" sz="1300" dirty="0" smtClean="0">
                <a:solidFill>
                  <a:srgbClr val="FFFF00"/>
                </a:solidFill>
              </a:rPr>
              <a:t>the implications of a unit’s actions and initiate cultural change to operate effectively within a specific  environment.  (Intellect)</a:t>
            </a:r>
            <a:r>
              <a:rPr lang="en-US" sz="800" dirty="0" smtClean="0">
                <a:solidFill>
                  <a:srgbClr val="FFFF00"/>
                </a:solidFill>
              </a:rPr>
              <a:t/>
            </a:r>
            <a:br>
              <a:rPr lang="en-US" sz="800" dirty="0" smtClean="0">
                <a:solidFill>
                  <a:srgbClr val="FFFF00"/>
                </a:solidFill>
              </a:rPr>
            </a:br>
            <a:endParaRPr lang="en-US" sz="8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38" name="Left-Right Arrow 37"/>
          <p:cNvSpPr/>
          <p:nvPr/>
        </p:nvSpPr>
        <p:spPr bwMode="auto">
          <a:xfrm>
            <a:off x="838200" y="5867400"/>
            <a:ext cx="7696200" cy="341313"/>
          </a:xfrm>
          <a:prstGeom prst="leftRightArrow">
            <a:avLst>
              <a:gd name="adj1" fmla="val 67021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Basic to Fully Proficient</a:t>
            </a:r>
            <a:r>
              <a:rPr lang="en-US" sz="1400" dirty="0" smtClean="0">
                <a:solidFill>
                  <a:schemeClr val="tx1"/>
                </a:solidFill>
              </a:rPr>
              <a:t> (over the course of a career)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Left-Right Arrow 38"/>
          <p:cNvSpPr/>
          <p:nvPr/>
        </p:nvSpPr>
        <p:spPr bwMode="auto">
          <a:xfrm>
            <a:off x="838200" y="5449887"/>
            <a:ext cx="7696200" cy="341313"/>
          </a:xfrm>
          <a:prstGeom prst="leftRightArrow">
            <a:avLst>
              <a:gd name="adj1" fmla="val 67021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Character /Presence/Intellect </a:t>
            </a:r>
            <a:r>
              <a:rPr lang="en-US" sz="1400" dirty="0" smtClean="0">
                <a:solidFill>
                  <a:schemeClr val="tx1"/>
                </a:solidFill>
              </a:rPr>
              <a:t>(over the course of a career)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6411" y="-49160"/>
            <a:ext cx="79475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kern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i="1" kern="0" dirty="0">
                <a:solidFill>
                  <a:srgbClr val="FFFF00"/>
                </a:solidFill>
              </a:rPr>
              <a:t> </a:t>
            </a:r>
            <a:r>
              <a:rPr lang="en-US" sz="2400" b="1" i="1" kern="0" dirty="0" smtClean="0">
                <a:solidFill>
                  <a:srgbClr val="FFFF00"/>
                </a:solidFill>
              </a:rPr>
              <a:t>                                             </a:t>
            </a:r>
            <a:r>
              <a:rPr lang="en-US" sz="2400" b="1" i="1" kern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Career </a:t>
            </a:r>
            <a:r>
              <a:rPr lang="en-US" sz="2400" b="1" i="1" kern="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en-US" sz="2400" b="1" i="1" u="sng" kern="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i="1" kern="0" dirty="0" smtClean="0">
                <a:solidFill>
                  <a:srgbClr val="FFC000"/>
                </a:solidFill>
              </a:rPr>
              <a:t>                                                                                  (</a:t>
            </a:r>
            <a:r>
              <a:rPr lang="en-US" b="1" i="1" kern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CREL GLOs)</a:t>
            </a:r>
            <a:endParaRPr lang="en-US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34513"/>
              </p:ext>
            </p:extLst>
          </p:nvPr>
        </p:nvGraphicFramePr>
        <p:xfrm>
          <a:off x="1" y="2499360"/>
          <a:ext cx="9143999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474"/>
                <a:gridCol w="5969525"/>
              </a:tblGrid>
              <a:tr h="1851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4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June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44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June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Maneuver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44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June 2015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Aviation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WOCC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44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29-30 June 2015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Maneuver Support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44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July 2015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Fires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44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Sustainment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44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44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USASMA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44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AMEDD C&amp;S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44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effectLst/>
                        </a:rPr>
                        <a:t>NCOA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443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83510" y="-144871"/>
            <a:ext cx="3667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rgbClr val="FFC000"/>
                </a:solidFill>
                <a:latin typeface="Arial"/>
                <a:cs typeface="Arial"/>
              </a:rPr>
              <a:t>Way Ahead / CREL Assessment Visits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470824"/>
            <a:ext cx="9143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What: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conduct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/Schools Culture in PME assessment data collection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Purpose: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complete Culture in PME assessment to identify the required level of support to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/Schools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Who: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CAC QAO, HQDA G3, HQ TRADOC G3, CAC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CREL Management Office (LRECMO).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0208" y="10943"/>
            <a:ext cx="5310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b="1" dirty="0" smtClean="0">
                <a:ln>
                  <a:solidFill>
                    <a:srgbClr val="FFC000"/>
                  </a:solidFill>
                </a:ln>
              </a:rPr>
              <a:t>                                             </a:t>
            </a:r>
            <a:r>
              <a:rPr lang="en-US" sz="28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CREL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21702" y="1515932"/>
            <a:ext cx="3053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</a:t>
            </a:r>
            <a:endParaRPr lang="en-US" sz="48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0076" y="3876585"/>
            <a:ext cx="5873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Contact:</a:t>
            </a:r>
            <a:r>
              <a:rPr lang="en-US" dirty="0" smtClean="0">
                <a:solidFill>
                  <a:srgbClr val="622A14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rgbClr val="622A14"/>
                </a:solidFill>
                <a:latin typeface="Arial" panose="020B0604020202020204" pitchFamily="34" charset="0"/>
              </a:rPr>
              <a:t>Program Manager</a:t>
            </a:r>
          </a:p>
          <a:p>
            <a:r>
              <a:rPr lang="en-US" dirty="0" smtClean="0">
                <a:solidFill>
                  <a:srgbClr val="622A14"/>
                </a:solidFill>
                <a:latin typeface="Arial" panose="020B0604020202020204" pitchFamily="34" charset="0"/>
              </a:rPr>
              <a:t>CAC CREL </a:t>
            </a:r>
            <a:r>
              <a:rPr lang="en-US" dirty="0">
                <a:solidFill>
                  <a:srgbClr val="622A14"/>
                </a:solidFill>
                <a:latin typeface="Arial" panose="020B0604020202020204" pitchFamily="34" charset="0"/>
              </a:rPr>
              <a:t>M</a:t>
            </a:r>
            <a:r>
              <a:rPr lang="en-US" dirty="0" smtClean="0">
                <a:solidFill>
                  <a:srgbClr val="622A14"/>
                </a:solidFill>
                <a:latin typeface="Arial" panose="020B0604020202020204" pitchFamily="34" charset="0"/>
              </a:rPr>
              <a:t>anagement Office (LRECMO)</a:t>
            </a:r>
            <a:endParaRPr lang="en-US" dirty="0">
              <a:solidFill>
                <a:srgbClr val="622A14"/>
              </a:solidFill>
              <a:latin typeface="Arial" panose="020B0604020202020204" pitchFamily="34" charset="0"/>
            </a:endParaRPr>
          </a:p>
          <a:p>
            <a:r>
              <a:rPr lang="en-US" dirty="0" smtClean="0"/>
              <a:t>U.S. Army </a:t>
            </a:r>
            <a:r>
              <a:rPr lang="en-US" dirty="0"/>
              <a:t>Combined Arms Center</a:t>
            </a:r>
          </a:p>
          <a:p>
            <a:r>
              <a:rPr lang="en-US" dirty="0"/>
              <a:t>Fort Leavenworth, KS 66027-2300</a:t>
            </a:r>
          </a:p>
          <a:p>
            <a:r>
              <a:rPr lang="en-US" dirty="0"/>
              <a:t>P: (913) 684-3345 </a:t>
            </a:r>
          </a:p>
          <a:p>
            <a:r>
              <a:rPr lang="en-US" dirty="0"/>
              <a:t>DSN: 552-3345 </a:t>
            </a:r>
          </a:p>
          <a:p>
            <a:r>
              <a:rPr lang="en-US" dirty="0" smtClean="0">
                <a:solidFill>
                  <a:srgbClr val="CC9900"/>
                </a:solidFill>
              </a:rPr>
              <a:t>http</a:t>
            </a:r>
            <a:r>
              <a:rPr lang="en-US" dirty="0">
                <a:solidFill>
                  <a:srgbClr val="CC9900"/>
                </a:solidFill>
              </a:rPr>
              <a:t>://usacac.army.mil/organizations/cace/lrec</a:t>
            </a:r>
          </a:p>
          <a:p>
            <a:r>
              <a:rPr lang="en-US" dirty="0"/>
              <a:t> </a:t>
            </a:r>
          </a:p>
          <a:p>
            <a:endParaRPr lang="en-US" dirty="0">
              <a:solidFill>
                <a:srgbClr val="64595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0208" y="10943"/>
            <a:ext cx="53105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Culture, </a:t>
            </a:r>
            <a:r>
              <a:rPr lang="en-US" sz="20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Regional</a:t>
            </a:r>
            <a:r>
              <a:rPr lang="en-US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Expertise and Language (</a:t>
            </a:r>
            <a:r>
              <a:rPr lang="en-US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CREL)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74024" y="3105835"/>
            <a:ext cx="2048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BACKUP</a:t>
            </a:r>
            <a:endParaRPr lang="en-US" sz="40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-897307" y="-316194"/>
            <a:ext cx="11810288" cy="5358213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/>
            </a:r>
            <a:br>
              <a:rPr lang="en-US" sz="2400" b="1" u="sng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                   </a:t>
            </a:r>
            <a:r>
              <a:rPr lang="en-US" sz="20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TRADOC Culture Training and Education </a:t>
            </a:r>
            <a:endParaRPr lang="en-US" sz="2000" b="1" i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75119"/>
            <a:ext cx="4191000" cy="8488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   </a:t>
            </a:r>
            <a:r>
              <a:rPr lang="en-US" sz="1400" b="1" u="sng" dirty="0" smtClean="0">
                <a:solidFill>
                  <a:prstClr val="white"/>
                </a:solidFill>
              </a:rPr>
              <a:t>Reserve Officers Training Corps</a:t>
            </a:r>
          </a:p>
          <a:p>
            <a:pPr algn="ctr"/>
            <a:endParaRPr lang="en-US" sz="600" b="1" dirty="0" smtClean="0">
              <a:solidFill>
                <a:prstClr val="white"/>
              </a:solidFill>
            </a:endParaRPr>
          </a:p>
          <a:p>
            <a:pPr marL="60325" lvl="1" indent="-60325"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white"/>
                </a:solidFill>
              </a:rPr>
              <a:t> Developed curricula , trained cadets, and mentored them while accompanying cadets to 6 countries for the CULP.</a:t>
            </a:r>
          </a:p>
          <a:p>
            <a:pPr marL="60325" lvl="1" indent="-60325"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white"/>
                </a:solidFill>
              </a:rPr>
              <a:t> Updated curricula for Warrior Forge 2013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183" y="1573695"/>
            <a:ext cx="4156817" cy="113306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prstClr val="white"/>
                </a:solidFill>
              </a:rPr>
              <a:t>Basic Officer Leader Course</a:t>
            </a:r>
          </a:p>
          <a:p>
            <a:pPr algn="ctr"/>
            <a:endParaRPr lang="en-US" sz="600" b="1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b="1" dirty="0" smtClean="0">
                <a:solidFill>
                  <a:prstClr val="white"/>
                </a:solidFill>
              </a:rPr>
              <a:t>Culture Through History IMI product approved for all BOLC-B courses</a:t>
            </a:r>
          </a:p>
          <a:p>
            <a:pPr lvl="1"/>
            <a:endParaRPr lang="en-US" sz="600" b="1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white"/>
                </a:solidFill>
              </a:rPr>
              <a:t>  5 hour Cross-Cultural Competency TSP developed and approved for use by each </a:t>
            </a:r>
            <a:r>
              <a:rPr lang="en-US" sz="1200" b="1" dirty="0" err="1" smtClean="0">
                <a:solidFill>
                  <a:prstClr val="white"/>
                </a:solidFill>
              </a:rPr>
              <a:t>CoE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183" y="2764275"/>
            <a:ext cx="4156817" cy="1628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prstClr val="white"/>
                </a:solidFill>
              </a:rPr>
              <a:t>Captains Career Course</a:t>
            </a:r>
          </a:p>
          <a:p>
            <a:pPr algn="ctr"/>
            <a:endParaRPr lang="en-US" sz="800" b="1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b="1" dirty="0" smtClean="0">
                <a:solidFill>
                  <a:prstClr val="white"/>
                </a:solidFill>
              </a:rPr>
              <a:t>15 hour Across Cultures block integrated into OC4 common core since 2009</a:t>
            </a:r>
          </a:p>
          <a:p>
            <a:endParaRPr lang="en-US" sz="800" b="1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white"/>
                </a:solidFill>
              </a:rPr>
              <a:t>  Currently assisting SALT in development of DL products for RC-CCC and OSD.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43400" y="598827"/>
            <a:ext cx="4800600" cy="79927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u="sng" dirty="0" smtClean="0">
              <a:solidFill>
                <a:prstClr val="white"/>
              </a:solidFill>
            </a:endParaRPr>
          </a:p>
          <a:p>
            <a:pPr algn="ctr"/>
            <a:r>
              <a:rPr lang="en-US" sz="1400" b="1" u="sng" dirty="0" smtClean="0">
                <a:solidFill>
                  <a:prstClr val="white"/>
                </a:solidFill>
              </a:rPr>
              <a:t>Warrant Officer Career College</a:t>
            </a:r>
          </a:p>
          <a:p>
            <a:pPr algn="ctr"/>
            <a:endParaRPr lang="en-US" sz="800" b="1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b="1" dirty="0" smtClean="0">
                <a:solidFill>
                  <a:prstClr val="white"/>
                </a:solidFill>
              </a:rPr>
              <a:t>8 hour Cross-Cultural Negotiations TSP approved for use in the Warrant Officer Senior Service Education course</a:t>
            </a:r>
          </a:p>
          <a:p>
            <a:pPr lvl="2"/>
            <a:endParaRPr lang="en-US" sz="800" b="1" dirty="0" smtClean="0">
              <a:solidFill>
                <a:prstClr val="white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343400" y="1447800"/>
            <a:ext cx="4748892" cy="1266780"/>
            <a:chOff x="4419600" y="289380"/>
            <a:chExt cx="4343400" cy="889000"/>
          </a:xfrm>
        </p:grpSpPr>
        <p:sp>
          <p:nvSpPr>
            <p:cNvPr id="27" name="Rounded Rectangle 26"/>
            <p:cNvSpPr/>
            <p:nvPr/>
          </p:nvSpPr>
          <p:spPr>
            <a:xfrm>
              <a:off x="4419600" y="289380"/>
              <a:ext cx="4343400" cy="88900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   </a:t>
              </a:r>
              <a:r>
                <a:rPr lang="en-US" sz="1400" b="1" u="sng" dirty="0" smtClean="0">
                  <a:solidFill>
                    <a:prstClr val="white"/>
                  </a:solidFill>
                </a:rPr>
                <a:t>Basic Combat Training </a:t>
              </a:r>
            </a:p>
            <a:p>
              <a:pPr algn="ctr"/>
              <a:endParaRPr lang="en-US" sz="800" b="1" dirty="0" smtClean="0">
                <a:solidFill>
                  <a:prstClr val="white"/>
                </a:solidFill>
              </a:endParaRPr>
            </a:p>
            <a:p>
              <a:pPr lvl="2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white"/>
                  </a:solidFill>
                </a:rPr>
                <a:t> </a:t>
              </a:r>
              <a:r>
                <a:rPr lang="en-US" sz="1200" b="1" dirty="0" smtClean="0">
                  <a:solidFill>
                    <a:prstClr val="white"/>
                  </a:solidFill>
                </a:rPr>
                <a:t>IMT-BCT IMI product approved for all Basic Combat Training courses.</a:t>
              </a:r>
            </a:p>
            <a:p>
              <a:pPr lvl="2"/>
              <a:endParaRPr lang="en-US" sz="800" b="1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1026" name="Picture 2" descr="C:\Users\christopher.a.clark\Pictures\dL\IMT Menu JPE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5800" y="416380"/>
              <a:ext cx="846202" cy="571500"/>
            </a:xfrm>
            <a:prstGeom prst="rect">
              <a:avLst/>
            </a:prstGeom>
            <a:noFill/>
          </p:spPr>
        </p:pic>
      </p:grpSp>
      <p:grpSp>
        <p:nvGrpSpPr>
          <p:cNvPr id="3" name="Group 33"/>
          <p:cNvGrpSpPr/>
          <p:nvPr/>
        </p:nvGrpSpPr>
        <p:grpSpPr>
          <a:xfrm>
            <a:off x="4359728" y="2764275"/>
            <a:ext cx="4724400" cy="1752933"/>
            <a:chOff x="4362452" y="1600200"/>
            <a:chExt cx="4648200" cy="1905000"/>
          </a:xfrm>
        </p:grpSpPr>
        <p:sp>
          <p:nvSpPr>
            <p:cNvPr id="31" name="Rounded Rectangle 30"/>
            <p:cNvSpPr/>
            <p:nvPr/>
          </p:nvSpPr>
          <p:spPr>
            <a:xfrm>
              <a:off x="4362452" y="1600200"/>
              <a:ext cx="4648200" cy="190500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   </a:t>
              </a:r>
              <a:r>
                <a:rPr lang="en-US" sz="1400" b="1" u="sng" dirty="0" smtClean="0">
                  <a:solidFill>
                    <a:prstClr val="white"/>
                  </a:solidFill>
                </a:rPr>
                <a:t>Cultural Awareness/Cultural Understanding TSPs</a:t>
              </a:r>
            </a:p>
            <a:p>
              <a:pPr algn="ctr"/>
              <a:endParaRPr lang="en-US" sz="800" b="1" dirty="0" smtClean="0">
                <a:solidFill>
                  <a:prstClr val="white"/>
                </a:solidFill>
              </a:endParaRPr>
            </a:p>
            <a:p>
              <a:pPr lvl="2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white"/>
                  </a:solidFill>
                </a:rPr>
                <a:t> </a:t>
              </a:r>
              <a:r>
                <a:rPr lang="en-US" sz="1200" b="1" dirty="0" smtClean="0">
                  <a:solidFill>
                    <a:prstClr val="white"/>
                  </a:solidFill>
                </a:rPr>
                <a:t>Cultural awareness and cultural understanding TSPs </a:t>
              </a:r>
            </a:p>
            <a:p>
              <a:pPr lvl="2"/>
              <a:r>
                <a:rPr lang="en-US" sz="1200" b="1" dirty="0" smtClean="0">
                  <a:solidFill>
                    <a:prstClr val="white"/>
                  </a:solidFill>
                </a:rPr>
                <a:t>  developed and approved by CAC (Mar 12)</a:t>
              </a:r>
            </a:p>
            <a:p>
              <a:pPr lvl="2">
                <a:buFont typeface="Arial" pitchFamily="34" charset="0"/>
                <a:buChar char="•"/>
              </a:pPr>
              <a:endParaRPr lang="en-US" sz="800" b="1" dirty="0" smtClean="0">
                <a:solidFill>
                  <a:prstClr val="white"/>
                </a:solidFill>
              </a:endParaRPr>
            </a:p>
            <a:p>
              <a:pPr lvl="2">
                <a:buFont typeface="Arial" pitchFamily="34" charset="0"/>
                <a:buChar char="•"/>
              </a:pPr>
              <a:r>
                <a:rPr lang="en-US" sz="1200" b="1" dirty="0" smtClean="0">
                  <a:solidFill>
                    <a:prstClr val="white"/>
                  </a:solidFill>
                </a:rPr>
                <a:t> Distributed to each </a:t>
              </a:r>
              <a:r>
                <a:rPr lang="en-US" sz="1200" b="1" dirty="0" err="1" smtClean="0">
                  <a:solidFill>
                    <a:prstClr val="white"/>
                  </a:solidFill>
                </a:rPr>
                <a:t>CoE</a:t>
              </a:r>
              <a:r>
                <a:rPr lang="en-US" sz="1200" b="1" dirty="0" smtClean="0">
                  <a:solidFill>
                    <a:prstClr val="white"/>
                  </a:solidFill>
                </a:rPr>
                <a:t> to use in WLC, ALC, SLC, </a:t>
              </a:r>
            </a:p>
            <a:p>
              <a:pPr lvl="2"/>
              <a:r>
                <a:rPr lang="en-US" sz="1200" b="1" dirty="0" smtClean="0">
                  <a:solidFill>
                    <a:prstClr val="white"/>
                  </a:solidFill>
                </a:rPr>
                <a:t>   and other relevant courses.</a:t>
              </a:r>
            </a:p>
            <a:p>
              <a:pPr lvl="2">
                <a:buFont typeface="Arial" pitchFamily="34" charset="0"/>
                <a:buChar char="•"/>
              </a:pPr>
              <a:endParaRPr lang="en-US" sz="800" b="1" dirty="0" smtClean="0">
                <a:solidFill>
                  <a:prstClr val="white"/>
                </a:solidFill>
              </a:endParaRPr>
            </a:p>
            <a:p>
              <a:pPr lvl="2">
                <a:buFont typeface="Arial" pitchFamily="34" charset="0"/>
                <a:buChar char="•"/>
              </a:pPr>
              <a:r>
                <a:rPr lang="en-US" sz="1200" b="1" dirty="0" smtClean="0">
                  <a:solidFill>
                    <a:prstClr val="white"/>
                  </a:solidFill>
                </a:rPr>
                <a:t> Each </a:t>
              </a:r>
              <a:r>
                <a:rPr lang="en-US" sz="1200" b="1" dirty="0" err="1" smtClean="0">
                  <a:solidFill>
                    <a:prstClr val="white"/>
                  </a:solidFill>
                </a:rPr>
                <a:t>CoE</a:t>
              </a:r>
              <a:r>
                <a:rPr lang="en-US" sz="1200" b="1" dirty="0" smtClean="0">
                  <a:solidFill>
                    <a:prstClr val="white"/>
                  </a:solidFill>
                </a:rPr>
                <a:t> was given guidance to modify and </a:t>
              </a:r>
            </a:p>
            <a:p>
              <a:pPr lvl="2"/>
              <a:r>
                <a:rPr lang="en-US" sz="1200" b="1" dirty="0" smtClean="0">
                  <a:solidFill>
                    <a:prstClr val="white"/>
                  </a:solidFill>
                </a:rPr>
                <a:t>   tailor to meet their specific training  requirements</a:t>
              </a:r>
            </a:p>
            <a:p>
              <a:pPr lvl="2"/>
              <a:endParaRPr lang="en-US" sz="800" b="1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1027" name="Picture 3" descr="C:\Users\christopher.a.clark\Pictures\Picture3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9472" y="1929492"/>
              <a:ext cx="869325" cy="653087"/>
            </a:xfrm>
            <a:prstGeom prst="rect">
              <a:avLst/>
            </a:prstGeom>
            <a:noFill/>
          </p:spPr>
        </p:pic>
        <p:pic>
          <p:nvPicPr>
            <p:cNvPr id="1028" name="Picture 4" descr="C:\Users\christopher.a.clark\Pictures\CCC Pi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2667000"/>
              <a:ext cx="838200" cy="633898"/>
            </a:xfrm>
            <a:prstGeom prst="rect">
              <a:avLst/>
            </a:prstGeom>
            <a:noFill/>
          </p:spPr>
        </p:pic>
      </p:grpSp>
      <p:grpSp>
        <p:nvGrpSpPr>
          <p:cNvPr id="4" name="Group 36"/>
          <p:cNvGrpSpPr/>
          <p:nvPr/>
        </p:nvGrpSpPr>
        <p:grpSpPr>
          <a:xfrm>
            <a:off x="4291692" y="4584497"/>
            <a:ext cx="4800600" cy="2197301"/>
            <a:chOff x="4267200" y="4419600"/>
            <a:chExt cx="4800600" cy="2378802"/>
          </a:xfrm>
        </p:grpSpPr>
        <p:sp>
          <p:nvSpPr>
            <p:cNvPr id="35" name="Rounded Rectangle 34"/>
            <p:cNvSpPr/>
            <p:nvPr/>
          </p:nvSpPr>
          <p:spPr>
            <a:xfrm>
              <a:off x="4267200" y="4419600"/>
              <a:ext cx="4800600" cy="237880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   </a:t>
              </a:r>
              <a:r>
                <a:rPr lang="en-US" sz="1400" b="1" u="sng" dirty="0" smtClean="0">
                  <a:solidFill>
                    <a:prstClr val="white"/>
                  </a:solidFill>
                </a:rPr>
                <a:t>Cross-Cultural Negotiation </a:t>
              </a:r>
            </a:p>
            <a:p>
              <a:pPr algn="ctr"/>
              <a:endParaRPr lang="en-US" sz="800" b="1" dirty="0" smtClean="0">
                <a:solidFill>
                  <a:prstClr val="white"/>
                </a:solidFill>
              </a:endParaRPr>
            </a:p>
            <a:p>
              <a:pPr lvl="2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white"/>
                  </a:solidFill>
                </a:rPr>
                <a:t> </a:t>
              </a:r>
              <a:r>
                <a:rPr lang="en-US" sz="1200" b="1" dirty="0" smtClean="0">
                  <a:solidFill>
                    <a:prstClr val="white"/>
                  </a:solidFill>
                </a:rPr>
                <a:t>Negotiations TSPs and training products developed in conjunction with the Air Force Negotiation Center of Excellence</a:t>
              </a:r>
            </a:p>
            <a:p>
              <a:pPr lvl="2">
                <a:buFont typeface="Arial" pitchFamily="34" charset="0"/>
                <a:buChar char="•"/>
              </a:pPr>
              <a:endParaRPr lang="en-US" sz="800" b="1" dirty="0" smtClean="0">
                <a:solidFill>
                  <a:prstClr val="white"/>
                </a:solidFill>
              </a:endParaRPr>
            </a:p>
            <a:p>
              <a:pPr lvl="2">
                <a:buFont typeface="Arial" pitchFamily="34" charset="0"/>
                <a:buChar char="•"/>
              </a:pPr>
              <a:r>
                <a:rPr lang="en-US" sz="1200" b="1" dirty="0" smtClean="0">
                  <a:solidFill>
                    <a:prstClr val="white"/>
                  </a:solidFill>
                </a:rPr>
                <a:t> Negotiation guide  provided to ILE, CCC, and WOCC; integrated into TCC TTT program for </a:t>
              </a:r>
              <a:r>
                <a:rPr lang="en-US" sz="1200" b="1" dirty="0" err="1" smtClean="0">
                  <a:solidFill>
                    <a:prstClr val="white"/>
                  </a:solidFill>
                </a:rPr>
                <a:t>CoEs</a:t>
              </a:r>
              <a:r>
                <a:rPr lang="en-US" sz="1200" b="1" dirty="0" smtClean="0">
                  <a:solidFill>
                    <a:prstClr val="white"/>
                  </a:solidFill>
                </a:rPr>
                <a:t>.</a:t>
              </a:r>
            </a:p>
            <a:p>
              <a:pPr lvl="2"/>
              <a:endParaRPr lang="en-US" sz="800" b="1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1029" name="Picture 5" descr="C:\Users\christopher.a.clark\Pictures\Negotiation Guide Cov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4419600"/>
              <a:ext cx="731244" cy="1106488"/>
            </a:xfrm>
            <a:prstGeom prst="rect">
              <a:avLst/>
            </a:prstGeom>
            <a:noFill/>
          </p:spPr>
        </p:pic>
      </p:grpSp>
      <p:sp>
        <p:nvSpPr>
          <p:cNvPr id="19" name="Rounded Rectangle 18"/>
          <p:cNvSpPr/>
          <p:nvPr/>
        </p:nvSpPr>
        <p:spPr>
          <a:xfrm>
            <a:off x="34183" y="4450058"/>
            <a:ext cx="4156817" cy="240794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u="sng" dirty="0" smtClean="0">
              <a:solidFill>
                <a:prstClr val="white"/>
              </a:solidFill>
            </a:endParaRPr>
          </a:p>
          <a:p>
            <a:pPr algn="ctr"/>
            <a:r>
              <a:rPr lang="en-US" sz="1400" b="1" u="sng" dirty="0" smtClean="0">
                <a:solidFill>
                  <a:prstClr val="white"/>
                </a:solidFill>
              </a:rPr>
              <a:t>Command General Staff Officer College</a:t>
            </a:r>
          </a:p>
          <a:p>
            <a:pPr algn="ctr"/>
            <a:endParaRPr lang="en-US" sz="600" b="1" u="sng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  <a:tabLst>
                <a:tab pos="1203325" algn="l"/>
                <a:tab pos="1371600" algn="l"/>
              </a:tabLst>
            </a:pPr>
            <a:r>
              <a:rPr lang="en-US" sz="1200" b="1" dirty="0" smtClean="0">
                <a:solidFill>
                  <a:schemeClr val="bg1"/>
                </a:solidFill>
                <a:ea typeface="Calibri"/>
                <a:cs typeface="Calibri"/>
              </a:rPr>
              <a:t> CGSOC JPME 1 </a:t>
            </a:r>
            <a:r>
              <a:rPr lang="en-US" sz="1200" b="1" dirty="0" smtClean="0"/>
              <a:t>Common Core - </a:t>
            </a:r>
            <a:r>
              <a:rPr lang="en-US" sz="1200" dirty="0" smtClean="0"/>
              <a:t>53 hours of education supporting and expanding concepts related to cultural considerations for military plans and operations. </a:t>
            </a:r>
          </a:p>
          <a:p>
            <a:pPr>
              <a:buFont typeface="Arial" pitchFamily="34" charset="0"/>
              <a:buChar char="•"/>
              <a:tabLst>
                <a:tab pos="1203325" algn="l"/>
                <a:tab pos="1371600" algn="l"/>
              </a:tabLst>
            </a:pPr>
            <a:endParaRPr lang="en-US" sz="600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Font typeface="Arial" pitchFamily="34" charset="0"/>
              <a:buChar char="•"/>
              <a:tabLst>
                <a:tab pos="1203325" algn="l"/>
                <a:tab pos="1371600" algn="l"/>
              </a:tabLst>
            </a:pPr>
            <a:r>
              <a:rPr lang="en-US" sz="1200" b="1" dirty="0" smtClean="0">
                <a:solidFill>
                  <a:schemeClr val="bg1"/>
                </a:solidFill>
                <a:ea typeface="Calibri"/>
                <a:cs typeface="Calibri"/>
              </a:rPr>
              <a:t> GSOC</a:t>
            </a:r>
            <a:r>
              <a:rPr lang="en-US" sz="1200" dirty="0" smtClean="0"/>
              <a:t> </a:t>
            </a:r>
            <a:r>
              <a:rPr lang="en-US" sz="1200" b="1" dirty="0" smtClean="0"/>
              <a:t>Advanced Operations Course </a:t>
            </a:r>
            <a:r>
              <a:rPr lang="en-US" sz="1200" dirty="0" smtClean="0"/>
              <a:t>applies cultural analysis in 108 hours of practical exercise in the planning and execution of military operations (JOPP and MDMP). </a:t>
            </a:r>
          </a:p>
          <a:p>
            <a:pPr>
              <a:buFont typeface="Arial" pitchFamily="34" charset="0"/>
              <a:buChar char="•"/>
              <a:tabLst>
                <a:tab pos="1203325" algn="l"/>
                <a:tab pos="1371600" algn="l"/>
              </a:tabLst>
            </a:pPr>
            <a:endParaRPr lang="en-US" sz="600" dirty="0" smtClean="0"/>
          </a:p>
          <a:p>
            <a:pPr>
              <a:buFont typeface="Arial" pitchFamily="34" charset="0"/>
              <a:buChar char="•"/>
              <a:tabLst>
                <a:tab pos="1203325" algn="l"/>
                <a:tab pos="1371600" algn="l"/>
              </a:tabLst>
            </a:pPr>
            <a:r>
              <a:rPr lang="en-US" sz="1200" dirty="0" smtClean="0">
                <a:solidFill>
                  <a:schemeClr val="bg1"/>
                </a:solidFill>
              </a:rPr>
              <a:t> Resident</a:t>
            </a:r>
            <a:r>
              <a:rPr lang="en-US" sz="1200" b="1" dirty="0" smtClean="0">
                <a:solidFill>
                  <a:schemeClr val="bg1"/>
                </a:solidFill>
                <a:ea typeface="Calibri"/>
                <a:cs typeface="Calibri"/>
              </a:rPr>
              <a:t> CGSOC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students have multiple language education opportunities.  </a:t>
            </a:r>
          </a:p>
          <a:p>
            <a:pPr>
              <a:buFont typeface="Arial" pitchFamily="34" charset="0"/>
              <a:buChar char="•"/>
              <a:tabLst>
                <a:tab pos="1203325" algn="l"/>
                <a:tab pos="1371600" algn="l"/>
              </a:tabLst>
            </a:pPr>
            <a:r>
              <a:rPr lang="en-US" sz="1200" dirty="0" smtClean="0"/>
              <a:t> </a:t>
            </a:r>
            <a:r>
              <a:rPr lang="en-US" sz="1200" b="1" dirty="0" smtClean="0">
                <a:solidFill>
                  <a:prstClr val="white"/>
                </a:solidFill>
              </a:rPr>
              <a:t>4 regional studies programs </a:t>
            </a:r>
            <a:r>
              <a:rPr lang="en-US" sz="1200" dirty="0" smtClean="0"/>
              <a:t>offer 24 hour core courses combined with focused interdepartmental LREC electives.</a:t>
            </a:r>
          </a:p>
          <a:p>
            <a:pPr algn="ctr"/>
            <a:endParaRPr lang="en-US" sz="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69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8778A418E7C4D98F04663443A13A4" ma:contentTypeVersion="1" ma:contentTypeDescription="Create a new document." ma:contentTypeScope="" ma:versionID="e5046e667a7904206e614cfbd2b8da22">
  <xsd:schema xmlns:xsd="http://www.w3.org/2001/XMLSchema" xmlns:xs="http://www.w3.org/2001/XMLSchema" xmlns:p="http://schemas.microsoft.com/office/2006/metadata/properties" xmlns:ns2="9f657b64-604c-45f3-8cfc-c97abdf24463" targetNamespace="http://schemas.microsoft.com/office/2006/metadata/properties" ma:root="true" ma:fieldsID="947653e4d7d22a269b3cbf297e5a9e2f" ns2:_="">
    <xsd:import namespace="9f657b64-604c-45f3-8cfc-c97abdf2446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57b64-604c-45f3-8cfc-c97abdf2446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657b64-604c-45f3-8cfc-c97abdf24463">CACLDE-265-429</_dlc_DocId>
    <_dlc_DocIdUrl xmlns="9f657b64-604c-45f3-8cfc-c97abdf24463">
      <Url>https://combinedarmscenter.army.mil/orgs/lde/alcc/_layouts/DocIdRedir.aspx?ID=CACLDE-265-429</Url>
      <Description>CACLDE-265-429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EF98F1-8DB4-4BBF-B6DC-F9AE207B2AE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257719A-7928-4347-82CD-9FA8B1512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657b64-604c-45f3-8cfc-c97abdf24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E89ED9-9CFF-49C4-A819-289EE6EBE171}">
  <ds:schemaRefs>
    <ds:schemaRef ds:uri="http://purl.org/dc/terms/"/>
    <ds:schemaRef ds:uri="9f657b64-604c-45f3-8cfc-c97abdf24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724165F-9E9E-4446-8FDF-6A84A76109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19437</TotalTime>
  <Words>2721</Words>
  <Application>Microsoft Office PowerPoint</Application>
  <PresentationFormat>On-screen Show (4:3)</PresentationFormat>
  <Paragraphs>500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Courier New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TRADOC Culture Training and Education </vt:lpstr>
      <vt:lpstr>                                                                    CREL Update</vt:lpstr>
      <vt:lpstr>                 Culture, Regional Expertise and Language (CREL)</vt:lpstr>
      <vt:lpstr>PowerPoint Presentation</vt:lpstr>
      <vt:lpstr>PowerPoint Presentation</vt:lpstr>
      <vt:lpstr>PowerPoint Presentation</vt:lpstr>
      <vt:lpstr>                           Example of Captains Career Course (CCC)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- 6 Oct ALCC Slides - Final - 3 Oct 14</dc:title>
  <dc:creator>harold.starry</dc:creator>
  <cp:lastModifiedBy>Tobey, Sharon I Ms CIV US USA TRADOC</cp:lastModifiedBy>
  <cp:revision>1131</cp:revision>
  <cp:lastPrinted>2015-06-04T14:01:35Z</cp:lastPrinted>
  <dcterms:created xsi:type="dcterms:W3CDTF">2012-02-13T18:22:16Z</dcterms:created>
  <dcterms:modified xsi:type="dcterms:W3CDTF">2015-07-09T14:43:49Z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0x0101007628778A418E7C4D98F04663443A13A4</vt:lpwstr>
  </property>
  <property fmtid="{D5CDD505-2E9C-101B-9397-08002B2CF9AE}" pid="3" name="_dlc_DocIdItemGuid">
    <vt:lpwstr>b10b3882-61c9-4890-a339-07c8e8ab42b1</vt:lpwstr>
  </property>
</Properties>
</file>