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25"/>
  </p:notesMasterIdLst>
  <p:handoutMasterIdLst>
    <p:handoutMasterId r:id="rId26"/>
  </p:handoutMasterIdLst>
  <p:sldIdLst>
    <p:sldId id="752" r:id="rId6"/>
    <p:sldId id="754" r:id="rId7"/>
    <p:sldId id="789" r:id="rId8"/>
    <p:sldId id="775" r:id="rId9"/>
    <p:sldId id="758" r:id="rId10"/>
    <p:sldId id="759" r:id="rId11"/>
    <p:sldId id="777" r:id="rId12"/>
    <p:sldId id="762" r:id="rId13"/>
    <p:sldId id="778" r:id="rId14"/>
    <p:sldId id="794" r:id="rId15"/>
    <p:sldId id="779" r:id="rId16"/>
    <p:sldId id="780" r:id="rId17"/>
    <p:sldId id="781" r:id="rId18"/>
    <p:sldId id="782" r:id="rId19"/>
    <p:sldId id="783" r:id="rId20"/>
    <p:sldId id="784" r:id="rId21"/>
    <p:sldId id="786" r:id="rId22"/>
    <p:sldId id="787" r:id="rId23"/>
    <p:sldId id="78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C00"/>
    <a:srgbClr val="FFDF8A"/>
    <a:srgbClr val="0000FF"/>
    <a:srgbClr val="FFFF99"/>
    <a:srgbClr val="99CCFF"/>
    <a:srgbClr val="FFCC99"/>
    <a:srgbClr val="66CC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997" autoAdjust="0"/>
  </p:normalViewPr>
  <p:slideViewPr>
    <p:cSldViewPr snapToGrid="0">
      <p:cViewPr varScale="1">
        <p:scale>
          <a:sx n="116" d="100"/>
          <a:sy n="116" d="100"/>
        </p:scale>
        <p:origin x="1446" y="102"/>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notesViewPr>
    <p:cSldViewPr snapToGrid="0">
      <p:cViewPr varScale="1">
        <p:scale>
          <a:sx n="61" d="100"/>
          <a:sy n="61" d="100"/>
        </p:scale>
        <p:origin x="-1680" y="-8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3037840" cy="465388"/>
          </a:xfrm>
          <a:prstGeom prst="rect">
            <a:avLst/>
          </a:prstGeom>
        </p:spPr>
        <p:txBody>
          <a:bodyPr vert="horz" lIns="92989" tIns="46493" rIns="92989" bIns="46493"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5388"/>
          </a:xfrm>
          <a:prstGeom prst="rect">
            <a:avLst/>
          </a:prstGeom>
        </p:spPr>
        <p:txBody>
          <a:bodyPr vert="horz" lIns="92989" tIns="46493" rIns="92989" bIns="46493" rtlCol="0"/>
          <a:lstStyle>
            <a:lvl1pPr algn="r">
              <a:defRPr sz="1200"/>
            </a:lvl1pPr>
          </a:lstStyle>
          <a:p>
            <a:fld id="{28131316-943C-4581-BAAB-A89894F010C8}" type="datetimeFigureOut">
              <a:rPr lang="en-US" smtClean="0"/>
              <a:pPr/>
              <a:t>7/10/2015</a:t>
            </a:fld>
            <a:endParaRPr lang="en-US"/>
          </a:p>
        </p:txBody>
      </p:sp>
      <p:sp>
        <p:nvSpPr>
          <p:cNvPr id="4" name="Footer Placeholder 3"/>
          <p:cNvSpPr>
            <a:spLocks noGrp="1"/>
          </p:cNvSpPr>
          <p:nvPr>
            <p:ph type="ftr" sz="quarter" idx="2"/>
          </p:nvPr>
        </p:nvSpPr>
        <p:spPr>
          <a:xfrm>
            <a:off x="3" y="8829398"/>
            <a:ext cx="3037840" cy="465387"/>
          </a:xfrm>
          <a:prstGeom prst="rect">
            <a:avLst/>
          </a:prstGeom>
        </p:spPr>
        <p:txBody>
          <a:bodyPr vert="horz" lIns="92989" tIns="46493" rIns="92989" bIns="4649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398"/>
            <a:ext cx="3037840" cy="465387"/>
          </a:xfrm>
          <a:prstGeom prst="rect">
            <a:avLst/>
          </a:prstGeom>
        </p:spPr>
        <p:txBody>
          <a:bodyPr vert="horz" lIns="92989" tIns="46493" rIns="92989" bIns="46493" rtlCol="0" anchor="b"/>
          <a:lstStyle>
            <a:lvl1pPr algn="r">
              <a:defRPr sz="1200"/>
            </a:lvl1pPr>
          </a:lstStyle>
          <a:p>
            <a:fld id="{9855A471-BA35-4F6F-BCA4-C786FFB7B497}" type="slidenum">
              <a:rPr lang="en-US" smtClean="0"/>
              <a:pPr/>
              <a:t>‹#›</a:t>
            </a:fld>
            <a:endParaRPr lang="en-US"/>
          </a:p>
        </p:txBody>
      </p:sp>
    </p:spTree>
    <p:extLst>
      <p:ext uri="{BB962C8B-B14F-4D97-AF65-F5344CB8AC3E}">
        <p14:creationId xmlns:p14="http://schemas.microsoft.com/office/powerpoint/2010/main" val="1820349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8"/>
            <a:ext cx="3037840" cy="464820"/>
          </a:xfrm>
          <a:prstGeom prst="rect">
            <a:avLst/>
          </a:prstGeom>
        </p:spPr>
        <p:txBody>
          <a:bodyPr vert="horz" lIns="92733" tIns="46366" rIns="92733" bIns="46366" rtlCol="0"/>
          <a:lstStyle>
            <a:lvl1pPr algn="l">
              <a:defRPr sz="1200"/>
            </a:lvl1pPr>
          </a:lstStyle>
          <a:p>
            <a:endParaRPr lang="en-US"/>
          </a:p>
        </p:txBody>
      </p:sp>
      <p:sp>
        <p:nvSpPr>
          <p:cNvPr id="3" name="Date Placeholder 2"/>
          <p:cNvSpPr>
            <a:spLocks noGrp="1"/>
          </p:cNvSpPr>
          <p:nvPr>
            <p:ph type="dt" idx="1"/>
          </p:nvPr>
        </p:nvSpPr>
        <p:spPr>
          <a:xfrm>
            <a:off x="3970939" y="8"/>
            <a:ext cx="3037840" cy="464820"/>
          </a:xfrm>
          <a:prstGeom prst="rect">
            <a:avLst/>
          </a:prstGeom>
        </p:spPr>
        <p:txBody>
          <a:bodyPr vert="horz" lIns="92733" tIns="46366" rIns="92733" bIns="46366" rtlCol="0"/>
          <a:lstStyle>
            <a:lvl1pPr algn="r">
              <a:defRPr sz="1200"/>
            </a:lvl1pPr>
          </a:lstStyle>
          <a:p>
            <a:fld id="{7A631C0F-C231-434C-8DB5-212EA7705EF9}" type="datetimeFigureOut">
              <a:rPr lang="en-US" smtClean="0"/>
              <a:pPr/>
              <a:t>7/10/2015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733" tIns="46366" rIns="92733" bIns="4636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33" tIns="46366" rIns="92733" bIns="463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71"/>
            <a:ext cx="3037840" cy="464820"/>
          </a:xfrm>
          <a:prstGeom prst="rect">
            <a:avLst/>
          </a:prstGeom>
        </p:spPr>
        <p:txBody>
          <a:bodyPr vert="horz" lIns="92733" tIns="46366" rIns="92733" bIns="4636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1"/>
            <a:ext cx="3037840" cy="464820"/>
          </a:xfrm>
          <a:prstGeom prst="rect">
            <a:avLst/>
          </a:prstGeom>
        </p:spPr>
        <p:txBody>
          <a:bodyPr vert="horz" lIns="92733" tIns="46366" rIns="92733" bIns="46366" rtlCol="0" anchor="b"/>
          <a:lstStyle>
            <a:lvl1pPr algn="r">
              <a:defRPr sz="1200"/>
            </a:lvl1pPr>
          </a:lstStyle>
          <a:p>
            <a:fld id="{F42E8548-E99D-439A-9927-E7AEA2280399}" type="slidenum">
              <a:rPr lang="en-US" smtClean="0"/>
              <a:pPr/>
              <a:t>‹#›</a:t>
            </a:fld>
            <a:endParaRPr lang="en-US"/>
          </a:p>
        </p:txBody>
      </p:sp>
    </p:spTree>
    <p:extLst>
      <p:ext uri="{BB962C8B-B14F-4D97-AF65-F5344CB8AC3E}">
        <p14:creationId xmlns:p14="http://schemas.microsoft.com/office/powerpoint/2010/main" val="86715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73592FBB-F83F-4C91-9ED7-DFA243913D40}" type="slidenum">
              <a:rPr lang="en-US"/>
              <a:pPr/>
              <a:t>2</a:t>
            </a:fld>
            <a:endParaRPr lang="en-US"/>
          </a:p>
        </p:txBody>
      </p:sp>
    </p:spTree>
    <p:extLst>
      <p:ext uri="{BB962C8B-B14F-4D97-AF65-F5344CB8AC3E}">
        <p14:creationId xmlns:p14="http://schemas.microsoft.com/office/powerpoint/2010/main" val="379243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BEC85DF-C926-4FE0-B4B5-E080C04D9A89}" type="slidenum">
              <a:rPr lang="en-US" smtClean="0"/>
              <a:pPr/>
              <a:t>4</a:t>
            </a:fld>
            <a:endParaRPr lang="en-US"/>
          </a:p>
        </p:txBody>
      </p:sp>
    </p:spTree>
    <p:extLst>
      <p:ext uri="{BB962C8B-B14F-4D97-AF65-F5344CB8AC3E}">
        <p14:creationId xmlns:p14="http://schemas.microsoft.com/office/powerpoint/2010/main" val="232008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6CCF8-EDB4-4A34-8090-A0353B5BF0FA}" type="slidenum">
              <a:rPr lang="en-US" smtClean="0"/>
              <a:pPr/>
              <a:t>5</a:t>
            </a:fld>
            <a:endParaRPr lang="en-US"/>
          </a:p>
        </p:txBody>
      </p:sp>
    </p:spTree>
    <p:extLst>
      <p:ext uri="{BB962C8B-B14F-4D97-AF65-F5344CB8AC3E}">
        <p14:creationId xmlns:p14="http://schemas.microsoft.com/office/powerpoint/2010/main" val="208220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6CCF8-EDB4-4A34-8090-A0353B5BF0FA}" type="slidenum">
              <a:rPr lang="en-US" smtClean="0"/>
              <a:pPr/>
              <a:t>10</a:t>
            </a:fld>
            <a:endParaRPr lang="en-US"/>
          </a:p>
        </p:txBody>
      </p:sp>
    </p:spTree>
    <p:extLst>
      <p:ext uri="{BB962C8B-B14F-4D97-AF65-F5344CB8AC3E}">
        <p14:creationId xmlns:p14="http://schemas.microsoft.com/office/powerpoint/2010/main" val="249279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F6028-68D6-4D96-9411-AA0A184D23FB}" type="slidenum">
              <a:rPr lang="en-US" smtClean="0"/>
              <a:pPr/>
              <a:t>13</a:t>
            </a:fld>
            <a:endParaRPr lang="en-US" dirty="0"/>
          </a:p>
        </p:txBody>
      </p:sp>
    </p:spTree>
    <p:extLst>
      <p:ext uri="{BB962C8B-B14F-4D97-AF65-F5344CB8AC3E}">
        <p14:creationId xmlns:p14="http://schemas.microsoft.com/office/powerpoint/2010/main" val="103928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C1B41C-C79E-4300-9D68-6EF0B67258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0" y="0"/>
            <a:ext cx="9144000" cy="6858000"/>
            <a:chOff x="0" y="0"/>
            <a:chExt cx="9144000" cy="6858000"/>
          </a:xfrm>
        </p:grpSpPr>
        <p:pic>
          <p:nvPicPr>
            <p:cNvPr id="6" name="Picture 5" descr="top-corner"/>
            <p:cNvPicPr>
              <a:picLocks noChangeAspect="1" noChangeArrowheads="1"/>
            </p:cNvPicPr>
            <p:nvPr userDrawn="1"/>
          </p:nvPicPr>
          <p:blipFill>
            <a:blip r:embed="rId2" cstate="print"/>
            <a:srcRect/>
            <a:stretch>
              <a:fillRect/>
            </a:stretch>
          </p:blipFill>
          <p:spPr bwMode="auto">
            <a:xfrm>
              <a:off x="0" y="0"/>
              <a:ext cx="3810000" cy="3295650"/>
            </a:xfrm>
            <a:prstGeom prst="rect">
              <a:avLst/>
            </a:prstGeom>
            <a:noFill/>
            <a:ln w="9525">
              <a:noFill/>
              <a:miter lim="800000"/>
              <a:headEnd/>
              <a:tailEnd/>
            </a:ln>
          </p:spPr>
        </p:pic>
        <p:pic>
          <p:nvPicPr>
            <p:cNvPr id="7" name="Picture 16" descr="top-corner"/>
            <p:cNvPicPr>
              <a:picLocks noChangeAspect="1" noChangeArrowheads="1"/>
            </p:cNvPicPr>
            <p:nvPr userDrawn="1"/>
          </p:nvPicPr>
          <p:blipFill>
            <a:blip r:embed="rId3" cstate="print"/>
            <a:srcRect/>
            <a:stretch>
              <a:fillRect/>
            </a:stretch>
          </p:blipFill>
          <p:spPr bwMode="auto">
            <a:xfrm>
              <a:off x="5848350" y="0"/>
              <a:ext cx="3295650" cy="3810000"/>
            </a:xfrm>
            <a:prstGeom prst="rect">
              <a:avLst/>
            </a:prstGeom>
            <a:noFill/>
            <a:ln w="9525">
              <a:noFill/>
              <a:miter lim="800000"/>
              <a:headEnd/>
              <a:tailEnd/>
            </a:ln>
          </p:spPr>
        </p:pic>
        <p:pic>
          <p:nvPicPr>
            <p:cNvPr id="8" name="Picture 15" descr="top-corner"/>
            <p:cNvPicPr>
              <a:picLocks noChangeAspect="1" noChangeArrowheads="1"/>
            </p:cNvPicPr>
            <p:nvPr userDrawn="1"/>
          </p:nvPicPr>
          <p:blipFill>
            <a:blip r:embed="rId4" cstate="print"/>
            <a:srcRect/>
            <a:stretch>
              <a:fillRect/>
            </a:stretch>
          </p:blipFill>
          <p:spPr bwMode="auto">
            <a:xfrm>
              <a:off x="0" y="3048000"/>
              <a:ext cx="3295650" cy="3810000"/>
            </a:xfrm>
            <a:prstGeom prst="rect">
              <a:avLst/>
            </a:prstGeom>
            <a:noFill/>
            <a:ln w="9525">
              <a:noFill/>
              <a:miter lim="800000"/>
              <a:headEnd/>
              <a:tailEnd/>
            </a:ln>
          </p:spPr>
        </p:pic>
        <p:pic>
          <p:nvPicPr>
            <p:cNvPr id="9" name="Picture 10" descr="top-corner"/>
            <p:cNvPicPr>
              <a:picLocks noChangeAspect="1" noChangeArrowheads="1"/>
            </p:cNvPicPr>
            <p:nvPr userDrawn="1"/>
          </p:nvPicPr>
          <p:blipFill>
            <a:blip r:embed="rId5" cstate="print"/>
            <a:srcRect/>
            <a:stretch>
              <a:fillRect/>
            </a:stretch>
          </p:blipFill>
          <p:spPr bwMode="auto">
            <a:xfrm>
              <a:off x="5334000" y="3562350"/>
              <a:ext cx="3810000" cy="3295650"/>
            </a:xfrm>
            <a:prstGeom prst="rect">
              <a:avLst/>
            </a:prstGeom>
            <a:noFill/>
            <a:ln w="9525">
              <a:noFill/>
              <a:miter lim="800000"/>
              <a:headEnd/>
              <a:tailEnd/>
            </a:ln>
          </p:spPr>
        </p:pic>
      </p:grpSp>
      <p:sp>
        <p:nvSpPr>
          <p:cNvPr id="10" name="Rectangle 18"/>
          <p:cNvSpPr>
            <a:spLocks noChangeArrowheads="1"/>
          </p:cNvSpPr>
          <p:nvPr userDrawn="1"/>
        </p:nvSpPr>
        <p:spPr bwMode="auto">
          <a:xfrm>
            <a:off x="0" y="0"/>
            <a:ext cx="4571999" cy="639763"/>
          </a:xfrm>
          <a:prstGeom prst="rect">
            <a:avLst/>
          </a:prstGeom>
          <a:solidFill>
            <a:schemeClr val="tx1"/>
          </a:solidFill>
          <a:ln w="9525">
            <a:noFill/>
            <a:miter lim="800000"/>
            <a:headEnd/>
            <a:tailEnd/>
          </a:ln>
        </p:spPr>
        <p:txBody>
          <a:bodyPr wrap="none" lIns="68575" tIns="34287" rIns="68575" bIns="34287" anchor="ctr"/>
          <a:lstStyle/>
          <a:p>
            <a:pPr marL="574675" indent="-60325" defTabSz="913993">
              <a:defRPr/>
            </a:pPr>
            <a:r>
              <a:rPr lang="en-US" sz="1275" b="1" dirty="0" smtClean="0">
                <a:solidFill>
                  <a:srgbClr val="F6C700"/>
                </a:solidFill>
              </a:rPr>
              <a:t>AMERICA’S ARMY</a:t>
            </a:r>
          </a:p>
          <a:p>
            <a:pPr marL="574675" indent="-60325" defTabSz="913993">
              <a:defRPr/>
            </a:pPr>
            <a:r>
              <a:rPr lang="en-US" sz="1275" b="1" dirty="0" smtClean="0">
                <a:solidFill>
                  <a:srgbClr val="969696"/>
                </a:solidFill>
              </a:rPr>
              <a:t>OUR PROFESSION – STAND STRONG</a:t>
            </a:r>
            <a:endParaRPr lang="en-US" sz="1275" b="1" dirty="0">
              <a:solidFill>
                <a:srgbClr val="969696"/>
              </a:solidFill>
            </a:endParaRPr>
          </a:p>
        </p:txBody>
      </p:sp>
      <p:pic>
        <p:nvPicPr>
          <p:cNvPr id="11" name="Picture 2" descr="http://i73.photobucket.com/albums/i202/FLCrackerGirl/1SewBizUSA/usarmyT1.jpg"/>
          <p:cNvPicPr>
            <a:picLocks noChangeAspect="1" noChangeArrowheads="1"/>
          </p:cNvPicPr>
          <p:nvPr userDrawn="1"/>
        </p:nvPicPr>
        <p:blipFill>
          <a:blip r:embed="rId6" cstate="print"/>
          <a:srcRect/>
          <a:stretch>
            <a:fillRect/>
          </a:stretch>
        </p:blipFill>
        <p:spPr bwMode="auto">
          <a:xfrm>
            <a:off x="0" y="0"/>
            <a:ext cx="552449" cy="635351"/>
          </a:xfrm>
          <a:prstGeom prst="rect">
            <a:avLst/>
          </a:prstGeom>
          <a:noFill/>
        </p:spPr>
      </p:pic>
      <p:sp>
        <p:nvSpPr>
          <p:cNvPr id="12"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dirty="0">
              <a:solidFill>
                <a:srgbClr val="969696"/>
              </a:solidFill>
            </a:endParaRPr>
          </a:p>
        </p:txBody>
      </p:sp>
      <p:pic>
        <p:nvPicPr>
          <p:cNvPr id="13" name="Picture 12" descr="Army and TRADOC Logo.png"/>
          <p:cNvPicPr>
            <a:picLocks noChangeAspect="1"/>
          </p:cNvPicPr>
          <p:nvPr userDrawn="1"/>
        </p:nvPicPr>
        <p:blipFill>
          <a:blip r:embed="rId7" cstate="print">
            <a:clrChange>
              <a:clrFrom>
                <a:srgbClr val="000000">
                  <a:alpha val="0"/>
                </a:srgbClr>
              </a:clrFrom>
              <a:clrTo>
                <a:srgbClr val="000000">
                  <a:alpha val="0"/>
                </a:srgbClr>
              </a:clrTo>
            </a:clrChange>
          </a:blip>
          <a:srcRect l="47487"/>
          <a:stretch>
            <a:fillRect/>
          </a:stretch>
        </p:blipFill>
        <p:spPr>
          <a:xfrm>
            <a:off x="8153400" y="0"/>
            <a:ext cx="457200" cy="461136"/>
          </a:xfrm>
          <a:prstGeom prst="rect">
            <a:avLst/>
          </a:prstGeom>
          <a:ln>
            <a:noFill/>
          </a:ln>
          <a:effectLst>
            <a:outerShdw blurRad="44450" dist="27940" dir="5400000" algn="ctr">
              <a:srgbClr val="000000">
                <a:alpha val="32000"/>
              </a:srgbClr>
            </a:outerShdw>
          </a:effectLst>
        </p:spPr>
      </p:pic>
      <p:pic>
        <p:nvPicPr>
          <p:cNvPr id="14" name="Picture 13" descr="C:\Users\Admin\Desktop\command_&amp;_general_staff_college_ssi_n11361.gif"/>
          <p:cNvPicPr>
            <a:picLocks noChangeAspect="1" noChangeArrowheads="1"/>
          </p:cNvPicPr>
          <p:nvPr userDrawn="1"/>
        </p:nvPicPr>
        <p:blipFill>
          <a:blip r:embed="rId8" cstate="print">
            <a:clrChange>
              <a:clrFrom>
                <a:srgbClr val="000000"/>
              </a:clrFrom>
              <a:clrTo>
                <a:srgbClr val="000000">
                  <a:alpha val="0"/>
                </a:srgbClr>
              </a:clrTo>
            </a:clrChange>
          </a:blip>
          <a:srcRect/>
          <a:stretch>
            <a:fillRect/>
          </a:stretch>
        </p:blipFill>
        <p:spPr bwMode="auto">
          <a:xfrm>
            <a:off x="8534400" y="228600"/>
            <a:ext cx="393393" cy="411480"/>
          </a:xfrm>
          <a:prstGeom prst="rect">
            <a:avLst/>
          </a:prstGeom>
          <a:solidFill>
            <a:schemeClr val="bg1"/>
          </a:solid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DEDB72-49D4-4D19-AC04-1434F5038A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5218241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0" y="0"/>
            <a:ext cx="9144000" cy="6858000"/>
            <a:chOff x="0" y="0"/>
            <a:chExt cx="9144000" cy="6858000"/>
          </a:xfrm>
        </p:grpSpPr>
        <p:pic>
          <p:nvPicPr>
            <p:cNvPr id="3" name="Picture 2" descr="top-corner"/>
            <p:cNvPicPr>
              <a:picLocks noChangeAspect="1" noChangeArrowheads="1"/>
            </p:cNvPicPr>
            <p:nvPr userDrawn="1"/>
          </p:nvPicPr>
          <p:blipFill>
            <a:blip r:embed="rId6" cstate="print"/>
            <a:srcRect/>
            <a:stretch>
              <a:fillRect/>
            </a:stretch>
          </p:blipFill>
          <p:spPr bwMode="auto">
            <a:xfrm>
              <a:off x="0" y="0"/>
              <a:ext cx="3810000" cy="3295650"/>
            </a:xfrm>
            <a:prstGeom prst="rect">
              <a:avLst/>
            </a:prstGeom>
            <a:noFill/>
            <a:ln w="9525">
              <a:noFill/>
              <a:miter lim="800000"/>
              <a:headEnd/>
              <a:tailEnd/>
            </a:ln>
          </p:spPr>
        </p:pic>
        <p:pic>
          <p:nvPicPr>
            <p:cNvPr id="4" name="Picture 16" descr="top-corner"/>
            <p:cNvPicPr>
              <a:picLocks noChangeAspect="1" noChangeArrowheads="1"/>
            </p:cNvPicPr>
            <p:nvPr userDrawn="1"/>
          </p:nvPicPr>
          <p:blipFill>
            <a:blip r:embed="rId7" cstate="print"/>
            <a:srcRect/>
            <a:stretch>
              <a:fillRect/>
            </a:stretch>
          </p:blipFill>
          <p:spPr bwMode="auto">
            <a:xfrm>
              <a:off x="5848350" y="0"/>
              <a:ext cx="3295650" cy="3810000"/>
            </a:xfrm>
            <a:prstGeom prst="rect">
              <a:avLst/>
            </a:prstGeom>
            <a:noFill/>
            <a:ln w="9525">
              <a:noFill/>
              <a:miter lim="800000"/>
              <a:headEnd/>
              <a:tailEnd/>
            </a:ln>
          </p:spPr>
        </p:pic>
        <p:pic>
          <p:nvPicPr>
            <p:cNvPr id="5" name="Picture 15" descr="top-corner"/>
            <p:cNvPicPr>
              <a:picLocks noChangeAspect="1" noChangeArrowheads="1"/>
            </p:cNvPicPr>
            <p:nvPr userDrawn="1"/>
          </p:nvPicPr>
          <p:blipFill>
            <a:blip r:embed="rId8" cstate="print"/>
            <a:srcRect/>
            <a:stretch>
              <a:fillRect/>
            </a:stretch>
          </p:blipFill>
          <p:spPr bwMode="auto">
            <a:xfrm>
              <a:off x="0" y="3048000"/>
              <a:ext cx="3295650" cy="3810000"/>
            </a:xfrm>
            <a:prstGeom prst="rect">
              <a:avLst/>
            </a:prstGeom>
            <a:noFill/>
            <a:ln w="9525">
              <a:noFill/>
              <a:miter lim="800000"/>
              <a:headEnd/>
              <a:tailEnd/>
            </a:ln>
          </p:spPr>
        </p:pic>
        <p:pic>
          <p:nvPicPr>
            <p:cNvPr id="6" name="Picture 10" descr="top-corner"/>
            <p:cNvPicPr>
              <a:picLocks noChangeAspect="1" noChangeArrowheads="1"/>
            </p:cNvPicPr>
            <p:nvPr userDrawn="1"/>
          </p:nvPicPr>
          <p:blipFill>
            <a:blip r:embed="rId9" cstate="print"/>
            <a:srcRect/>
            <a:stretch>
              <a:fillRect/>
            </a:stretch>
          </p:blipFill>
          <p:spPr bwMode="auto">
            <a:xfrm>
              <a:off x="5334000" y="3562350"/>
              <a:ext cx="3810000" cy="3295650"/>
            </a:xfrm>
            <a:prstGeom prst="rect">
              <a:avLst/>
            </a:prstGeom>
            <a:noFill/>
            <a:ln w="9525">
              <a:noFill/>
              <a:miter lim="800000"/>
              <a:headEnd/>
              <a:tailEnd/>
            </a:ln>
          </p:spPr>
        </p:pic>
      </p:grpSp>
      <p:sp>
        <p:nvSpPr>
          <p:cNvPr id="11" name="Rectangle 18"/>
          <p:cNvSpPr>
            <a:spLocks noChangeArrowheads="1"/>
          </p:cNvSpPr>
          <p:nvPr userDrawn="1"/>
        </p:nvSpPr>
        <p:spPr bwMode="auto">
          <a:xfrm>
            <a:off x="0" y="0"/>
            <a:ext cx="4571999" cy="639763"/>
          </a:xfrm>
          <a:prstGeom prst="rect">
            <a:avLst/>
          </a:prstGeom>
          <a:solidFill>
            <a:schemeClr val="tx1"/>
          </a:solidFill>
          <a:ln w="9525">
            <a:noFill/>
            <a:miter lim="800000"/>
            <a:headEnd/>
            <a:tailEnd/>
          </a:ln>
        </p:spPr>
        <p:txBody>
          <a:bodyPr wrap="none" lIns="68575" tIns="34287" rIns="68575" bIns="34287" anchor="ctr"/>
          <a:lstStyle/>
          <a:p>
            <a:pPr marL="574675" indent="-60325" defTabSz="913993">
              <a:defRPr/>
            </a:pPr>
            <a:r>
              <a:rPr lang="en-US" sz="1275" b="1" dirty="0" smtClean="0">
                <a:solidFill>
                  <a:srgbClr val="F6C700"/>
                </a:solidFill>
              </a:rPr>
              <a:t>AMERICA’S ARMY</a:t>
            </a:r>
          </a:p>
          <a:p>
            <a:pPr marL="574675" indent="-60325" defTabSz="913993">
              <a:defRPr/>
            </a:pPr>
            <a:r>
              <a:rPr lang="en-US" sz="1275" b="1" dirty="0" smtClean="0">
                <a:solidFill>
                  <a:srgbClr val="969696"/>
                </a:solidFill>
              </a:rPr>
              <a:t>OUR PROFESSION – STAND STRONG</a:t>
            </a:r>
            <a:endParaRPr lang="en-US" sz="1275" b="1" dirty="0">
              <a:solidFill>
                <a:srgbClr val="969696"/>
              </a:solidFill>
            </a:endParaRPr>
          </a:p>
        </p:txBody>
      </p:sp>
      <p:pic>
        <p:nvPicPr>
          <p:cNvPr id="12" name="Picture 2" descr="http://i73.photobucket.com/albums/i202/FLCrackerGirl/1SewBizUSA/usarmyT1.jpg"/>
          <p:cNvPicPr>
            <a:picLocks noChangeAspect="1" noChangeArrowheads="1"/>
          </p:cNvPicPr>
          <p:nvPr userDrawn="1"/>
        </p:nvPicPr>
        <p:blipFill>
          <a:blip r:embed="rId10" cstate="print"/>
          <a:srcRect/>
          <a:stretch>
            <a:fillRect/>
          </a:stretch>
        </p:blipFill>
        <p:spPr bwMode="auto">
          <a:xfrm>
            <a:off x="0" y="0"/>
            <a:ext cx="552449" cy="635351"/>
          </a:xfrm>
          <a:prstGeom prst="rect">
            <a:avLst/>
          </a:prstGeom>
          <a:noFill/>
        </p:spPr>
      </p:pic>
      <p:sp>
        <p:nvSpPr>
          <p:cNvPr id="13"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dirty="0">
              <a:solidFill>
                <a:srgbClr val="969696"/>
              </a:solidFill>
            </a:endParaRPr>
          </a:p>
        </p:txBody>
      </p:sp>
      <p:pic>
        <p:nvPicPr>
          <p:cNvPr id="14" name="Picture 13" descr="Army and TRADOC Logo.png"/>
          <p:cNvPicPr>
            <a:picLocks noChangeAspect="1"/>
          </p:cNvPicPr>
          <p:nvPr userDrawn="1"/>
        </p:nvPicPr>
        <p:blipFill>
          <a:blip r:embed="rId11" cstate="print">
            <a:clrChange>
              <a:clrFrom>
                <a:srgbClr val="000000">
                  <a:alpha val="0"/>
                </a:srgbClr>
              </a:clrFrom>
              <a:clrTo>
                <a:srgbClr val="000000">
                  <a:alpha val="0"/>
                </a:srgbClr>
              </a:clrTo>
            </a:clrChange>
          </a:blip>
          <a:srcRect l="47487"/>
          <a:stretch>
            <a:fillRect/>
          </a:stretch>
        </p:blipFill>
        <p:spPr>
          <a:xfrm>
            <a:off x="8153400" y="0"/>
            <a:ext cx="457200" cy="461136"/>
          </a:xfrm>
          <a:prstGeom prst="rect">
            <a:avLst/>
          </a:prstGeom>
          <a:ln>
            <a:noFill/>
          </a:ln>
          <a:effectLst>
            <a:outerShdw blurRad="44450" dist="27940" dir="5400000" algn="ctr">
              <a:srgbClr val="000000">
                <a:alpha val="32000"/>
              </a:srgbClr>
            </a:outerShdw>
          </a:effectLst>
        </p:spPr>
      </p:pic>
      <p:pic>
        <p:nvPicPr>
          <p:cNvPr id="8" name="Picture 7" descr="C:\Users\Admin\Desktop\command_&amp;_general_staff_college_ssi_n11361.gif"/>
          <p:cNvPicPr>
            <a:picLocks noChangeAspect="1" noChangeArrowheads="1"/>
          </p:cNvPicPr>
          <p:nvPr/>
        </p:nvPicPr>
        <p:blipFill>
          <a:blip r:embed="rId12" cstate="print">
            <a:clrChange>
              <a:clrFrom>
                <a:srgbClr val="000000"/>
              </a:clrFrom>
              <a:clrTo>
                <a:srgbClr val="000000">
                  <a:alpha val="0"/>
                </a:srgbClr>
              </a:clrTo>
            </a:clrChange>
          </a:blip>
          <a:srcRect/>
          <a:stretch>
            <a:fillRect/>
          </a:stretch>
        </p:blipFill>
        <p:spPr bwMode="auto">
          <a:xfrm>
            <a:off x="8534400" y="228600"/>
            <a:ext cx="393393" cy="41148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http://www.google.com/imgres?imgurl=http://kittyk70.tripod.com/images/bs00809_.gif&amp;imgrefurl=http://kittyk70.tripod.com/lessonplans.htm&amp;usg=__1dXoZvY3SULsrCvTEfnC8bQLd1k=&amp;h=364&amp;w=404&amp;sz=13&amp;hl=en&amp;start=7&amp;zoom=1&amp;um=1&amp;itbs=1&amp;tbnid=z33wjIaW-u1CiM:&amp;tbnh=112&amp;tbnw=124&amp;prev=/search?q=lesson+plan&amp;um=1&amp;hl=en&amp;sa=N&amp;biw=1003&amp;bih=622&amp;tbm=isch&amp;ei=nLQDTr6nKNOftweA6rXhDQ" TargetMode="External"/><Relationship Id="rId5" Type="http://schemas.openxmlformats.org/officeDocument/2006/relationships/hyperlink" Target="http://www.facebook.com/fortbenningfans" TargetMode="External"/><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image" Target="../media/image15.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background_Army_CFLP_sign_final_version.jpg"/>
          <p:cNvPicPr/>
          <p:nvPr/>
        </p:nvPicPr>
        <p:blipFill>
          <a:blip r:embed="rId2" cstate="print"/>
          <a:srcRect/>
          <a:stretch>
            <a:fillRect/>
          </a:stretch>
        </p:blipFill>
        <p:spPr bwMode="auto">
          <a:xfrm>
            <a:off x="-102550" y="3149"/>
            <a:ext cx="9246549" cy="6854851"/>
          </a:xfrm>
          <a:prstGeom prst="rect">
            <a:avLst/>
          </a:prstGeom>
          <a:noFill/>
          <a:ln w="9525">
            <a:noFill/>
            <a:miter lim="800000"/>
            <a:headEnd/>
            <a:tailEnd/>
          </a:ln>
        </p:spPr>
      </p:pic>
      <p:sp>
        <p:nvSpPr>
          <p:cNvPr id="4" name="Rectangle 3"/>
          <p:cNvSpPr/>
          <p:nvPr/>
        </p:nvSpPr>
        <p:spPr>
          <a:xfrm flipH="1">
            <a:off x="321095" y="5601730"/>
            <a:ext cx="8399260" cy="1554272"/>
          </a:xfrm>
          <a:prstGeom prst="rect">
            <a:avLst/>
          </a:prstGeom>
        </p:spPr>
        <p:txBody>
          <a:bodyPr wrap="square">
            <a:spAutoFit/>
          </a:bodyPr>
          <a:lstStyle/>
          <a:p>
            <a:pPr algn="ctr" defTabSz="913993">
              <a:spcBef>
                <a:spcPct val="0"/>
              </a:spcBef>
              <a:defRPr/>
            </a:pP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Dr</a:t>
            </a:r>
            <a:r>
              <a:rPr lang="en-US" sz="1600"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 Mahir </a:t>
            </a: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J. Ibrahimov</a:t>
            </a:r>
          </a:p>
          <a:p>
            <a:pPr algn="ctr" defTabSz="913993">
              <a:spcBef>
                <a:spcPct val="0"/>
              </a:spcBef>
              <a:defRPr/>
            </a:pP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       Culture, Regional Expertise &amp; Language (CREL)</a:t>
            </a:r>
          </a:p>
          <a:p>
            <a:pPr algn="ctr" defTabSz="913993">
              <a:spcBef>
                <a:spcPct val="0"/>
              </a:spcBef>
              <a:defRPr/>
            </a:pPr>
            <a:r>
              <a:rPr lang="en-US" sz="1600"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 </a:t>
            </a: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 Management Office (LRECMO) </a:t>
            </a:r>
          </a:p>
          <a:p>
            <a:pPr algn="ctr" defTabSz="913993">
              <a:spcBef>
                <a:spcPct val="0"/>
              </a:spcBef>
              <a:defRPr/>
            </a:pPr>
            <a:r>
              <a:rPr lang="en-US" sz="1100" b="1" i="1" dirty="0" smtClean="0">
                <a:latin typeface="Arial" panose="020B0604020202020204" pitchFamily="34" charset="0"/>
                <a:cs typeface="Arial" panose="020B0604020202020204" pitchFamily="34" charset="0"/>
              </a:rPr>
              <a:t>22</a:t>
            </a:r>
            <a:r>
              <a:rPr lang="en-US" sz="1100" b="1" i="1" dirty="0" smtClean="0">
                <a:latin typeface="Arial" panose="020B0604020202020204" pitchFamily="34" charset="0"/>
                <a:cs typeface="Arial" panose="020B0604020202020204" pitchFamily="34" charset="0"/>
              </a:rPr>
              <a:t> July </a:t>
            </a:r>
            <a:r>
              <a:rPr lang="en-US" sz="1100" b="1" i="1" dirty="0">
                <a:latin typeface="Arial" panose="020B0604020202020204" pitchFamily="34" charset="0"/>
                <a:cs typeface="Arial" panose="020B0604020202020204" pitchFamily="34" charset="0"/>
              </a:rPr>
              <a:t>2015</a:t>
            </a:r>
            <a:endParaRPr lang="en-US" sz="1100" i="1" dirty="0"/>
          </a:p>
          <a:p>
            <a:pPr algn="ctr" defTabSz="913993">
              <a:spcBef>
                <a:spcPct val="0"/>
              </a:spcBef>
              <a:defRPr/>
            </a:pPr>
            <a:endParaRPr lang="en-US"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endParaRPr lang="en-US" dirty="0"/>
          </a:p>
        </p:txBody>
      </p:sp>
    </p:spTree>
    <p:extLst>
      <p:ext uri="{BB962C8B-B14F-4D97-AF65-F5344CB8AC3E}">
        <p14:creationId xmlns:p14="http://schemas.microsoft.com/office/powerpoint/2010/main" val="3089877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57600" y="0"/>
            <a:ext cx="4802736"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i="1" kern="0" dirty="0" smtClean="0">
                <a:solidFill>
                  <a:srgbClr val="FFC000"/>
                </a:solidFill>
                <a:latin typeface="Arial" pitchFamily="34" charset="0"/>
                <a:cs typeface="Arial" pitchFamily="34" charset="0"/>
              </a:rPr>
              <a:t>Culture, Regional Expertise/Language Enterprise-Roles</a:t>
            </a:r>
            <a:endParaRPr lang="en-US" sz="1800" b="1" i="1" dirty="0">
              <a:solidFill>
                <a:srgbClr val="FFC000"/>
              </a:solidFill>
              <a:latin typeface="Arial" pitchFamily="34" charset="0"/>
              <a:cs typeface="Arial" pitchFamily="34" charset="0"/>
            </a:endParaRPr>
          </a:p>
        </p:txBody>
      </p:sp>
      <p:sp>
        <p:nvSpPr>
          <p:cNvPr id="5" name="Content Placeholder 3"/>
          <p:cNvSpPr txBox="1">
            <a:spLocks/>
          </p:cNvSpPr>
          <p:nvPr/>
        </p:nvSpPr>
        <p:spPr>
          <a:xfrm>
            <a:off x="3657600" y="1758770"/>
            <a:ext cx="2895600" cy="2051228"/>
          </a:xfrm>
          <a:prstGeom prst="rect">
            <a:avLst/>
          </a:prstGeom>
          <a:solidFill>
            <a:schemeClr val="accent1">
              <a:lumMod val="20000"/>
              <a:lumOff val="80000"/>
            </a:schemeClr>
          </a:solidFill>
          <a:scene3d>
            <a:camera prst="orthographicFront"/>
            <a:lightRig rig="balanced" dir="t"/>
          </a:scene3d>
          <a:sp3d>
            <a:bevelT/>
          </a:sp3d>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None/>
            </a:pPr>
            <a:r>
              <a:rPr lang="en-US" sz="1200" b="1" dirty="0" smtClean="0">
                <a:solidFill>
                  <a:srgbClr val="000000"/>
                </a:solidFill>
              </a:rPr>
              <a:t>DLI FLC</a:t>
            </a:r>
          </a:p>
          <a:p>
            <a:pPr algn="ctr">
              <a:lnSpc>
                <a:spcPct val="80000"/>
              </a:lnSpc>
              <a:buNone/>
            </a:pPr>
            <a:r>
              <a:rPr lang="en-US" sz="1200" b="1" dirty="0" smtClean="0">
                <a:solidFill>
                  <a:srgbClr val="000000"/>
                </a:solidFill>
              </a:rPr>
              <a:t>Defense Language Institute Foreign Language Center</a:t>
            </a:r>
          </a:p>
          <a:p>
            <a:pPr>
              <a:lnSpc>
                <a:spcPct val="80000"/>
              </a:lnSpc>
              <a:buNone/>
            </a:pPr>
            <a:r>
              <a:rPr lang="en-US" sz="1200" dirty="0" smtClean="0">
                <a:solidFill>
                  <a:srgbClr val="000000"/>
                </a:solidFill>
              </a:rPr>
              <a:t> Teaches:</a:t>
            </a:r>
          </a:p>
          <a:p>
            <a:pPr marL="114300" indent="-114300">
              <a:lnSpc>
                <a:spcPct val="80000"/>
              </a:lnSpc>
            </a:pPr>
            <a:r>
              <a:rPr lang="en-US" sz="1200" dirty="0" smtClean="0">
                <a:solidFill>
                  <a:srgbClr val="000000"/>
                </a:solidFill>
              </a:rPr>
              <a:t>23 languages at Monterey</a:t>
            </a:r>
          </a:p>
          <a:p>
            <a:pPr marL="114300" indent="-114300">
              <a:lnSpc>
                <a:spcPct val="80000"/>
              </a:lnSpc>
            </a:pPr>
            <a:r>
              <a:rPr lang="en-US" sz="1200" dirty="0" smtClean="0">
                <a:solidFill>
                  <a:srgbClr val="000000"/>
                </a:solidFill>
              </a:rPr>
              <a:t>65 languages at other locations</a:t>
            </a:r>
            <a:endParaRPr lang="en-US" sz="1200" dirty="0" smtClean="0"/>
          </a:p>
          <a:p>
            <a:endParaRPr lang="en-US" sz="4400" dirty="0" smtClean="0"/>
          </a:p>
          <a:p>
            <a:pPr>
              <a:buFont typeface="Arial" pitchFamily="34" charset="0"/>
              <a:buNone/>
            </a:pPr>
            <a:endParaRPr lang="en-US" sz="4400" dirty="0"/>
          </a:p>
        </p:txBody>
      </p:sp>
      <p:sp>
        <p:nvSpPr>
          <p:cNvPr id="6" name="Content Placeholder 3"/>
          <p:cNvSpPr txBox="1">
            <a:spLocks/>
          </p:cNvSpPr>
          <p:nvPr/>
        </p:nvSpPr>
        <p:spPr>
          <a:xfrm>
            <a:off x="0" y="4953000"/>
            <a:ext cx="3657600" cy="1295400"/>
          </a:xfrm>
          <a:prstGeom prst="rect">
            <a:avLst/>
          </a:prstGeom>
          <a:solidFill>
            <a:schemeClr val="bg1">
              <a:lumMod val="85000"/>
            </a:schemeClr>
          </a:solidFill>
          <a:scene3d>
            <a:camera prst="orthographicFront"/>
            <a:lightRig rig="balanced" dir="t"/>
          </a:scene3d>
          <a:sp3d>
            <a:bevelT/>
          </a:sp3d>
        </p:spPr>
        <p:txBody>
          <a:bodyPr vert="horz" lIns="91440" tIns="45720" rIns="91440" bIns="45720" rtlCol="0">
            <a:normAutofit/>
          </a:bodyPr>
          <a:lstStyle/>
          <a:p>
            <a:pPr marL="342900" indent="-342900" algn="ctr">
              <a:spcBef>
                <a:spcPct val="20000"/>
              </a:spcBef>
              <a:buFont typeface="Arial" pitchFamily="34" charset="0"/>
              <a:buNone/>
              <a:defRPr/>
            </a:pPr>
            <a:r>
              <a:rPr lang="en-US" sz="1100" b="1" dirty="0" err="1" smtClean="0">
                <a:solidFill>
                  <a:prstClr val="black"/>
                </a:solidFill>
              </a:rPr>
              <a:t>CoEs</a:t>
            </a:r>
            <a:endParaRPr lang="en-US" sz="1100" b="1" dirty="0" smtClean="0">
              <a:solidFill>
                <a:prstClr val="black"/>
              </a:solidFill>
            </a:endParaRPr>
          </a:p>
          <a:p>
            <a:pPr marL="115888" indent="-115888">
              <a:spcBef>
                <a:spcPct val="20000"/>
              </a:spcBef>
              <a:buFont typeface="Arial" pitchFamily="34" charset="0"/>
              <a:buChar char="•"/>
              <a:defRPr/>
            </a:pPr>
            <a:r>
              <a:rPr lang="en-US" sz="1100" dirty="0" smtClean="0">
                <a:solidFill>
                  <a:prstClr val="black"/>
                </a:solidFill>
              </a:rPr>
              <a:t>Teach core curricula</a:t>
            </a:r>
          </a:p>
          <a:p>
            <a:pPr marL="115888" indent="-115888">
              <a:spcBef>
                <a:spcPct val="20000"/>
              </a:spcBef>
              <a:buFont typeface="Arial" pitchFamily="34" charset="0"/>
              <a:buChar char="•"/>
              <a:defRPr/>
            </a:pPr>
            <a:r>
              <a:rPr lang="en-US" sz="1100" dirty="0" smtClean="0">
                <a:solidFill>
                  <a:prstClr val="black"/>
                </a:solidFill>
              </a:rPr>
              <a:t>Develop Branch/MOS LOs</a:t>
            </a:r>
          </a:p>
          <a:p>
            <a:pPr marL="115888" indent="-115888">
              <a:spcBef>
                <a:spcPct val="20000"/>
              </a:spcBef>
              <a:buFont typeface="Arial" pitchFamily="34" charset="0"/>
              <a:buChar char="•"/>
              <a:defRPr/>
            </a:pPr>
            <a:r>
              <a:rPr lang="en-US" sz="1100" dirty="0" smtClean="0">
                <a:solidFill>
                  <a:prstClr val="black"/>
                </a:solidFill>
              </a:rPr>
              <a:t>Feedback to Proponent/LRECMO</a:t>
            </a:r>
          </a:p>
          <a:p>
            <a:pPr marL="115888" indent="-115888">
              <a:spcBef>
                <a:spcPct val="20000"/>
              </a:spcBef>
              <a:buFont typeface="Arial" pitchFamily="34" charset="0"/>
              <a:buChar char="•"/>
              <a:defRPr/>
            </a:pPr>
            <a:r>
              <a:rPr lang="en-US" sz="1100" dirty="0" err="1" smtClean="0">
                <a:solidFill>
                  <a:prstClr val="black"/>
                </a:solidFill>
              </a:rPr>
              <a:t>CoE</a:t>
            </a:r>
            <a:r>
              <a:rPr lang="en-US" sz="1100" dirty="0" smtClean="0">
                <a:solidFill>
                  <a:prstClr val="black"/>
                </a:solidFill>
              </a:rPr>
              <a:t> QAO Assessment [ADDI</a:t>
            </a:r>
            <a:r>
              <a:rPr lang="en-US" sz="1100" b="1" dirty="0" smtClean="0"/>
              <a:t>E</a:t>
            </a:r>
            <a:r>
              <a:rPr lang="en-US" sz="1100" dirty="0" smtClean="0">
                <a:solidFill>
                  <a:prstClr val="black"/>
                </a:solidFill>
              </a:rPr>
              <a:t>]</a:t>
            </a:r>
          </a:p>
          <a:p>
            <a:pPr marL="342900" indent="-342900">
              <a:spcBef>
                <a:spcPct val="20000"/>
              </a:spcBef>
              <a:buFont typeface="Arial" pitchFamily="34" charset="0"/>
              <a:buNone/>
              <a:defRPr/>
            </a:pPr>
            <a:endParaRPr lang="en-US" sz="2800" dirty="0">
              <a:solidFill>
                <a:prstClr val="black"/>
              </a:solidFill>
            </a:endParaRPr>
          </a:p>
        </p:txBody>
      </p:sp>
      <p:sp>
        <p:nvSpPr>
          <p:cNvPr id="13" name="Content Placeholder 3"/>
          <p:cNvSpPr txBox="1">
            <a:spLocks/>
          </p:cNvSpPr>
          <p:nvPr/>
        </p:nvSpPr>
        <p:spPr>
          <a:xfrm>
            <a:off x="3656013" y="569731"/>
            <a:ext cx="5486400" cy="1189039"/>
          </a:xfrm>
          <a:prstGeom prst="rect">
            <a:avLst/>
          </a:prstGeom>
          <a:solidFill>
            <a:schemeClr val="accent1">
              <a:lumMod val="20000"/>
              <a:lumOff val="80000"/>
            </a:schemeClr>
          </a:solidFill>
          <a:scene3d>
            <a:camera prst="orthographicFront"/>
            <a:lightRig rig="balanced" dir="t"/>
          </a:scene3d>
          <a:sp3d>
            <a:bevelT/>
          </a:sp3d>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200" b="1" dirty="0" smtClean="0"/>
              <a:t>Culture, Regional Expertise/Language Management Office (LRECMO)</a:t>
            </a:r>
            <a:endParaRPr kumimoji="0" lang="en-US" sz="1200" b="1" i="0" u="none" strike="noStrike" kern="1200" cap="none" spc="0" normalizeH="0" baseline="0" noProof="0" dirty="0" smtClean="0">
              <a:ln>
                <a:noFill/>
              </a:ln>
              <a:solidFill>
                <a:schemeClr val="tx1"/>
              </a:solidFill>
              <a:effectLst/>
              <a:uLnTx/>
              <a:uFillTx/>
            </a:endParaRPr>
          </a:p>
          <a:p>
            <a:pPr marL="115888" lvl="1" indent="-115888">
              <a:buFont typeface="Arial" pitchFamily="34" charset="0"/>
              <a:buChar char="•"/>
            </a:pPr>
            <a:r>
              <a:rPr lang="en-US" sz="1200" dirty="0" smtClean="0"/>
              <a:t>Coordinate, integrate, synchronize TRADOC’s support (</a:t>
            </a:r>
            <a:r>
              <a:rPr lang="en-US" sz="1200" b="1" dirty="0" smtClean="0"/>
              <a:t>D</a:t>
            </a:r>
            <a:r>
              <a:rPr lang="en-US" sz="1200" dirty="0" smtClean="0"/>
              <a:t>O</a:t>
            </a:r>
            <a:r>
              <a:rPr lang="en-US" sz="1200" b="1" dirty="0" smtClean="0"/>
              <a:t>T</a:t>
            </a:r>
            <a:r>
              <a:rPr lang="en-US" sz="1200" dirty="0" smtClean="0"/>
              <a:t>M</a:t>
            </a:r>
            <a:r>
              <a:rPr lang="en-US" sz="1200" b="1" dirty="0" smtClean="0"/>
              <a:t>L</a:t>
            </a:r>
            <a:r>
              <a:rPr lang="en-US" sz="1200" dirty="0" smtClean="0"/>
              <a:t>PF) to Army CREL Strategy/Implementation Plan</a:t>
            </a:r>
          </a:p>
          <a:p>
            <a:pPr marL="115888" lvl="1" indent="-115888">
              <a:buFont typeface="Arial" pitchFamily="34" charset="0"/>
              <a:buChar char="•"/>
            </a:pPr>
            <a:r>
              <a:rPr lang="en-US" sz="1200" dirty="0" smtClean="0"/>
              <a:t>Coordinate/synchronize Training and Education support for CREL </a:t>
            </a:r>
          </a:p>
          <a:p>
            <a:pPr marL="115888" lvl="1" indent="-115888">
              <a:buFont typeface="Arial" pitchFamily="34" charset="0"/>
              <a:buChar char="•"/>
            </a:pPr>
            <a:r>
              <a:rPr lang="en-US" sz="1200" dirty="0" smtClean="0"/>
              <a:t>ALCC SCP3 Chair (Culture and JIIM) /APLDF Lead Agent</a:t>
            </a:r>
          </a:p>
          <a:p>
            <a:pPr marL="115888" lvl="1" indent="-115888">
              <a:buFont typeface="Arial" pitchFamily="34" charset="0"/>
              <a:buChar char="•"/>
            </a:pPr>
            <a:r>
              <a:rPr lang="en-US" sz="1200" dirty="0" smtClean="0"/>
              <a:t>TRADOC RAF/7</a:t>
            </a:r>
            <a:r>
              <a:rPr lang="en-US" sz="1200" baseline="30000" dirty="0" smtClean="0"/>
              <a:t>th</a:t>
            </a:r>
            <a:r>
              <a:rPr lang="en-US" sz="1200" dirty="0" smtClean="0"/>
              <a:t> WFF /CREL Staff lead</a:t>
            </a:r>
          </a:p>
          <a:p>
            <a:pPr marL="109537" lvl="1">
              <a:spcBef>
                <a:spcPct val="20000"/>
              </a:spcBef>
            </a:pPr>
            <a:endParaRPr lang="en-US" sz="1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chemeClr val="tx1"/>
              </a:solidFill>
              <a:effectLst/>
              <a:uLnTx/>
              <a:uFillTx/>
              <a:ea typeface="+mn-ea"/>
              <a:cs typeface="+mn-cs"/>
            </a:endParaRPr>
          </a:p>
        </p:txBody>
      </p:sp>
      <p:sp>
        <p:nvSpPr>
          <p:cNvPr id="14" name="Title 13"/>
          <p:cNvSpPr>
            <a:spLocks noGrp="1"/>
          </p:cNvSpPr>
          <p:nvPr>
            <p:ph type="title"/>
          </p:nvPr>
        </p:nvSpPr>
        <p:spPr>
          <a:xfrm>
            <a:off x="0" y="609600"/>
            <a:ext cx="3657600" cy="1143000"/>
          </a:xfrm>
          <a:prstGeom prst="rect">
            <a:avLst/>
          </a:prstGeom>
          <a:solidFill>
            <a:schemeClr val="accent6"/>
          </a:solidFill>
          <a:scene3d>
            <a:camera prst="orthographicFront"/>
            <a:lightRig rig="balanced" dir="t"/>
          </a:scene3d>
          <a:sp3d>
            <a:bevelT/>
          </a:sp3d>
        </p:spPr>
        <p:txBody>
          <a:bodyPr vert="horz" lIns="91440" tIns="45720" rIns="91440" bIns="45720" rtlCol="0">
            <a:noAutofit/>
          </a:bodyPr>
          <a:lstStyle/>
          <a:p>
            <a:pPr algn="l" defTabSz="914400">
              <a:spcBef>
                <a:spcPct val="20000"/>
              </a:spcBef>
              <a:buFont typeface="Arial" pitchFamily="34" charset="0"/>
            </a:pPr>
            <a:r>
              <a:rPr lang="en-US" sz="1100" b="1" dirty="0" smtClean="0">
                <a:solidFill>
                  <a:prstClr val="black"/>
                </a:solidFill>
                <a:latin typeface="+mn-lt"/>
              </a:rPr>
              <a:t>Defense Language and National Security Education Office (DLNSEO).</a:t>
            </a:r>
            <a:r>
              <a:rPr lang="en-US" sz="1100" dirty="0" smtClean="0">
                <a:latin typeface="+mn-lt"/>
              </a:rPr>
              <a:t> </a:t>
            </a:r>
            <a:r>
              <a:rPr lang="en-US" sz="1100" b="1" dirty="0">
                <a:latin typeface="+mn-lt"/>
              </a:rPr>
              <a:t>A</a:t>
            </a:r>
            <a:r>
              <a:rPr lang="en-US" sz="1100" b="1" dirty="0" smtClean="0">
                <a:latin typeface="+mn-lt"/>
              </a:rPr>
              <a:t>dvises the Deputy Assistant Secretary of Defense (Readiness) on policy and programs regarding LREC.  </a:t>
            </a:r>
            <a:r>
              <a:rPr lang="en-US" sz="1100" b="1" dirty="0" smtClean="0">
                <a:solidFill>
                  <a:prstClr val="black"/>
                </a:solidFill>
                <a:latin typeface="+mn-lt"/>
              </a:rPr>
              <a:t/>
            </a:r>
            <a:br>
              <a:rPr lang="en-US" sz="1100" b="1" dirty="0" smtClean="0">
                <a:solidFill>
                  <a:prstClr val="black"/>
                </a:solidFill>
                <a:latin typeface="+mn-lt"/>
              </a:rPr>
            </a:br>
            <a:r>
              <a:rPr lang="en-US" sz="1100" dirty="0" smtClean="0">
                <a:solidFill>
                  <a:prstClr val="black"/>
                </a:solidFill>
                <a:latin typeface="+mn-lt"/>
              </a:rPr>
              <a:t>Provides </a:t>
            </a:r>
            <a:r>
              <a:rPr lang="en-US" sz="1100" dirty="0">
                <a:solidFill>
                  <a:prstClr val="black"/>
                </a:solidFill>
                <a:latin typeface="+mn-lt"/>
              </a:rPr>
              <a:t>strategic direction and programmatic oversight to the Military Departments, Defense field activities and </a:t>
            </a:r>
            <a:r>
              <a:rPr lang="en-US" sz="1200" dirty="0">
                <a:solidFill>
                  <a:prstClr val="black"/>
                </a:solidFill>
                <a:latin typeface="+mn-lt"/>
              </a:rPr>
              <a:t>the Combatant Commands on present and future requirements related </a:t>
            </a:r>
            <a:r>
              <a:rPr lang="en-US" sz="1200" dirty="0" smtClean="0">
                <a:solidFill>
                  <a:prstClr val="black"/>
                </a:solidFill>
                <a:latin typeface="+mn-lt"/>
              </a:rPr>
              <a:t>to LREC</a:t>
            </a:r>
            <a:br>
              <a:rPr lang="en-US" sz="1200" dirty="0" smtClean="0">
                <a:solidFill>
                  <a:prstClr val="black"/>
                </a:solidFill>
                <a:latin typeface="+mn-lt"/>
              </a:rPr>
            </a:br>
            <a:endParaRPr lang="en-US" sz="1200" dirty="0" smtClean="0">
              <a:solidFill>
                <a:prstClr val="black"/>
              </a:solidFill>
              <a:latin typeface="+mn-lt"/>
            </a:endParaRPr>
          </a:p>
        </p:txBody>
      </p:sp>
      <p:sp>
        <p:nvSpPr>
          <p:cNvPr id="18" name="Title 13"/>
          <p:cNvSpPr txBox="1">
            <a:spLocks/>
          </p:cNvSpPr>
          <p:nvPr/>
        </p:nvSpPr>
        <p:spPr>
          <a:xfrm>
            <a:off x="0" y="2819400"/>
            <a:ext cx="3657600" cy="990600"/>
          </a:xfrm>
          <a:prstGeom prst="rect">
            <a:avLst/>
          </a:prstGeom>
          <a:solidFill>
            <a:srgbClr val="92D050"/>
          </a:solidFill>
          <a:scene3d>
            <a:camera prst="orthographicFront"/>
            <a:lightRig rig="balanced" dir="t"/>
          </a:scene3d>
          <a:sp3d>
            <a:bevelT/>
          </a:sp3d>
        </p:spPr>
        <p:txBody>
          <a:bodyPr vert="horz" lIns="91440" tIns="45720" rIns="91440" bIns="45720" rtlCol="0">
            <a:noAutofit/>
          </a:bodyPr>
          <a:lstStyle/>
          <a:p>
            <a:pPr marL="342900" lvl="1" indent="-342900" algn="ctr">
              <a:spcBef>
                <a:spcPct val="20000"/>
              </a:spcBef>
              <a:defRPr/>
            </a:pPr>
            <a:r>
              <a:rPr lang="en-US" sz="1100" b="1" dirty="0" smtClean="0">
                <a:solidFill>
                  <a:prstClr val="black"/>
                </a:solidFill>
              </a:rPr>
              <a:t>FORSCOM </a:t>
            </a:r>
            <a:endParaRPr lang="en-US" sz="1100" b="1" dirty="0" smtClean="0"/>
          </a:p>
          <a:p>
            <a:pPr marL="168275" lvl="1" indent="-168275">
              <a:buFont typeface="Arial" pitchFamily="34" charset="0"/>
              <a:buChar char="•"/>
              <a:tabLst>
                <a:tab pos="168275" algn="l"/>
              </a:tabLst>
            </a:pPr>
            <a:r>
              <a:rPr lang="en-US" sz="1100" dirty="0" smtClean="0">
                <a:solidFill>
                  <a:prstClr val="black"/>
                </a:solidFill>
              </a:rPr>
              <a:t>Policy and Guidance</a:t>
            </a:r>
          </a:p>
          <a:p>
            <a:pPr marL="168275" lvl="1" indent="-168275">
              <a:buFont typeface="Arial" pitchFamily="34" charset="0"/>
              <a:buChar char="•"/>
              <a:tabLst>
                <a:tab pos="168275" algn="l"/>
              </a:tabLst>
            </a:pPr>
            <a:r>
              <a:rPr lang="en-US" sz="1100" dirty="0" smtClean="0">
                <a:solidFill>
                  <a:prstClr val="black"/>
                </a:solidFill>
              </a:rPr>
              <a:t>ASRC (Requirements – Training Solutions – Scheduling)</a:t>
            </a:r>
          </a:p>
          <a:p>
            <a:pPr marL="168275" lvl="1" indent="-168275">
              <a:buFont typeface="Arial" pitchFamily="34" charset="0"/>
              <a:buChar char="•"/>
              <a:tabLst>
                <a:tab pos="168275" algn="l"/>
              </a:tabLst>
            </a:pPr>
            <a:r>
              <a:rPr lang="en-US" sz="1100" dirty="0" smtClean="0">
                <a:solidFill>
                  <a:prstClr val="black"/>
                </a:solidFill>
              </a:rPr>
              <a:t>Regionally Aligned Force (RAF) </a:t>
            </a:r>
          </a:p>
          <a:p>
            <a:pPr marL="168275" lvl="1" indent="-168275">
              <a:buFont typeface="Arial" pitchFamily="34" charset="0"/>
              <a:buChar char="•"/>
              <a:tabLst>
                <a:tab pos="168275" algn="l"/>
              </a:tabLst>
            </a:pPr>
            <a:r>
              <a:rPr lang="en-US" sz="1100" dirty="0" err="1" smtClean="0">
                <a:solidFill>
                  <a:prstClr val="black"/>
                </a:solidFill>
              </a:rPr>
              <a:t>Homestation</a:t>
            </a:r>
            <a:r>
              <a:rPr lang="en-US" sz="1100" dirty="0" smtClean="0">
                <a:solidFill>
                  <a:prstClr val="black"/>
                </a:solidFill>
              </a:rPr>
              <a:t> Training (Learning Products</a:t>
            </a:r>
            <a:r>
              <a:rPr lang="en-US" sz="1100" b="1" dirty="0" smtClean="0">
                <a:solidFill>
                  <a:prstClr val="black"/>
                </a:solidFill>
              </a:rPr>
              <a:t>)</a:t>
            </a:r>
          </a:p>
        </p:txBody>
      </p:sp>
      <p:sp>
        <p:nvSpPr>
          <p:cNvPr id="22" name="Title 13"/>
          <p:cNvSpPr txBox="1">
            <a:spLocks/>
          </p:cNvSpPr>
          <p:nvPr/>
        </p:nvSpPr>
        <p:spPr>
          <a:xfrm>
            <a:off x="0" y="1752600"/>
            <a:ext cx="3657600" cy="1066800"/>
          </a:xfrm>
          <a:prstGeom prst="rect">
            <a:avLst/>
          </a:prstGeom>
          <a:solidFill>
            <a:srgbClr val="92D050"/>
          </a:solidFill>
          <a:scene3d>
            <a:camera prst="orthographicFront"/>
            <a:lightRig rig="balanced" dir="t"/>
          </a:scene3d>
          <a:sp3d>
            <a:bevelT/>
          </a:sp3d>
        </p:spPr>
        <p:txBody>
          <a:bodyPr vert="horz" lIns="91440" tIns="45720" rIns="91440" bIns="45720" rtlCol="0">
            <a:noAutofit/>
          </a:bodyPr>
          <a:lstStyle/>
          <a:p>
            <a:pPr algn="ctr">
              <a:spcBef>
                <a:spcPct val="20000"/>
              </a:spcBef>
            </a:pPr>
            <a:r>
              <a:rPr lang="en-US" sz="1100" b="1" dirty="0" smtClean="0">
                <a:solidFill>
                  <a:prstClr val="black"/>
                </a:solidFill>
                <a:ea typeface="+mj-ea"/>
                <a:cs typeface="Arial" pitchFamily="34" charset="0"/>
              </a:rPr>
              <a:t>       HQDA G3/5/7 </a:t>
            </a:r>
          </a:p>
          <a:p>
            <a:pPr>
              <a:spcBef>
                <a:spcPct val="20000"/>
              </a:spcBef>
              <a:buFont typeface="Arial" pitchFamily="34" charset="0"/>
              <a:buChar char="•"/>
            </a:pPr>
            <a:r>
              <a:rPr lang="en-US" sz="1100" dirty="0" smtClean="0">
                <a:solidFill>
                  <a:prstClr val="black"/>
                </a:solidFill>
                <a:ea typeface="+mj-ea"/>
                <a:cs typeface="Arial" pitchFamily="34" charset="0"/>
              </a:rPr>
              <a:t>  CREL Policies and Programs </a:t>
            </a:r>
          </a:p>
          <a:p>
            <a:pPr>
              <a:spcBef>
                <a:spcPct val="20000"/>
              </a:spcBef>
              <a:buFont typeface="Arial" pitchFamily="34" charset="0"/>
              <a:buChar char="•"/>
            </a:pPr>
            <a:r>
              <a:rPr lang="en-US" sz="1100" dirty="0" smtClean="0">
                <a:solidFill>
                  <a:prstClr val="black"/>
                </a:solidFill>
                <a:ea typeface="+mj-ea"/>
                <a:cs typeface="Arial" pitchFamily="34" charset="0"/>
              </a:rPr>
              <a:t>  Lead author for base ACRELS Revision</a:t>
            </a:r>
          </a:p>
          <a:p>
            <a:pPr>
              <a:spcBef>
                <a:spcPct val="20000"/>
              </a:spcBef>
              <a:buFont typeface="Arial" pitchFamily="34" charset="0"/>
              <a:buChar char="•"/>
            </a:pPr>
            <a:r>
              <a:rPr lang="en-US" sz="1100" dirty="0" smtClean="0">
                <a:solidFill>
                  <a:prstClr val="black"/>
                </a:solidFill>
                <a:ea typeface="+mj-ea"/>
                <a:cs typeface="Arial" pitchFamily="34" charset="0"/>
              </a:rPr>
              <a:t>  Lead for ALCE forum</a:t>
            </a:r>
          </a:p>
        </p:txBody>
      </p:sp>
      <p:sp>
        <p:nvSpPr>
          <p:cNvPr id="24" name="Title 13"/>
          <p:cNvSpPr txBox="1">
            <a:spLocks/>
          </p:cNvSpPr>
          <p:nvPr/>
        </p:nvSpPr>
        <p:spPr>
          <a:xfrm>
            <a:off x="0" y="3810000"/>
            <a:ext cx="3657600" cy="1143000"/>
          </a:xfrm>
          <a:prstGeom prst="rect">
            <a:avLst/>
          </a:prstGeom>
          <a:solidFill>
            <a:srgbClr val="92D050"/>
          </a:solidFill>
          <a:scene3d>
            <a:camera prst="orthographicFront"/>
            <a:lightRig rig="balanced" dir="t"/>
          </a:scene3d>
          <a:sp3d>
            <a:bevelT/>
          </a:sp3d>
        </p:spPr>
        <p:txBody>
          <a:bodyPr vert="horz" lIns="91440" tIns="45720" rIns="91440" bIns="45720" rtlCol="0">
            <a:noAutofit/>
          </a:bodyPr>
          <a:lstStyle/>
          <a:p>
            <a:pPr marL="168275" lvl="1" indent="-168275" algn="ctr">
              <a:spcBef>
                <a:spcPct val="20000"/>
              </a:spcBef>
              <a:tabLst>
                <a:tab pos="168275" algn="l"/>
              </a:tabLst>
            </a:pPr>
            <a:r>
              <a:rPr lang="en-US" sz="1100" b="1" dirty="0" smtClean="0">
                <a:solidFill>
                  <a:prstClr val="black"/>
                </a:solidFill>
              </a:rPr>
              <a:t>      TRADOC G3/5/7 </a:t>
            </a:r>
          </a:p>
          <a:p>
            <a:pPr marL="168275" lvl="1" indent="-168275">
              <a:buFont typeface="Arial" pitchFamily="34" charset="0"/>
              <a:buChar char="•"/>
              <a:tabLst>
                <a:tab pos="168275" algn="l"/>
              </a:tabLst>
            </a:pPr>
            <a:r>
              <a:rPr lang="en-US" sz="1100" dirty="0" smtClean="0">
                <a:solidFill>
                  <a:prstClr val="black"/>
                </a:solidFill>
              </a:rPr>
              <a:t>Provide</a:t>
            </a:r>
            <a:r>
              <a:rPr lang="en-US" sz="1100" b="1" dirty="0" smtClean="0">
                <a:solidFill>
                  <a:prstClr val="black"/>
                </a:solidFill>
              </a:rPr>
              <a:t> </a:t>
            </a:r>
            <a:r>
              <a:rPr lang="en-US" sz="1100" dirty="0" smtClean="0">
                <a:solidFill>
                  <a:prstClr val="black"/>
                </a:solidFill>
              </a:rPr>
              <a:t>Policy and Guidance </a:t>
            </a:r>
          </a:p>
          <a:p>
            <a:pPr marL="168275" lvl="1" indent="-168275">
              <a:buFont typeface="Arial" pitchFamily="34" charset="0"/>
              <a:buChar char="•"/>
              <a:tabLst>
                <a:tab pos="227013" algn="l"/>
              </a:tabLst>
            </a:pPr>
            <a:r>
              <a:rPr lang="en-US" sz="1100" dirty="0" smtClean="0">
                <a:solidFill>
                  <a:prstClr val="black"/>
                </a:solidFill>
              </a:rPr>
              <a:t>DCG -Co-Chair ALCC GLOs </a:t>
            </a:r>
          </a:p>
          <a:p>
            <a:pPr marL="0" lvl="1">
              <a:tabLst>
                <a:tab pos="227013" algn="l"/>
              </a:tabLst>
            </a:pPr>
            <a:r>
              <a:rPr lang="en-US" sz="1100" b="1" dirty="0">
                <a:solidFill>
                  <a:prstClr val="black"/>
                </a:solidFill>
              </a:rPr>
              <a:t> </a:t>
            </a:r>
            <a:r>
              <a:rPr lang="en-US" sz="1100" b="1" dirty="0" smtClean="0">
                <a:solidFill>
                  <a:prstClr val="black"/>
                </a:solidFill>
              </a:rPr>
              <a:t>                                                TRADOC G2</a:t>
            </a:r>
          </a:p>
          <a:p>
            <a:pPr marL="168275" lvl="1" indent="-168275">
              <a:buFont typeface="Arial" pitchFamily="34" charset="0"/>
              <a:buChar char="•"/>
              <a:tabLst>
                <a:tab pos="227013" algn="l"/>
              </a:tabLst>
            </a:pPr>
            <a:r>
              <a:rPr lang="en-US" sz="1100" dirty="0" smtClean="0">
                <a:solidFill>
                  <a:prstClr val="black"/>
                </a:solidFill>
              </a:rPr>
              <a:t>TRADOC Intelligence Support Activity (TRISA)</a:t>
            </a:r>
            <a:r>
              <a:rPr lang="en-US" sz="1100" b="1" dirty="0" smtClean="0">
                <a:solidFill>
                  <a:prstClr val="black"/>
                </a:solidFill>
              </a:rPr>
              <a:t> </a:t>
            </a:r>
          </a:p>
          <a:p>
            <a:pPr marL="168275" lvl="1" indent="-168275">
              <a:buFont typeface="Arial" pitchFamily="34" charset="0"/>
              <a:buChar char="•"/>
              <a:tabLst>
                <a:tab pos="227013" algn="l"/>
              </a:tabLst>
            </a:pPr>
            <a:r>
              <a:rPr lang="en-US" sz="1100" dirty="0" smtClean="0">
                <a:solidFill>
                  <a:prstClr val="black"/>
                </a:solidFill>
              </a:rPr>
              <a:t>Army  Foreign Language Program </a:t>
            </a:r>
            <a:endParaRPr lang="en-US" sz="1100" b="1" dirty="0" smtClean="0">
              <a:solidFill>
                <a:prstClr val="black"/>
              </a:solidFill>
            </a:endParaRPr>
          </a:p>
          <a:p>
            <a:pPr marL="168275" lvl="1" indent="-168275" algn="ctr">
              <a:spcBef>
                <a:spcPct val="20000"/>
              </a:spcBef>
              <a:buFont typeface="Arial" pitchFamily="34" charset="0"/>
              <a:buChar char="•"/>
              <a:tabLst>
                <a:tab pos="168275" algn="l"/>
              </a:tabLst>
            </a:pPr>
            <a:endParaRPr lang="en-US" sz="1400" b="1" dirty="0" smtClean="0">
              <a:solidFill>
                <a:prstClr val="black"/>
              </a:solidFill>
            </a:endParaRPr>
          </a:p>
        </p:txBody>
      </p:sp>
      <p:sp>
        <p:nvSpPr>
          <p:cNvPr id="25" name="Content Placeholder 3"/>
          <p:cNvSpPr txBox="1">
            <a:spLocks/>
          </p:cNvSpPr>
          <p:nvPr/>
        </p:nvSpPr>
        <p:spPr>
          <a:xfrm>
            <a:off x="6553200" y="1752598"/>
            <a:ext cx="2589214" cy="2057400"/>
          </a:xfrm>
          <a:prstGeom prst="rect">
            <a:avLst/>
          </a:prstGeom>
          <a:solidFill>
            <a:schemeClr val="accent1">
              <a:lumMod val="20000"/>
              <a:lumOff val="80000"/>
            </a:schemeClr>
          </a:solidFill>
          <a:scene3d>
            <a:camera prst="orthographicFront"/>
            <a:lightRig rig="balanced" dir="t"/>
          </a:scene3d>
          <a:sp3d>
            <a:bevelT/>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1200" b="1" dirty="0" smtClean="0"/>
              <a:t>TCC </a:t>
            </a:r>
          </a:p>
          <a:p>
            <a:pPr algn="ctr">
              <a:buFont typeface="Arial" pitchFamily="34" charset="0"/>
              <a:buNone/>
            </a:pPr>
            <a:r>
              <a:rPr lang="en-US" sz="1200" b="1" dirty="0" smtClean="0"/>
              <a:t>TRADOC Culture Center</a:t>
            </a:r>
          </a:p>
          <a:p>
            <a:pPr>
              <a:lnSpc>
                <a:spcPct val="80000"/>
              </a:lnSpc>
              <a:buNone/>
            </a:pPr>
            <a:r>
              <a:rPr lang="en-US" sz="1200" dirty="0" smtClean="0">
                <a:solidFill>
                  <a:srgbClr val="000000"/>
                </a:solidFill>
              </a:rPr>
              <a:t>Develops and Trains:</a:t>
            </a:r>
          </a:p>
          <a:p>
            <a:pPr marL="114300" indent="-114300">
              <a:lnSpc>
                <a:spcPct val="80000"/>
              </a:lnSpc>
            </a:pPr>
            <a:r>
              <a:rPr lang="en-US" sz="1200" dirty="0" smtClean="0">
                <a:solidFill>
                  <a:srgbClr val="000000"/>
                </a:solidFill>
              </a:rPr>
              <a:t>Regional Expertise and Culture training to deploying units</a:t>
            </a:r>
          </a:p>
          <a:p>
            <a:pPr marL="114300" indent="-114300">
              <a:lnSpc>
                <a:spcPct val="80000"/>
              </a:lnSpc>
            </a:pPr>
            <a:r>
              <a:rPr lang="en-US" sz="1200" dirty="0" smtClean="0">
                <a:solidFill>
                  <a:srgbClr val="000000"/>
                </a:solidFill>
              </a:rPr>
              <a:t> Regional Expertise and Culture material for inclusion in PME</a:t>
            </a:r>
          </a:p>
          <a:p>
            <a:pPr>
              <a:buFont typeface="Arial" pitchFamily="34" charset="0"/>
              <a:buNone/>
            </a:pPr>
            <a:endParaRPr lang="en-US" sz="1100" dirty="0"/>
          </a:p>
        </p:txBody>
      </p:sp>
      <p:sp>
        <p:nvSpPr>
          <p:cNvPr id="26" name="Content Placeholder 3"/>
          <p:cNvSpPr txBox="1">
            <a:spLocks/>
          </p:cNvSpPr>
          <p:nvPr/>
        </p:nvSpPr>
        <p:spPr>
          <a:xfrm>
            <a:off x="3656013" y="3810000"/>
            <a:ext cx="5486400" cy="2438400"/>
          </a:xfrm>
          <a:prstGeom prst="rect">
            <a:avLst/>
          </a:prstGeom>
          <a:solidFill>
            <a:schemeClr val="bg1">
              <a:lumMod val="85000"/>
            </a:schemeClr>
          </a:solidFill>
          <a:scene3d>
            <a:camera prst="orthographicFront"/>
            <a:lightRig rig="balanced" dir="t"/>
          </a:scene3d>
          <a:sp3d>
            <a:bevelT/>
          </a:sp3d>
        </p:spPr>
        <p:txBody>
          <a:bodyPr vert="horz" lIns="91440" tIns="45720" rIns="91440" bIns="45720" rtlCol="0">
            <a:normAutofit fontScale="70000" lnSpcReduction="20000"/>
          </a:bodyPr>
          <a:lstStyle/>
          <a:p>
            <a:pPr marL="342900" indent="-342900" algn="ctr">
              <a:spcBef>
                <a:spcPct val="20000"/>
              </a:spcBef>
              <a:buFont typeface="Arial" pitchFamily="34" charset="0"/>
              <a:buNone/>
              <a:defRPr/>
            </a:pPr>
            <a:r>
              <a:rPr lang="en-US" sz="2500" b="1" dirty="0" smtClean="0">
                <a:solidFill>
                  <a:prstClr val="black"/>
                </a:solidFill>
              </a:rPr>
              <a:t>Others</a:t>
            </a:r>
          </a:p>
          <a:p>
            <a:pPr marL="109728" indent="-109728">
              <a:buFont typeface="Arial" pitchFamily="34" charset="0"/>
              <a:buChar char="•"/>
            </a:pPr>
            <a:r>
              <a:rPr lang="en-US" sz="1700" b="1" dirty="0" smtClean="0"/>
              <a:t>University of Foreign Military and Culture Studies </a:t>
            </a:r>
            <a:r>
              <a:rPr lang="en-US" sz="1700" dirty="0" smtClean="0"/>
              <a:t>(</a:t>
            </a:r>
            <a:r>
              <a:rPr lang="en-US" sz="1700" b="1" dirty="0" smtClean="0"/>
              <a:t>UFMCS)</a:t>
            </a:r>
            <a:r>
              <a:rPr lang="en-US" sz="1700" dirty="0" smtClean="0"/>
              <a:t>  - one week program that provides tools for approaching plans and operations through a culturally attuned perspective</a:t>
            </a:r>
            <a:r>
              <a:rPr lang="en-US" sz="1700" dirty="0" smtClean="0"/>
              <a:t>.</a:t>
            </a:r>
            <a:endParaRPr lang="en-US" sz="1700" dirty="0" smtClean="0"/>
          </a:p>
          <a:p>
            <a:pPr marL="109728" indent="-109728">
              <a:buFont typeface="Arial" pitchFamily="34" charset="0"/>
              <a:buChar char="•"/>
            </a:pPr>
            <a:r>
              <a:rPr lang="en-US" sz="1700" b="1" dirty="0" smtClean="0"/>
              <a:t>J7</a:t>
            </a:r>
            <a:r>
              <a:rPr lang="en-US" sz="1700" dirty="0" smtClean="0"/>
              <a:t> – VCATs (virtual cultural awareness trainers)  </a:t>
            </a:r>
          </a:p>
          <a:p>
            <a:pPr marL="109728" indent="-109728">
              <a:buFont typeface="Arial" pitchFamily="34" charset="0"/>
              <a:buChar char="•"/>
            </a:pPr>
            <a:r>
              <a:rPr lang="en-US" sz="1700" b="1" dirty="0" smtClean="0"/>
              <a:t>Foreign Military Studies Office (FMSO)</a:t>
            </a:r>
            <a:r>
              <a:rPr lang="en-US" sz="1700" dirty="0" smtClean="0"/>
              <a:t> - Research on unconsidered and understudied topics, regions, issues  from the foreign perspective</a:t>
            </a:r>
          </a:p>
          <a:p>
            <a:pPr marL="109728" indent="-109728">
              <a:buFont typeface="Arial" pitchFamily="34" charset="0"/>
              <a:buChar char="•"/>
            </a:pPr>
            <a:r>
              <a:rPr lang="en-US" sz="1700" b="1" dirty="0" smtClean="0"/>
              <a:t>Center for Army Lessons Learned (CALL)</a:t>
            </a:r>
            <a:r>
              <a:rPr lang="en-US" sz="1700" dirty="0" smtClean="0"/>
              <a:t> -facilitates rapid adaptation initiatives and conduct focused knowledge sharing and transfer that informs the Army</a:t>
            </a:r>
          </a:p>
          <a:p>
            <a:pPr marL="109728" indent="-109728">
              <a:buFont typeface="Arial" pitchFamily="34" charset="0"/>
              <a:buChar char="•"/>
            </a:pPr>
            <a:r>
              <a:rPr lang="en-US" sz="1700" b="1" dirty="0" err="1" smtClean="0"/>
              <a:t>Asymetric</a:t>
            </a:r>
            <a:r>
              <a:rPr lang="en-US" sz="1700" b="1" dirty="0" smtClean="0"/>
              <a:t> Warfare Group (AWG)</a:t>
            </a:r>
            <a:r>
              <a:rPr lang="en-US" sz="1700" dirty="0" smtClean="0"/>
              <a:t>- provides operational advisory and Solution Development support globally to the Army and Joint Commanders to enable the defeat of current and emerging </a:t>
            </a:r>
            <a:r>
              <a:rPr lang="en-US" sz="1700" dirty="0" smtClean="0"/>
              <a:t>threats.</a:t>
            </a:r>
            <a:endParaRPr lang="en-US" sz="1700" dirty="0" smtClean="0"/>
          </a:p>
          <a:p>
            <a:pPr marL="109728" indent="-109728"/>
            <a:r>
              <a:rPr lang="en-US" sz="2800" dirty="0" smtClean="0"/>
              <a:t/>
            </a:r>
            <a:br>
              <a:rPr lang="en-US" sz="2800" dirty="0" smtClean="0"/>
            </a:br>
            <a:endParaRPr lang="en-US" sz="2800" dirty="0" smtClean="0"/>
          </a:p>
          <a:p>
            <a:pPr marL="342900" indent="-342900">
              <a:spcBef>
                <a:spcPct val="20000"/>
              </a:spcBef>
              <a:buFont typeface="Arial" pitchFamily="34" charset="0"/>
              <a:buNone/>
              <a:defRPr/>
            </a:pPr>
            <a:endParaRPr lang="en-US" sz="2800" dirty="0">
              <a:solidFill>
                <a:prstClr val="black"/>
              </a:solidFill>
            </a:endParaRPr>
          </a:p>
        </p:txBody>
      </p:sp>
    </p:spTree>
    <p:extLst>
      <p:ext uri="{BB962C8B-B14F-4D97-AF65-F5344CB8AC3E}">
        <p14:creationId xmlns:p14="http://schemas.microsoft.com/office/powerpoint/2010/main" val="337094500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897307" y="-316194"/>
            <a:ext cx="11810288" cy="5358213"/>
          </a:xfrm>
        </p:spPr>
        <p:txBody>
          <a:bodyPr>
            <a:normAutofit/>
          </a:bodyPr>
          <a:lstStyle/>
          <a:p>
            <a:r>
              <a:rPr lang="en-US" sz="2400" b="1" u="sng" dirty="0" smtClean="0">
                <a:solidFill>
                  <a:srgbClr val="FFFF00"/>
                </a:solidFill>
              </a:rPr>
              <a:t/>
            </a:r>
            <a:br>
              <a:rPr lang="en-US" sz="2400" b="1" u="sng" dirty="0" smtClean="0">
                <a:solidFill>
                  <a:srgbClr val="FFFF00"/>
                </a:solidFill>
              </a:rPr>
            </a:br>
            <a:r>
              <a:rPr lang="en-US" sz="2400" b="1" dirty="0" smtClean="0">
                <a:solidFill>
                  <a:srgbClr val="FFFF00"/>
                </a:solidFill>
              </a:rPr>
              <a:t>                   </a:t>
            </a:r>
            <a:r>
              <a:rPr lang="en-US" sz="2000" b="1" i="1" dirty="0" smtClean="0">
                <a:solidFill>
                  <a:srgbClr val="FFC000"/>
                </a:solidFill>
                <a:latin typeface="Arial" panose="020B0604020202020204" pitchFamily="34" charset="0"/>
                <a:cs typeface="Arial" pitchFamily="34" charset="0"/>
              </a:rPr>
              <a:t>TRADOC Culture Training and Education </a:t>
            </a:r>
            <a:endParaRPr lang="en-US" sz="2000" b="1" i="1" u="sng" dirty="0">
              <a:solidFill>
                <a:srgbClr val="FFFF00"/>
              </a:solidFill>
              <a:latin typeface="Arial" panose="020B0604020202020204" pitchFamily="34" charset="0"/>
              <a:cs typeface="Arial" panose="020B0604020202020204" pitchFamily="34" charset="0"/>
            </a:endParaRPr>
          </a:p>
        </p:txBody>
      </p:sp>
      <p:sp>
        <p:nvSpPr>
          <p:cNvPr id="6" name="Rounded Rectangle 5"/>
          <p:cNvSpPr/>
          <p:nvPr/>
        </p:nvSpPr>
        <p:spPr>
          <a:xfrm>
            <a:off x="0" y="675119"/>
            <a:ext cx="4191000" cy="8488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   </a:t>
            </a:r>
            <a:r>
              <a:rPr lang="en-US" sz="1400" b="1" u="sng" dirty="0" smtClean="0">
                <a:solidFill>
                  <a:prstClr val="white"/>
                </a:solidFill>
              </a:rPr>
              <a:t>Reserve Officers Training Corps</a:t>
            </a:r>
          </a:p>
          <a:p>
            <a:pPr algn="ctr"/>
            <a:endParaRPr lang="en-US" sz="600" b="1" dirty="0" smtClean="0">
              <a:solidFill>
                <a:prstClr val="white"/>
              </a:solidFill>
            </a:endParaRPr>
          </a:p>
          <a:p>
            <a:pPr marL="60325" lvl="1" indent="-60325">
              <a:buFont typeface="Arial" pitchFamily="34" charset="0"/>
              <a:buChar char="•"/>
            </a:pPr>
            <a:r>
              <a:rPr lang="en-US" sz="1200" b="1" dirty="0" smtClean="0">
                <a:solidFill>
                  <a:prstClr val="white"/>
                </a:solidFill>
              </a:rPr>
              <a:t> Developed curricula , trained cadets, and mentored them while accompanying cadets to 6 countries for the CULP.</a:t>
            </a:r>
          </a:p>
          <a:p>
            <a:pPr marL="60325" lvl="1" indent="-60325">
              <a:buFont typeface="Arial" pitchFamily="34" charset="0"/>
              <a:buChar char="•"/>
            </a:pPr>
            <a:r>
              <a:rPr lang="en-US" sz="1200" b="1" dirty="0" smtClean="0">
                <a:solidFill>
                  <a:prstClr val="white"/>
                </a:solidFill>
              </a:rPr>
              <a:t> Updated curricula for Warrior Forge 2013</a:t>
            </a:r>
            <a:endParaRPr lang="en-US" sz="1200" b="1" dirty="0">
              <a:solidFill>
                <a:prstClr val="white"/>
              </a:solidFill>
            </a:endParaRPr>
          </a:p>
        </p:txBody>
      </p:sp>
      <p:sp>
        <p:nvSpPr>
          <p:cNvPr id="10" name="Rounded Rectangle 9"/>
          <p:cNvSpPr/>
          <p:nvPr/>
        </p:nvSpPr>
        <p:spPr>
          <a:xfrm>
            <a:off x="34183" y="1573695"/>
            <a:ext cx="4156817" cy="11330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prstClr val="white"/>
                </a:solidFill>
              </a:rPr>
              <a:t>Basic Officer Leader Course</a:t>
            </a:r>
          </a:p>
          <a:p>
            <a:pPr algn="ctr"/>
            <a:endParaRPr lang="en-US" sz="600" b="1" dirty="0" smtClean="0">
              <a:solidFill>
                <a:prstClr val="white"/>
              </a:solidFill>
            </a:endParaRPr>
          </a:p>
          <a:p>
            <a:pPr>
              <a:buFont typeface="Arial" pitchFamily="34" charset="0"/>
              <a:buChar char="•"/>
            </a:pPr>
            <a:r>
              <a:rPr lang="en-US" sz="1200" dirty="0" smtClean="0">
                <a:solidFill>
                  <a:prstClr val="white"/>
                </a:solidFill>
              </a:rPr>
              <a:t> </a:t>
            </a:r>
            <a:r>
              <a:rPr lang="en-US" sz="1200" b="1" dirty="0" smtClean="0">
                <a:solidFill>
                  <a:prstClr val="white"/>
                </a:solidFill>
              </a:rPr>
              <a:t>Culture Through History IMI product approved for all BOLC-B courses</a:t>
            </a:r>
          </a:p>
          <a:p>
            <a:pPr lvl="1"/>
            <a:endParaRPr lang="en-US" sz="600" b="1" dirty="0" smtClean="0">
              <a:solidFill>
                <a:prstClr val="white"/>
              </a:solidFill>
            </a:endParaRPr>
          </a:p>
          <a:p>
            <a:pPr>
              <a:buFont typeface="Arial" pitchFamily="34" charset="0"/>
              <a:buChar char="•"/>
            </a:pPr>
            <a:r>
              <a:rPr lang="en-US" sz="1200" b="1" dirty="0" smtClean="0">
                <a:solidFill>
                  <a:prstClr val="white"/>
                </a:solidFill>
              </a:rPr>
              <a:t>  5 hour Cross-Cultural Competency TSP developed and approved for use by each </a:t>
            </a:r>
            <a:r>
              <a:rPr lang="en-US" sz="1200" b="1" dirty="0" err="1" smtClean="0">
                <a:solidFill>
                  <a:prstClr val="white"/>
                </a:solidFill>
              </a:rPr>
              <a:t>CoE</a:t>
            </a:r>
            <a:endParaRPr lang="en-US" b="1" dirty="0">
              <a:solidFill>
                <a:prstClr val="white"/>
              </a:solidFill>
            </a:endParaRPr>
          </a:p>
        </p:txBody>
      </p:sp>
      <p:sp>
        <p:nvSpPr>
          <p:cNvPr id="16" name="Rounded Rectangle 15"/>
          <p:cNvSpPr/>
          <p:nvPr/>
        </p:nvSpPr>
        <p:spPr>
          <a:xfrm>
            <a:off x="34183" y="2764275"/>
            <a:ext cx="4156817" cy="16282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prstClr val="white"/>
                </a:solidFill>
              </a:rPr>
              <a:t>Captains Career Course</a:t>
            </a:r>
          </a:p>
          <a:p>
            <a:pPr algn="ctr"/>
            <a:endParaRPr lang="en-US" sz="800" b="1" dirty="0" smtClean="0">
              <a:solidFill>
                <a:prstClr val="white"/>
              </a:solidFill>
            </a:endParaRPr>
          </a:p>
          <a:p>
            <a:pPr>
              <a:buFont typeface="Arial" pitchFamily="34" charset="0"/>
              <a:buChar char="•"/>
            </a:pPr>
            <a:r>
              <a:rPr lang="en-US" sz="1200" dirty="0" smtClean="0">
                <a:solidFill>
                  <a:prstClr val="white"/>
                </a:solidFill>
              </a:rPr>
              <a:t> </a:t>
            </a:r>
            <a:r>
              <a:rPr lang="en-US" sz="1200" b="1" dirty="0" smtClean="0">
                <a:solidFill>
                  <a:prstClr val="white"/>
                </a:solidFill>
              </a:rPr>
              <a:t>15 hour Across Cultures block integrated into OC4 common core since 2009</a:t>
            </a:r>
          </a:p>
          <a:p>
            <a:endParaRPr lang="en-US" sz="800" b="1" dirty="0" smtClean="0">
              <a:solidFill>
                <a:prstClr val="white"/>
              </a:solidFill>
            </a:endParaRPr>
          </a:p>
          <a:p>
            <a:pPr>
              <a:buFont typeface="Arial" pitchFamily="34" charset="0"/>
              <a:buChar char="•"/>
            </a:pPr>
            <a:r>
              <a:rPr lang="en-US" sz="1200" b="1" dirty="0" smtClean="0">
                <a:solidFill>
                  <a:prstClr val="white"/>
                </a:solidFill>
              </a:rPr>
              <a:t>  Currently assisting SALT in development of DL products for RC-CCC and OSD.</a:t>
            </a:r>
            <a:endParaRPr lang="en-US" b="1" dirty="0">
              <a:solidFill>
                <a:prstClr val="white"/>
              </a:solidFill>
            </a:endParaRPr>
          </a:p>
        </p:txBody>
      </p:sp>
      <p:sp>
        <p:nvSpPr>
          <p:cNvPr id="21" name="Rounded Rectangle 20"/>
          <p:cNvSpPr/>
          <p:nvPr/>
        </p:nvSpPr>
        <p:spPr>
          <a:xfrm>
            <a:off x="4343400" y="598827"/>
            <a:ext cx="4800600" cy="79927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smtClean="0">
              <a:solidFill>
                <a:prstClr val="white"/>
              </a:solidFill>
            </a:endParaRPr>
          </a:p>
          <a:p>
            <a:pPr algn="ctr"/>
            <a:r>
              <a:rPr lang="en-US" sz="1400" b="1" u="sng" dirty="0" smtClean="0">
                <a:solidFill>
                  <a:prstClr val="white"/>
                </a:solidFill>
              </a:rPr>
              <a:t>Warrant Officer Career College</a:t>
            </a:r>
          </a:p>
          <a:p>
            <a:pPr algn="ctr"/>
            <a:endParaRPr lang="en-US" sz="800" b="1" dirty="0" smtClean="0">
              <a:solidFill>
                <a:prstClr val="white"/>
              </a:solidFill>
            </a:endParaRPr>
          </a:p>
          <a:p>
            <a:pPr>
              <a:buFont typeface="Arial" pitchFamily="34" charset="0"/>
              <a:buChar char="•"/>
            </a:pPr>
            <a:r>
              <a:rPr lang="en-US" sz="1200" dirty="0" smtClean="0">
                <a:solidFill>
                  <a:prstClr val="white"/>
                </a:solidFill>
              </a:rPr>
              <a:t> </a:t>
            </a:r>
            <a:r>
              <a:rPr lang="en-US" sz="1200" b="1" dirty="0" smtClean="0">
                <a:solidFill>
                  <a:prstClr val="white"/>
                </a:solidFill>
              </a:rPr>
              <a:t>8 hour Cross-Cultural Negotiations TSP approved for use in the Warrant Officer Senior Service Education course</a:t>
            </a:r>
          </a:p>
          <a:p>
            <a:pPr lvl="2"/>
            <a:endParaRPr lang="en-US" sz="800" b="1" dirty="0" smtClean="0">
              <a:solidFill>
                <a:prstClr val="white"/>
              </a:solidFill>
            </a:endParaRPr>
          </a:p>
        </p:txBody>
      </p:sp>
      <p:grpSp>
        <p:nvGrpSpPr>
          <p:cNvPr id="2" name="Group 28"/>
          <p:cNvGrpSpPr/>
          <p:nvPr/>
        </p:nvGrpSpPr>
        <p:grpSpPr>
          <a:xfrm>
            <a:off x="4343400" y="1447800"/>
            <a:ext cx="4748892" cy="1266780"/>
            <a:chOff x="4419600" y="289380"/>
            <a:chExt cx="4343400" cy="889000"/>
          </a:xfrm>
        </p:grpSpPr>
        <p:sp>
          <p:nvSpPr>
            <p:cNvPr id="27" name="Rounded Rectangle 26"/>
            <p:cNvSpPr/>
            <p:nvPr/>
          </p:nvSpPr>
          <p:spPr>
            <a:xfrm>
              <a:off x="4419600" y="289380"/>
              <a:ext cx="4343400" cy="889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   </a:t>
              </a:r>
              <a:r>
                <a:rPr lang="en-US" sz="1400" b="1" u="sng" dirty="0" smtClean="0">
                  <a:solidFill>
                    <a:prstClr val="white"/>
                  </a:solidFill>
                </a:rPr>
                <a:t>Basic Combat Training </a:t>
              </a:r>
            </a:p>
            <a:p>
              <a:pPr algn="ctr"/>
              <a:endParaRPr lang="en-US" sz="800" b="1" dirty="0" smtClean="0">
                <a:solidFill>
                  <a:prstClr val="white"/>
                </a:solidFill>
              </a:endParaRPr>
            </a:p>
            <a:p>
              <a:pPr lvl="2">
                <a:buFont typeface="Arial" pitchFamily="34" charset="0"/>
                <a:buChar char="•"/>
              </a:pPr>
              <a:r>
                <a:rPr lang="en-US" sz="1200" dirty="0" smtClean="0">
                  <a:solidFill>
                    <a:prstClr val="white"/>
                  </a:solidFill>
                </a:rPr>
                <a:t> </a:t>
              </a:r>
              <a:r>
                <a:rPr lang="en-US" sz="1200" b="1" dirty="0" smtClean="0">
                  <a:solidFill>
                    <a:prstClr val="white"/>
                  </a:solidFill>
                </a:rPr>
                <a:t>IMT-BCT IMI product approved for all Basic Combat Training courses.</a:t>
              </a:r>
            </a:p>
            <a:p>
              <a:pPr lvl="2"/>
              <a:endParaRPr lang="en-US" sz="800" b="1" dirty="0" smtClean="0">
                <a:solidFill>
                  <a:prstClr val="white"/>
                </a:solidFill>
              </a:endParaRPr>
            </a:p>
          </p:txBody>
        </p:sp>
        <p:pic>
          <p:nvPicPr>
            <p:cNvPr id="1026" name="Picture 2" descr="C:\Users\christopher.a.clark\Pictures\dL\IMT Menu JPEG.jpg"/>
            <p:cNvPicPr>
              <a:picLocks noChangeAspect="1" noChangeArrowheads="1"/>
            </p:cNvPicPr>
            <p:nvPr/>
          </p:nvPicPr>
          <p:blipFill>
            <a:blip r:embed="rId2" cstate="print"/>
            <a:srcRect/>
            <a:stretch>
              <a:fillRect/>
            </a:stretch>
          </p:blipFill>
          <p:spPr bwMode="auto">
            <a:xfrm>
              <a:off x="4495800" y="416380"/>
              <a:ext cx="846202" cy="571500"/>
            </a:xfrm>
            <a:prstGeom prst="rect">
              <a:avLst/>
            </a:prstGeom>
            <a:noFill/>
          </p:spPr>
        </p:pic>
      </p:grpSp>
      <p:grpSp>
        <p:nvGrpSpPr>
          <p:cNvPr id="3" name="Group 33"/>
          <p:cNvGrpSpPr/>
          <p:nvPr/>
        </p:nvGrpSpPr>
        <p:grpSpPr>
          <a:xfrm>
            <a:off x="4359728" y="2764275"/>
            <a:ext cx="4724400" cy="1752933"/>
            <a:chOff x="4362452" y="1600200"/>
            <a:chExt cx="4648200" cy="1905000"/>
          </a:xfrm>
        </p:grpSpPr>
        <p:sp>
          <p:nvSpPr>
            <p:cNvPr id="31" name="Rounded Rectangle 30"/>
            <p:cNvSpPr/>
            <p:nvPr/>
          </p:nvSpPr>
          <p:spPr>
            <a:xfrm>
              <a:off x="4362452" y="1600200"/>
              <a:ext cx="4648200" cy="1905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   </a:t>
              </a:r>
              <a:r>
                <a:rPr lang="en-US" sz="1400" b="1" u="sng" dirty="0" smtClean="0">
                  <a:solidFill>
                    <a:prstClr val="white"/>
                  </a:solidFill>
                </a:rPr>
                <a:t>Cultural Awareness/Cultural Understanding TSPs</a:t>
              </a:r>
            </a:p>
            <a:p>
              <a:pPr algn="ctr"/>
              <a:endParaRPr lang="en-US" sz="800" b="1" dirty="0" smtClean="0">
                <a:solidFill>
                  <a:prstClr val="white"/>
                </a:solidFill>
              </a:endParaRPr>
            </a:p>
            <a:p>
              <a:pPr lvl="2">
                <a:buFont typeface="Arial" pitchFamily="34" charset="0"/>
                <a:buChar char="•"/>
              </a:pPr>
              <a:r>
                <a:rPr lang="en-US" sz="1200" dirty="0" smtClean="0">
                  <a:solidFill>
                    <a:prstClr val="white"/>
                  </a:solidFill>
                </a:rPr>
                <a:t> </a:t>
              </a:r>
              <a:r>
                <a:rPr lang="en-US" sz="1200" b="1" dirty="0" smtClean="0">
                  <a:solidFill>
                    <a:prstClr val="white"/>
                  </a:solidFill>
                </a:rPr>
                <a:t>Cultural awareness and cultural understanding TSPs </a:t>
              </a:r>
            </a:p>
            <a:p>
              <a:pPr lvl="2"/>
              <a:r>
                <a:rPr lang="en-US" sz="1200" b="1" dirty="0" smtClean="0">
                  <a:solidFill>
                    <a:prstClr val="white"/>
                  </a:solidFill>
                </a:rPr>
                <a:t>  developed and approved by CAC (Mar 12)</a:t>
              </a:r>
            </a:p>
            <a:p>
              <a:pPr lvl="2">
                <a:buFont typeface="Arial" pitchFamily="34" charset="0"/>
                <a:buChar char="•"/>
              </a:pPr>
              <a:endParaRPr lang="en-US" sz="800" b="1" dirty="0" smtClean="0">
                <a:solidFill>
                  <a:prstClr val="white"/>
                </a:solidFill>
              </a:endParaRPr>
            </a:p>
            <a:p>
              <a:pPr lvl="2">
                <a:buFont typeface="Arial" pitchFamily="34" charset="0"/>
                <a:buChar char="•"/>
              </a:pPr>
              <a:r>
                <a:rPr lang="en-US" sz="1200" b="1" dirty="0" smtClean="0">
                  <a:solidFill>
                    <a:prstClr val="white"/>
                  </a:solidFill>
                </a:rPr>
                <a:t> Distributed to each </a:t>
              </a:r>
              <a:r>
                <a:rPr lang="en-US" sz="1200" b="1" dirty="0" err="1" smtClean="0">
                  <a:solidFill>
                    <a:prstClr val="white"/>
                  </a:solidFill>
                </a:rPr>
                <a:t>CoE</a:t>
              </a:r>
              <a:r>
                <a:rPr lang="en-US" sz="1200" b="1" dirty="0" smtClean="0">
                  <a:solidFill>
                    <a:prstClr val="white"/>
                  </a:solidFill>
                </a:rPr>
                <a:t> to use in WLC, ALC, SLC, </a:t>
              </a:r>
            </a:p>
            <a:p>
              <a:pPr lvl="2"/>
              <a:r>
                <a:rPr lang="en-US" sz="1200" b="1" dirty="0" smtClean="0">
                  <a:solidFill>
                    <a:prstClr val="white"/>
                  </a:solidFill>
                </a:rPr>
                <a:t>   and other relevant courses.</a:t>
              </a:r>
            </a:p>
            <a:p>
              <a:pPr lvl="2">
                <a:buFont typeface="Arial" pitchFamily="34" charset="0"/>
                <a:buChar char="•"/>
              </a:pPr>
              <a:endParaRPr lang="en-US" sz="800" b="1" dirty="0" smtClean="0">
                <a:solidFill>
                  <a:prstClr val="white"/>
                </a:solidFill>
              </a:endParaRPr>
            </a:p>
            <a:p>
              <a:pPr lvl="2">
                <a:buFont typeface="Arial" pitchFamily="34" charset="0"/>
                <a:buChar char="•"/>
              </a:pPr>
              <a:r>
                <a:rPr lang="en-US" sz="1200" b="1" dirty="0" smtClean="0">
                  <a:solidFill>
                    <a:prstClr val="white"/>
                  </a:solidFill>
                </a:rPr>
                <a:t> Each </a:t>
              </a:r>
              <a:r>
                <a:rPr lang="en-US" sz="1200" b="1" dirty="0" err="1" smtClean="0">
                  <a:solidFill>
                    <a:prstClr val="white"/>
                  </a:solidFill>
                </a:rPr>
                <a:t>CoE</a:t>
              </a:r>
              <a:r>
                <a:rPr lang="en-US" sz="1200" b="1" dirty="0" smtClean="0">
                  <a:solidFill>
                    <a:prstClr val="white"/>
                  </a:solidFill>
                </a:rPr>
                <a:t> was given guidance to modify and </a:t>
              </a:r>
            </a:p>
            <a:p>
              <a:pPr lvl="2"/>
              <a:r>
                <a:rPr lang="en-US" sz="1200" b="1" dirty="0" smtClean="0">
                  <a:solidFill>
                    <a:prstClr val="white"/>
                  </a:solidFill>
                </a:rPr>
                <a:t>   tailor to meet their specific training  requirements</a:t>
              </a:r>
            </a:p>
            <a:p>
              <a:pPr lvl="2"/>
              <a:endParaRPr lang="en-US" sz="800" b="1" dirty="0" smtClean="0">
                <a:solidFill>
                  <a:prstClr val="white"/>
                </a:solidFill>
              </a:endParaRPr>
            </a:p>
          </p:txBody>
        </p:sp>
        <p:pic>
          <p:nvPicPr>
            <p:cNvPr id="1027" name="Picture 3" descr="C:\Users\christopher.a.clark\Pictures\Picture30.png"/>
            <p:cNvPicPr>
              <a:picLocks noChangeAspect="1" noChangeArrowheads="1"/>
            </p:cNvPicPr>
            <p:nvPr/>
          </p:nvPicPr>
          <p:blipFill>
            <a:blip r:embed="rId3" cstate="print"/>
            <a:srcRect/>
            <a:stretch>
              <a:fillRect/>
            </a:stretch>
          </p:blipFill>
          <p:spPr bwMode="auto">
            <a:xfrm>
              <a:off x="4479472" y="1929492"/>
              <a:ext cx="869325" cy="653087"/>
            </a:xfrm>
            <a:prstGeom prst="rect">
              <a:avLst/>
            </a:prstGeom>
            <a:noFill/>
          </p:spPr>
        </p:pic>
        <p:pic>
          <p:nvPicPr>
            <p:cNvPr id="1028" name="Picture 4" descr="C:\Users\christopher.a.clark\Pictures\CCC Pic.png"/>
            <p:cNvPicPr>
              <a:picLocks noChangeAspect="1" noChangeArrowheads="1"/>
            </p:cNvPicPr>
            <p:nvPr/>
          </p:nvPicPr>
          <p:blipFill>
            <a:blip r:embed="rId4" cstate="print"/>
            <a:srcRect/>
            <a:stretch>
              <a:fillRect/>
            </a:stretch>
          </p:blipFill>
          <p:spPr bwMode="auto">
            <a:xfrm>
              <a:off x="4495800" y="2667000"/>
              <a:ext cx="838200" cy="633898"/>
            </a:xfrm>
            <a:prstGeom prst="rect">
              <a:avLst/>
            </a:prstGeom>
            <a:noFill/>
          </p:spPr>
        </p:pic>
      </p:grpSp>
      <p:grpSp>
        <p:nvGrpSpPr>
          <p:cNvPr id="4" name="Group 36"/>
          <p:cNvGrpSpPr/>
          <p:nvPr/>
        </p:nvGrpSpPr>
        <p:grpSpPr>
          <a:xfrm>
            <a:off x="4291692" y="4584497"/>
            <a:ext cx="4800600" cy="2197301"/>
            <a:chOff x="4267200" y="4419600"/>
            <a:chExt cx="4800600" cy="2378802"/>
          </a:xfrm>
        </p:grpSpPr>
        <p:sp>
          <p:nvSpPr>
            <p:cNvPr id="35" name="Rounded Rectangle 34"/>
            <p:cNvSpPr/>
            <p:nvPr/>
          </p:nvSpPr>
          <p:spPr>
            <a:xfrm>
              <a:off x="4267200" y="4419600"/>
              <a:ext cx="4800600" cy="237880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   </a:t>
              </a:r>
              <a:r>
                <a:rPr lang="en-US" sz="1400" b="1" u="sng" dirty="0" smtClean="0">
                  <a:solidFill>
                    <a:prstClr val="white"/>
                  </a:solidFill>
                </a:rPr>
                <a:t>Cross-Cultural Negotiation </a:t>
              </a:r>
            </a:p>
            <a:p>
              <a:pPr algn="ctr"/>
              <a:endParaRPr lang="en-US" sz="800" b="1" dirty="0" smtClean="0">
                <a:solidFill>
                  <a:prstClr val="white"/>
                </a:solidFill>
              </a:endParaRPr>
            </a:p>
            <a:p>
              <a:pPr lvl="2">
                <a:buFont typeface="Arial" pitchFamily="34" charset="0"/>
                <a:buChar char="•"/>
              </a:pPr>
              <a:r>
                <a:rPr lang="en-US" sz="1200" dirty="0" smtClean="0">
                  <a:solidFill>
                    <a:prstClr val="white"/>
                  </a:solidFill>
                </a:rPr>
                <a:t> </a:t>
              </a:r>
              <a:r>
                <a:rPr lang="en-US" sz="1200" b="1" dirty="0" smtClean="0">
                  <a:solidFill>
                    <a:prstClr val="white"/>
                  </a:solidFill>
                </a:rPr>
                <a:t>Negotiations TSPs and training products developed in conjunction with the Air Force Negotiation Center of Excellence</a:t>
              </a:r>
            </a:p>
            <a:p>
              <a:pPr lvl="2">
                <a:buFont typeface="Arial" pitchFamily="34" charset="0"/>
                <a:buChar char="•"/>
              </a:pPr>
              <a:endParaRPr lang="en-US" sz="800" b="1" dirty="0" smtClean="0">
                <a:solidFill>
                  <a:prstClr val="white"/>
                </a:solidFill>
              </a:endParaRPr>
            </a:p>
            <a:p>
              <a:pPr lvl="2">
                <a:buFont typeface="Arial" pitchFamily="34" charset="0"/>
                <a:buChar char="•"/>
              </a:pPr>
              <a:r>
                <a:rPr lang="en-US" sz="1200" b="1" dirty="0" smtClean="0">
                  <a:solidFill>
                    <a:prstClr val="white"/>
                  </a:solidFill>
                </a:rPr>
                <a:t> Negotiation guide  provided to ILE, CCC, and WOCC; integrated into TCC TTT program for </a:t>
              </a:r>
              <a:r>
                <a:rPr lang="en-US" sz="1200" b="1" dirty="0" err="1" smtClean="0">
                  <a:solidFill>
                    <a:prstClr val="white"/>
                  </a:solidFill>
                </a:rPr>
                <a:t>CoEs</a:t>
              </a:r>
              <a:r>
                <a:rPr lang="en-US" sz="1200" b="1" dirty="0" smtClean="0">
                  <a:solidFill>
                    <a:prstClr val="white"/>
                  </a:solidFill>
                </a:rPr>
                <a:t>.</a:t>
              </a:r>
            </a:p>
            <a:p>
              <a:pPr lvl="2"/>
              <a:endParaRPr lang="en-US" sz="800" b="1" dirty="0" smtClean="0">
                <a:solidFill>
                  <a:prstClr val="white"/>
                </a:solidFill>
              </a:endParaRPr>
            </a:p>
          </p:txBody>
        </p:sp>
        <p:pic>
          <p:nvPicPr>
            <p:cNvPr id="1029" name="Picture 5" descr="C:\Users\christopher.a.clark\Pictures\Negotiation Guide Cover.jpg"/>
            <p:cNvPicPr>
              <a:picLocks noChangeAspect="1" noChangeArrowheads="1"/>
            </p:cNvPicPr>
            <p:nvPr/>
          </p:nvPicPr>
          <p:blipFill>
            <a:blip r:embed="rId5" cstate="print"/>
            <a:srcRect/>
            <a:stretch>
              <a:fillRect/>
            </a:stretch>
          </p:blipFill>
          <p:spPr bwMode="auto">
            <a:xfrm>
              <a:off x="4419600" y="4419600"/>
              <a:ext cx="731244" cy="1106488"/>
            </a:xfrm>
            <a:prstGeom prst="rect">
              <a:avLst/>
            </a:prstGeom>
            <a:noFill/>
          </p:spPr>
        </p:pic>
      </p:grpSp>
      <p:sp>
        <p:nvSpPr>
          <p:cNvPr id="19" name="Rounded Rectangle 18"/>
          <p:cNvSpPr/>
          <p:nvPr/>
        </p:nvSpPr>
        <p:spPr>
          <a:xfrm>
            <a:off x="34183" y="4450058"/>
            <a:ext cx="4156817" cy="24079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smtClean="0">
              <a:solidFill>
                <a:prstClr val="white"/>
              </a:solidFill>
            </a:endParaRPr>
          </a:p>
          <a:p>
            <a:pPr algn="ctr"/>
            <a:r>
              <a:rPr lang="en-US" sz="1400" b="1" u="sng" dirty="0" smtClean="0">
                <a:solidFill>
                  <a:prstClr val="white"/>
                </a:solidFill>
              </a:rPr>
              <a:t>Command General Staff Officer College</a:t>
            </a:r>
          </a:p>
          <a:p>
            <a:pPr algn="ctr"/>
            <a:endParaRPr lang="en-US" sz="600" b="1" u="sng" dirty="0" smtClean="0">
              <a:solidFill>
                <a:prstClr val="white"/>
              </a:solidFill>
            </a:endParaRPr>
          </a:p>
          <a:p>
            <a:pPr>
              <a:buFont typeface="Arial" pitchFamily="34" charset="0"/>
              <a:buChar char="•"/>
              <a:tabLst>
                <a:tab pos="1203325" algn="l"/>
                <a:tab pos="1371600" algn="l"/>
              </a:tabLst>
            </a:pPr>
            <a:r>
              <a:rPr lang="en-US" sz="1200" b="1" dirty="0" smtClean="0">
                <a:solidFill>
                  <a:schemeClr val="bg1"/>
                </a:solidFill>
                <a:ea typeface="Calibri"/>
                <a:cs typeface="Calibri"/>
              </a:rPr>
              <a:t> CGSOC JPME 1 </a:t>
            </a:r>
            <a:r>
              <a:rPr lang="en-US" sz="1200" b="1" dirty="0" smtClean="0"/>
              <a:t>Common Core - </a:t>
            </a:r>
            <a:r>
              <a:rPr lang="en-US" sz="1200" dirty="0" smtClean="0"/>
              <a:t>53 hours of education supporting and expanding concepts related to cultural considerations for military plans and operations. </a:t>
            </a:r>
          </a:p>
          <a:p>
            <a:pPr>
              <a:buFont typeface="Arial" pitchFamily="34" charset="0"/>
              <a:buChar char="•"/>
              <a:tabLst>
                <a:tab pos="1203325" algn="l"/>
                <a:tab pos="1371600" algn="l"/>
              </a:tabLst>
            </a:pPr>
            <a:endParaRPr lang="en-US" sz="600" b="1" dirty="0" smtClean="0">
              <a:solidFill>
                <a:srgbClr val="000000"/>
              </a:solidFill>
              <a:ea typeface="Calibri"/>
              <a:cs typeface="Calibri"/>
            </a:endParaRPr>
          </a:p>
          <a:p>
            <a:pPr>
              <a:buFont typeface="Arial" pitchFamily="34" charset="0"/>
              <a:buChar char="•"/>
              <a:tabLst>
                <a:tab pos="1203325" algn="l"/>
                <a:tab pos="1371600" algn="l"/>
              </a:tabLst>
            </a:pPr>
            <a:r>
              <a:rPr lang="en-US" sz="1200" b="1" dirty="0" smtClean="0">
                <a:solidFill>
                  <a:schemeClr val="bg1"/>
                </a:solidFill>
                <a:ea typeface="Calibri"/>
                <a:cs typeface="Calibri"/>
              </a:rPr>
              <a:t> GSOC</a:t>
            </a:r>
            <a:r>
              <a:rPr lang="en-US" sz="1200" dirty="0" smtClean="0"/>
              <a:t> </a:t>
            </a:r>
            <a:r>
              <a:rPr lang="en-US" sz="1200" b="1" dirty="0" smtClean="0"/>
              <a:t>Advanced Operations Course </a:t>
            </a:r>
            <a:r>
              <a:rPr lang="en-US" sz="1200" dirty="0" smtClean="0"/>
              <a:t>applies cultural analysis in 108 hours of practical exercise in the planning and execution of military operations (JOPP and MDMP). </a:t>
            </a:r>
          </a:p>
          <a:p>
            <a:pPr>
              <a:buFont typeface="Arial" pitchFamily="34" charset="0"/>
              <a:buChar char="•"/>
              <a:tabLst>
                <a:tab pos="1203325" algn="l"/>
                <a:tab pos="1371600" algn="l"/>
              </a:tabLst>
            </a:pPr>
            <a:endParaRPr lang="en-US" sz="600" dirty="0" smtClean="0"/>
          </a:p>
          <a:p>
            <a:pPr>
              <a:buFont typeface="Arial" pitchFamily="34" charset="0"/>
              <a:buChar char="•"/>
              <a:tabLst>
                <a:tab pos="1203325" algn="l"/>
                <a:tab pos="1371600" algn="l"/>
              </a:tabLst>
            </a:pPr>
            <a:r>
              <a:rPr lang="en-US" sz="1200" dirty="0" smtClean="0">
                <a:solidFill>
                  <a:schemeClr val="bg1"/>
                </a:solidFill>
              </a:rPr>
              <a:t> Resident</a:t>
            </a:r>
            <a:r>
              <a:rPr lang="en-US" sz="1200" b="1" dirty="0" smtClean="0">
                <a:solidFill>
                  <a:schemeClr val="bg1"/>
                </a:solidFill>
                <a:ea typeface="Calibri"/>
                <a:cs typeface="Calibri"/>
              </a:rPr>
              <a:t> CGSOC</a:t>
            </a:r>
            <a:r>
              <a:rPr lang="en-US" sz="1200" dirty="0" smtClean="0">
                <a:solidFill>
                  <a:schemeClr val="bg1"/>
                </a:solidFill>
              </a:rPr>
              <a:t> </a:t>
            </a:r>
            <a:r>
              <a:rPr lang="en-US" sz="1200" dirty="0" smtClean="0"/>
              <a:t>students have multiple language education opportunities.  </a:t>
            </a:r>
          </a:p>
          <a:p>
            <a:pPr>
              <a:buFont typeface="Arial" pitchFamily="34" charset="0"/>
              <a:buChar char="•"/>
              <a:tabLst>
                <a:tab pos="1203325" algn="l"/>
                <a:tab pos="1371600" algn="l"/>
              </a:tabLst>
            </a:pPr>
            <a:r>
              <a:rPr lang="en-US" sz="1200" dirty="0" smtClean="0"/>
              <a:t> </a:t>
            </a:r>
            <a:r>
              <a:rPr lang="en-US" sz="1200" b="1" dirty="0" smtClean="0">
                <a:solidFill>
                  <a:prstClr val="white"/>
                </a:solidFill>
              </a:rPr>
              <a:t>4 regional studies programs </a:t>
            </a:r>
            <a:r>
              <a:rPr lang="en-US" sz="1200" dirty="0" smtClean="0"/>
              <a:t>offer 24 hour core courses combined with focused interdepartmental LREC electives.</a:t>
            </a:r>
          </a:p>
          <a:p>
            <a:pPr algn="ctr"/>
            <a:endParaRPr lang="en-US" sz="800" b="1" dirty="0" smtClean="0">
              <a:solidFill>
                <a:prstClr val="white"/>
              </a:solidFill>
            </a:endParaRPr>
          </a:p>
        </p:txBody>
      </p:sp>
    </p:spTree>
    <p:extLst>
      <p:ext uri="{BB962C8B-B14F-4D97-AF65-F5344CB8AC3E}">
        <p14:creationId xmlns:p14="http://schemas.microsoft.com/office/powerpoint/2010/main" val="53076934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570038"/>
          </a:xfrm>
        </p:spPr>
        <p:txBody>
          <a:bodyPr/>
          <a:lstStyle/>
          <a:p>
            <a:r>
              <a:rPr lang="en-US" sz="2400" b="1" dirty="0" smtClean="0">
                <a:solidFill>
                  <a:srgbClr val="FFFF00"/>
                </a:solidFill>
              </a:rPr>
              <a:t>                                                </a:t>
            </a:r>
            <a:r>
              <a:rPr lang="en-US" sz="2400" b="1" i="1" dirty="0">
                <a:solidFill>
                  <a:srgbClr val="FFC000"/>
                </a:solidFill>
                <a:latin typeface="Arial"/>
                <a:cs typeface="Arial"/>
              </a:rPr>
              <a:t> </a:t>
            </a:r>
            <a:r>
              <a:rPr lang="en-US" sz="2400" b="1" i="1" dirty="0" smtClean="0">
                <a:solidFill>
                  <a:srgbClr val="FFC000"/>
                </a:solidFill>
                <a:latin typeface="Arial"/>
                <a:cs typeface="Arial"/>
              </a:rPr>
              <a:t>                   CREL Update</a:t>
            </a:r>
            <a:endParaRPr lang="en-US" sz="2400" dirty="0">
              <a:solidFill>
                <a:srgbClr val="FFFF00"/>
              </a:solidFill>
            </a:endParaRPr>
          </a:p>
        </p:txBody>
      </p:sp>
      <p:grpSp>
        <p:nvGrpSpPr>
          <p:cNvPr id="3" name="Group 52"/>
          <p:cNvGrpSpPr>
            <a:grpSpLocks/>
          </p:cNvGrpSpPr>
          <p:nvPr/>
        </p:nvGrpSpPr>
        <p:grpSpPr bwMode="auto">
          <a:xfrm>
            <a:off x="1847850" y="1447800"/>
            <a:ext cx="5619750" cy="4897438"/>
            <a:chOff x="1295400" y="866590"/>
            <a:chExt cx="5620138" cy="4898164"/>
          </a:xfrm>
        </p:grpSpPr>
        <p:sp>
          <p:nvSpPr>
            <p:cNvPr id="5" name="TextBox 4"/>
            <p:cNvSpPr txBox="1"/>
            <p:nvPr/>
          </p:nvSpPr>
          <p:spPr>
            <a:xfrm>
              <a:off x="3313924" y="1600200"/>
              <a:ext cx="1544012" cy="369332"/>
            </a:xfrm>
            <a:prstGeom prst="rect">
              <a:avLst/>
            </a:prstGeom>
            <a:noFill/>
            <a:scene3d>
              <a:camera prst="orthographicFront"/>
              <a:lightRig rig="threePt" dir="t"/>
            </a:scene3d>
            <a:sp3d extrusionH="38100" contourW="38100" prstMaterial="metal">
              <a:bevelT w="127000" h="127000"/>
            </a:sp3d>
          </p:spPr>
          <p:txBody>
            <a:bodyPr wrap="none">
              <a:spAutoFit/>
            </a:bodyPr>
            <a:lstStyle/>
            <a:p>
              <a:pPr>
                <a:defRPr/>
              </a:pPr>
              <a:r>
                <a:rPr lang="en-US" b="1" dirty="0">
                  <a:solidFill>
                    <a:srgbClr val="0000CC"/>
                  </a:solidFill>
                </a:rPr>
                <a:t>Assessment</a:t>
              </a:r>
            </a:p>
          </p:txBody>
        </p:sp>
        <p:sp>
          <p:nvSpPr>
            <p:cNvPr id="6" name="TextBox 5"/>
            <p:cNvSpPr txBox="1"/>
            <p:nvPr/>
          </p:nvSpPr>
          <p:spPr>
            <a:xfrm>
              <a:off x="5467738" y="3136265"/>
              <a:ext cx="1447800" cy="369332"/>
            </a:xfrm>
            <a:prstGeom prst="rect">
              <a:avLst/>
            </a:prstGeom>
            <a:noFill/>
            <a:scene3d>
              <a:camera prst="orthographicFront"/>
              <a:lightRig rig="threePt" dir="t"/>
            </a:scene3d>
            <a:sp3d extrusionH="38100" contourW="38100" prstMaterial="metal">
              <a:bevelT w="127000" h="127000"/>
            </a:sp3d>
          </p:spPr>
          <p:txBody>
            <a:bodyPr>
              <a:spAutoFit/>
            </a:bodyPr>
            <a:lstStyle/>
            <a:p>
              <a:pPr>
                <a:defRPr/>
              </a:pPr>
              <a:r>
                <a:rPr lang="en-US" b="1" dirty="0">
                  <a:solidFill>
                    <a:srgbClr val="0000CC"/>
                  </a:solidFill>
                </a:rPr>
                <a:t>   Training   </a:t>
              </a:r>
            </a:p>
          </p:txBody>
        </p:sp>
        <p:sp>
          <p:nvSpPr>
            <p:cNvPr id="7" name="TextBox 6"/>
            <p:cNvSpPr txBox="1"/>
            <p:nvPr/>
          </p:nvSpPr>
          <p:spPr>
            <a:xfrm>
              <a:off x="3301302" y="4688258"/>
              <a:ext cx="1556836" cy="369332"/>
            </a:xfrm>
            <a:prstGeom prst="rect">
              <a:avLst/>
            </a:prstGeom>
            <a:noFill/>
            <a:scene3d>
              <a:camera prst="orthographicFront"/>
              <a:lightRig rig="threePt" dir="t"/>
            </a:scene3d>
            <a:sp3d extrusionH="38100" contourW="38100" prstMaterial="metal">
              <a:bevelT w="127000" h="127000"/>
            </a:sp3d>
          </p:spPr>
          <p:txBody>
            <a:bodyPr wrap="none">
              <a:spAutoFit/>
            </a:bodyPr>
            <a:lstStyle/>
            <a:p>
              <a:pPr>
                <a:defRPr/>
              </a:pPr>
              <a:r>
                <a:rPr lang="en-US" b="1" dirty="0">
                  <a:solidFill>
                    <a:srgbClr val="0000CC"/>
                  </a:solidFill>
                </a:rPr>
                <a:t>  Education  </a:t>
              </a:r>
            </a:p>
          </p:txBody>
        </p:sp>
        <p:sp>
          <p:nvSpPr>
            <p:cNvPr id="8" name="TextBox 7"/>
            <p:cNvSpPr txBox="1"/>
            <p:nvPr/>
          </p:nvSpPr>
          <p:spPr>
            <a:xfrm>
              <a:off x="1295400" y="3136103"/>
              <a:ext cx="1415772" cy="369332"/>
            </a:xfrm>
            <a:prstGeom prst="rect">
              <a:avLst/>
            </a:prstGeom>
            <a:noFill/>
            <a:scene3d>
              <a:camera prst="orthographicFront"/>
              <a:lightRig rig="threePt" dir="t"/>
            </a:scene3d>
            <a:sp3d extrusionH="38100" contourW="38100" prstMaterial="metal">
              <a:bevelT w="127000" h="127000"/>
            </a:sp3d>
          </p:spPr>
          <p:txBody>
            <a:bodyPr wrap="none">
              <a:spAutoFit/>
            </a:bodyPr>
            <a:lstStyle/>
            <a:p>
              <a:pPr>
                <a:defRPr/>
              </a:pPr>
              <a:r>
                <a:rPr lang="en-US" b="1" dirty="0">
                  <a:solidFill>
                    <a:srgbClr val="0000CC"/>
                  </a:solidFill>
                </a:rPr>
                <a:t>Experience</a:t>
              </a:r>
            </a:p>
          </p:txBody>
        </p:sp>
        <p:sp>
          <p:nvSpPr>
            <p:cNvPr id="9" name="Circular Arrow 8"/>
            <p:cNvSpPr/>
            <p:nvPr/>
          </p:nvSpPr>
          <p:spPr>
            <a:xfrm rot="2681898">
              <a:off x="1552389" y="1613806"/>
              <a:ext cx="4440962" cy="3856577"/>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Circular Arrow 9"/>
            <p:cNvSpPr/>
            <p:nvPr/>
          </p:nvSpPr>
          <p:spPr>
            <a:xfrm rot="8081898" flipH="1" flipV="1">
              <a:off x="1550214" y="1158782"/>
              <a:ext cx="4440962" cy="3856577"/>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Circular Arrow 10"/>
            <p:cNvSpPr/>
            <p:nvPr/>
          </p:nvSpPr>
          <p:spPr>
            <a:xfrm rot="18881898" flipH="1" flipV="1">
              <a:off x="2236014" y="1615984"/>
              <a:ext cx="4440962" cy="3856577"/>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Circular Arrow 11"/>
            <p:cNvSpPr/>
            <p:nvPr/>
          </p:nvSpPr>
          <p:spPr>
            <a:xfrm rot="2681898" flipH="1" flipV="1">
              <a:off x="2160048" y="1156605"/>
              <a:ext cx="4440962" cy="3856577"/>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grpSp>
        <p:nvGrpSpPr>
          <p:cNvPr id="4" name="Group 84"/>
          <p:cNvGrpSpPr>
            <a:grpSpLocks/>
          </p:cNvGrpSpPr>
          <p:nvPr/>
        </p:nvGrpSpPr>
        <p:grpSpPr bwMode="auto">
          <a:xfrm>
            <a:off x="6237288" y="990600"/>
            <a:ext cx="2754312" cy="1905000"/>
            <a:chOff x="4495800" y="685800"/>
            <a:chExt cx="4506195" cy="3200399"/>
          </a:xfrm>
        </p:grpSpPr>
        <p:grpSp>
          <p:nvGrpSpPr>
            <p:cNvPr id="13" name="Group 81"/>
            <p:cNvGrpSpPr>
              <a:grpSpLocks/>
            </p:cNvGrpSpPr>
            <p:nvPr/>
          </p:nvGrpSpPr>
          <p:grpSpPr bwMode="auto">
            <a:xfrm>
              <a:off x="4495800" y="685800"/>
              <a:ext cx="4506195" cy="3200399"/>
              <a:chOff x="4495800" y="1066800"/>
              <a:chExt cx="4506195" cy="3200399"/>
            </a:xfrm>
          </p:grpSpPr>
          <p:sp>
            <p:nvSpPr>
              <p:cNvPr id="16" name="Rectangle 15"/>
              <p:cNvSpPr/>
              <p:nvPr/>
            </p:nvSpPr>
            <p:spPr>
              <a:xfrm>
                <a:off x="8404123" y="2057400"/>
                <a:ext cx="371847" cy="1587040"/>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900" b="1">
                  <a:latin typeface="Arial Narrow" pitchFamily="34" charset="0"/>
                </a:endParaRPr>
              </a:p>
            </p:txBody>
          </p:sp>
          <p:cxnSp>
            <p:nvCxnSpPr>
              <p:cNvPr id="17" name="Straight Connector 16"/>
              <p:cNvCxnSpPr/>
              <p:nvPr/>
            </p:nvCxnSpPr>
            <p:spPr>
              <a:xfrm>
                <a:off x="6765780" y="4128515"/>
                <a:ext cx="0"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61604" y="2133600"/>
                <a:ext cx="371847" cy="1510840"/>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900" b="1" dirty="0">
                  <a:latin typeface="Arial Narrow" pitchFamily="34" charset="0"/>
                </a:endParaRPr>
              </a:p>
            </p:txBody>
          </p:sp>
          <p:sp>
            <p:nvSpPr>
              <p:cNvPr id="19" name="Rectangle 18"/>
              <p:cNvSpPr/>
              <p:nvPr/>
            </p:nvSpPr>
            <p:spPr>
              <a:xfrm>
                <a:off x="6560574" y="2057400"/>
                <a:ext cx="371847" cy="1314572"/>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900" b="1">
                  <a:latin typeface="Arial Narrow" pitchFamily="34" charset="0"/>
                </a:endParaRPr>
              </a:p>
            </p:txBody>
          </p:sp>
          <p:sp>
            <p:nvSpPr>
              <p:cNvPr id="20" name="Isosceles Triangle 19"/>
              <p:cNvSpPr/>
              <p:nvPr/>
            </p:nvSpPr>
            <p:spPr>
              <a:xfrm>
                <a:off x="4544007" y="1066800"/>
                <a:ext cx="4419600" cy="1074408"/>
              </a:xfrm>
              <a:prstGeom prst="triangle">
                <a:avLst>
                  <a:gd name="adj" fmla="val 49993"/>
                </a:avLst>
              </a:prstGeom>
              <a:gradFill>
                <a:gsLst>
                  <a:gs pos="0">
                    <a:srgbClr val="FF0000"/>
                  </a:gs>
                  <a:gs pos="100000">
                    <a:schemeClr val="dk1">
                      <a:shade val="30000"/>
                      <a:satMod val="200000"/>
                    </a:schemeClr>
                  </a:gs>
                </a:gsLst>
              </a:gradFill>
              <a:ln/>
            </p:spPr>
            <p:style>
              <a:lnRef idx="0">
                <a:schemeClr val="accent3"/>
              </a:lnRef>
              <a:fillRef idx="1003">
                <a:schemeClr val="dk1"/>
              </a:fillRef>
              <a:effectRef idx="3">
                <a:schemeClr val="accent3"/>
              </a:effectRef>
              <a:fontRef idx="minor">
                <a:schemeClr val="lt1"/>
              </a:fontRef>
            </p:style>
            <p:txBody>
              <a:bodyPr bIns="914400" anchor="ctr"/>
              <a:lstStyle/>
              <a:p>
                <a:pPr algn="ctr" fontAlgn="auto">
                  <a:spcBef>
                    <a:spcPts val="0"/>
                  </a:spcBef>
                  <a:spcAft>
                    <a:spcPts val="0"/>
                  </a:spcAft>
                  <a:defRPr/>
                </a:pPr>
                <a:endParaRPr lang="en-US" sz="1100" b="1" dirty="0">
                  <a:solidFill>
                    <a:schemeClr val="tx1"/>
                  </a:solidFill>
                </a:endParaRPr>
              </a:p>
              <a:p>
                <a:pPr algn="ctr" fontAlgn="auto">
                  <a:spcBef>
                    <a:spcPts val="0"/>
                  </a:spcBef>
                  <a:spcAft>
                    <a:spcPts val="0"/>
                  </a:spcAft>
                  <a:defRPr/>
                </a:pPr>
                <a:endParaRPr lang="en-US" sz="1050" b="1" dirty="0">
                  <a:solidFill>
                    <a:schemeClr val="tx1"/>
                  </a:solidFill>
                </a:endParaRPr>
              </a:p>
              <a:p>
                <a:pPr algn="ctr" fontAlgn="auto">
                  <a:spcBef>
                    <a:spcPts val="0"/>
                  </a:spcBef>
                  <a:spcAft>
                    <a:spcPts val="0"/>
                  </a:spcAft>
                  <a:defRPr/>
                </a:pPr>
                <a:endParaRPr lang="en-US" sz="1050" b="1" dirty="0">
                  <a:solidFill>
                    <a:schemeClr val="tx1"/>
                  </a:solidFill>
                </a:endParaRPr>
              </a:p>
              <a:p>
                <a:pPr algn="ctr" fontAlgn="auto">
                  <a:spcBef>
                    <a:spcPts val="0"/>
                  </a:spcBef>
                  <a:spcAft>
                    <a:spcPts val="0"/>
                  </a:spcAft>
                  <a:defRPr/>
                </a:pPr>
                <a:endParaRPr lang="en-US" sz="1050" b="1" dirty="0">
                  <a:solidFill>
                    <a:schemeClr val="tx1"/>
                  </a:solidFill>
                </a:endParaRPr>
              </a:p>
              <a:p>
                <a:pPr algn="ctr" fontAlgn="auto">
                  <a:spcBef>
                    <a:spcPts val="0"/>
                  </a:spcBef>
                  <a:spcAft>
                    <a:spcPts val="0"/>
                  </a:spcAft>
                  <a:defRPr/>
                </a:pPr>
                <a:r>
                  <a:rPr lang="en-US" sz="1050" b="1" dirty="0">
                    <a:solidFill>
                      <a:schemeClr val="tx1"/>
                    </a:solidFill>
                  </a:rPr>
                  <a:t>Army Leader Development</a:t>
                </a:r>
              </a:p>
            </p:txBody>
          </p:sp>
          <p:sp>
            <p:nvSpPr>
              <p:cNvPr id="21" name="Isosceles Triangle 20"/>
              <p:cNvSpPr/>
              <p:nvPr/>
            </p:nvSpPr>
            <p:spPr>
              <a:xfrm>
                <a:off x="4939926" y="3224403"/>
                <a:ext cx="3610151" cy="440054"/>
              </a:xfrm>
              <a:prstGeom prst="triangle">
                <a:avLst/>
              </a:prstGeom>
              <a:gradFill>
                <a:gsLst>
                  <a:gs pos="0">
                    <a:schemeClr val="bg1"/>
                  </a:gs>
                  <a:gs pos="64999">
                    <a:schemeClr val="tx1">
                      <a:lumMod val="50000"/>
                      <a:lumOff val="50000"/>
                    </a:schemeClr>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2" name="TextBox 21"/>
              <p:cNvSpPr txBox="1"/>
              <p:nvPr/>
            </p:nvSpPr>
            <p:spPr>
              <a:xfrm rot="16200000">
                <a:off x="7950534" y="2673739"/>
                <a:ext cx="1258824" cy="402572"/>
              </a:xfrm>
              <a:prstGeom prst="rect">
                <a:avLst/>
              </a:prstGeom>
              <a:noFill/>
            </p:spPr>
            <p:txBody>
              <a:bodyPr>
                <a:spAutoFit/>
              </a:bodyPr>
              <a:lstStyle/>
              <a:p>
                <a:pPr>
                  <a:defRPr/>
                </a:pPr>
                <a:r>
                  <a:rPr lang="en-US" sz="1000" b="1" dirty="0">
                    <a:solidFill>
                      <a:schemeClr val="bg1"/>
                    </a:solidFill>
                    <a:effectLst>
                      <a:outerShdw blurRad="38100" dist="38100" dir="2700000" algn="tl">
                        <a:srgbClr val="000000">
                          <a:alpha val="43137"/>
                        </a:srgbClr>
                      </a:outerShdw>
                    </a:effectLst>
                    <a:latin typeface="Arial Narrow" pitchFamily="34" charset="0"/>
                    <a:cs typeface="+mn-cs"/>
                  </a:rPr>
                  <a:t>Experience</a:t>
                </a:r>
              </a:p>
            </p:txBody>
          </p:sp>
          <p:sp>
            <p:nvSpPr>
              <p:cNvPr id="23" name="Rectangle 22"/>
              <p:cNvSpPr/>
              <p:nvPr/>
            </p:nvSpPr>
            <p:spPr>
              <a:xfrm>
                <a:off x="4657312" y="3658516"/>
                <a:ext cx="4182893" cy="198285"/>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500" b="1" dirty="0">
                    <a:solidFill>
                      <a:schemeClr val="tx1"/>
                    </a:solidFill>
                    <a:latin typeface="Arial Narrow" pitchFamily="34" charset="0"/>
                  </a:rPr>
                  <a:t>FM 6-22 Leadership</a:t>
                </a:r>
              </a:p>
            </p:txBody>
          </p:sp>
          <p:cxnSp>
            <p:nvCxnSpPr>
              <p:cNvPr id="24" name="Straight Connector 23"/>
              <p:cNvCxnSpPr/>
              <p:nvPr/>
            </p:nvCxnSpPr>
            <p:spPr>
              <a:xfrm>
                <a:off x="6755391" y="3821811"/>
                <a:ext cx="0"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495800" y="3870019"/>
                <a:ext cx="4506195" cy="198285"/>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500" b="1" dirty="0">
                    <a:solidFill>
                      <a:schemeClr val="tx1"/>
                    </a:solidFill>
                    <a:latin typeface="Arial Narrow" pitchFamily="34" charset="0"/>
                  </a:rPr>
                  <a:t>   FM 3.0 Operations                      FM 5.0 The Operations Process                    FM 7.0 Training for FSO</a:t>
                </a:r>
              </a:p>
            </p:txBody>
          </p:sp>
          <p:cxnSp>
            <p:nvCxnSpPr>
              <p:cNvPr id="26" name="Straight Connector 25"/>
              <p:cNvCxnSpPr/>
              <p:nvPr/>
            </p:nvCxnSpPr>
            <p:spPr>
              <a:xfrm rot="5400000">
                <a:off x="5642492" y="3959196"/>
                <a:ext cx="197358" cy="2598"/>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6200000">
                <a:off x="4367680" y="2724414"/>
                <a:ext cx="1157478" cy="402570"/>
              </a:xfrm>
              <a:prstGeom prst="rect">
                <a:avLst/>
              </a:prstGeom>
              <a:noFill/>
            </p:spPr>
            <p:txBody>
              <a:bodyPr>
                <a:spAutoFit/>
              </a:bodyPr>
              <a:lstStyle/>
              <a:p>
                <a:pPr>
                  <a:defRPr/>
                </a:pPr>
                <a:r>
                  <a:rPr lang="en-US" sz="1000" b="1" dirty="0">
                    <a:solidFill>
                      <a:schemeClr val="bg1"/>
                    </a:solidFill>
                    <a:effectLst>
                      <a:outerShdw blurRad="38100" dist="38100" dir="2700000" algn="tl">
                        <a:srgbClr val="000000">
                          <a:alpha val="43137"/>
                        </a:srgbClr>
                      </a:outerShdw>
                    </a:effectLst>
                    <a:latin typeface="Arial Narrow" pitchFamily="34" charset="0"/>
                    <a:cs typeface="+mn-cs"/>
                  </a:rPr>
                  <a:t>Training</a:t>
                </a:r>
              </a:p>
            </p:txBody>
          </p:sp>
          <p:sp>
            <p:nvSpPr>
              <p:cNvPr id="28" name="TextBox 27"/>
              <p:cNvSpPr txBox="1"/>
              <p:nvPr/>
            </p:nvSpPr>
            <p:spPr>
              <a:xfrm rot="16200000">
                <a:off x="6164963" y="2420376"/>
                <a:ext cx="1157478" cy="402570"/>
              </a:xfrm>
              <a:prstGeom prst="rect">
                <a:avLst/>
              </a:prstGeom>
              <a:noFill/>
            </p:spPr>
            <p:txBody>
              <a:bodyPr>
                <a:spAutoFit/>
              </a:bodyPr>
              <a:lstStyle/>
              <a:p>
                <a:pPr>
                  <a:defRPr/>
                </a:pPr>
                <a:r>
                  <a:rPr lang="en-US" sz="1000" b="1" dirty="0">
                    <a:solidFill>
                      <a:schemeClr val="bg1"/>
                    </a:solidFill>
                    <a:effectLst>
                      <a:outerShdw blurRad="38100" dist="38100" dir="2700000" algn="tl">
                        <a:srgbClr val="000000">
                          <a:alpha val="43137"/>
                        </a:srgbClr>
                      </a:outerShdw>
                    </a:effectLst>
                    <a:latin typeface="Arial Narrow" pitchFamily="34" charset="0"/>
                    <a:cs typeface="+mn-cs"/>
                  </a:rPr>
                  <a:t>Education</a:t>
                </a:r>
              </a:p>
            </p:txBody>
          </p:sp>
          <p:sp>
            <p:nvSpPr>
              <p:cNvPr id="29" name="Rectangle 28"/>
              <p:cNvSpPr/>
              <p:nvPr/>
            </p:nvSpPr>
            <p:spPr>
              <a:xfrm>
                <a:off x="4495800" y="4068303"/>
                <a:ext cx="4506195" cy="198285"/>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500" b="1" dirty="0">
                    <a:solidFill>
                      <a:schemeClr val="tx1"/>
                    </a:solidFill>
                    <a:latin typeface="Arial Narrow" pitchFamily="34" charset="0"/>
                  </a:rPr>
                  <a:t>                   Army Capstone Concept                                         Capstone Concept for Joint Operations</a:t>
                </a:r>
              </a:p>
            </p:txBody>
          </p:sp>
          <p:cxnSp>
            <p:nvCxnSpPr>
              <p:cNvPr id="30" name="Straight Connector 29"/>
              <p:cNvCxnSpPr/>
              <p:nvPr/>
            </p:nvCxnSpPr>
            <p:spPr>
              <a:xfrm rot="5400000">
                <a:off x="6663205" y="4167222"/>
                <a:ext cx="197358" cy="2596"/>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rot="5400000">
              <a:off x="7441040" y="3574196"/>
              <a:ext cx="200026" cy="2596"/>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68"/>
          <p:cNvSpPr txBox="1">
            <a:spLocks noChangeArrowheads="1"/>
          </p:cNvSpPr>
          <p:nvPr/>
        </p:nvSpPr>
        <p:spPr bwMode="auto">
          <a:xfrm>
            <a:off x="3733800" y="1066800"/>
            <a:ext cx="2495550" cy="1046163"/>
          </a:xfrm>
          <a:prstGeom prst="rect">
            <a:avLst/>
          </a:prstGeom>
          <a:noFill/>
          <a:ln w="9525">
            <a:noFill/>
            <a:miter lim="800000"/>
            <a:headEnd/>
            <a:tailEnd/>
          </a:ln>
        </p:spPr>
        <p:txBody>
          <a:bodyPr wrap="none">
            <a:spAutoFit/>
          </a:bodyPr>
          <a:lstStyle/>
          <a:p>
            <a:r>
              <a:rPr lang="en-US" sz="1400" b="1"/>
              <a:t>Self-Assessment</a:t>
            </a:r>
          </a:p>
          <a:p>
            <a:pPr marL="233363" lvl="1" indent="-233363">
              <a:buFont typeface="Arial" charset="0"/>
              <a:buChar char="•"/>
            </a:pPr>
            <a:r>
              <a:rPr lang="en-US" sz="1200" b="1"/>
              <a:t>Current military experiences</a:t>
            </a:r>
          </a:p>
          <a:p>
            <a:pPr marL="233363" lvl="1" indent="-233363">
              <a:buFont typeface="Arial" charset="0"/>
              <a:buChar char="•"/>
            </a:pPr>
            <a:r>
              <a:rPr lang="en-US" sz="1200" b="1"/>
              <a:t>Follow-on assignment</a:t>
            </a:r>
          </a:p>
          <a:p>
            <a:pPr marL="233363" lvl="1" indent="-233363">
              <a:buFont typeface="Arial" charset="0"/>
              <a:buChar char="•"/>
            </a:pPr>
            <a:r>
              <a:rPr lang="en-US" sz="1200" b="1"/>
              <a:t>Educational background</a:t>
            </a:r>
          </a:p>
          <a:p>
            <a:pPr marL="233363" lvl="1" indent="-233363">
              <a:buFont typeface="Arial" charset="0"/>
              <a:buChar char="•"/>
            </a:pPr>
            <a:r>
              <a:rPr lang="en-US" sz="1200" b="1"/>
              <a:t>Learning style </a:t>
            </a:r>
          </a:p>
        </p:txBody>
      </p:sp>
      <p:sp>
        <p:nvSpPr>
          <p:cNvPr id="32" name="TextBox 69"/>
          <p:cNvSpPr txBox="1">
            <a:spLocks noChangeArrowheads="1"/>
          </p:cNvSpPr>
          <p:nvPr/>
        </p:nvSpPr>
        <p:spPr bwMode="auto">
          <a:xfrm>
            <a:off x="6858000" y="4114800"/>
            <a:ext cx="2219325" cy="1230313"/>
          </a:xfrm>
          <a:prstGeom prst="rect">
            <a:avLst/>
          </a:prstGeom>
          <a:noFill/>
          <a:ln w="9525">
            <a:noFill/>
            <a:miter lim="800000"/>
            <a:headEnd/>
            <a:tailEnd/>
          </a:ln>
        </p:spPr>
        <p:txBody>
          <a:bodyPr>
            <a:spAutoFit/>
          </a:bodyPr>
          <a:lstStyle/>
          <a:p>
            <a:r>
              <a:rPr lang="en-US" sz="1400" b="1"/>
              <a:t>Skills Development</a:t>
            </a:r>
          </a:p>
          <a:p>
            <a:pPr marL="233363" lvl="1" indent="-233363">
              <a:buFont typeface="Arial" charset="0"/>
              <a:buChar char="•"/>
            </a:pPr>
            <a:r>
              <a:rPr lang="en-US" sz="1200" b="1"/>
              <a:t>Embedded in Army / functional tasks</a:t>
            </a:r>
          </a:p>
          <a:p>
            <a:pPr marL="233363" lvl="1" indent="-233363">
              <a:buFont typeface="Arial" charset="0"/>
              <a:buChar char="•"/>
            </a:pPr>
            <a:r>
              <a:rPr lang="en-US" sz="1200" b="1"/>
              <a:t>Doctrinal understanding </a:t>
            </a:r>
          </a:p>
          <a:p>
            <a:pPr marL="233363" lvl="1" indent="-233363">
              <a:buFont typeface="Arial" charset="0"/>
              <a:buChar char="•"/>
            </a:pPr>
            <a:r>
              <a:rPr lang="en-US" sz="1200" b="1"/>
              <a:t>Elemental language proficiency (Level 0+ / 1)</a:t>
            </a:r>
          </a:p>
        </p:txBody>
      </p:sp>
      <p:sp>
        <p:nvSpPr>
          <p:cNvPr id="33" name="TextBox 70"/>
          <p:cNvSpPr txBox="1">
            <a:spLocks noChangeArrowheads="1"/>
          </p:cNvSpPr>
          <p:nvPr/>
        </p:nvSpPr>
        <p:spPr bwMode="auto">
          <a:xfrm>
            <a:off x="3733800" y="5715000"/>
            <a:ext cx="3416300" cy="862013"/>
          </a:xfrm>
          <a:prstGeom prst="rect">
            <a:avLst/>
          </a:prstGeom>
          <a:noFill/>
          <a:ln w="9525">
            <a:noFill/>
            <a:miter lim="800000"/>
            <a:headEnd/>
            <a:tailEnd/>
          </a:ln>
        </p:spPr>
        <p:txBody>
          <a:bodyPr wrap="none">
            <a:spAutoFit/>
          </a:bodyPr>
          <a:lstStyle/>
          <a:p>
            <a:r>
              <a:rPr lang="en-US" sz="1400" b="1"/>
              <a:t>Situational Application</a:t>
            </a:r>
          </a:p>
          <a:p>
            <a:pPr marL="233363" lvl="1" indent="-233363">
              <a:buFont typeface="Arial" charset="0"/>
              <a:buChar char="•"/>
            </a:pPr>
            <a:r>
              <a:rPr lang="en-US" sz="1200" b="1"/>
              <a:t>Analytical understanding of environment</a:t>
            </a:r>
          </a:p>
          <a:p>
            <a:pPr marL="233363" lvl="1" indent="-233363">
              <a:buFont typeface="Arial" charset="0"/>
              <a:buChar char="•"/>
            </a:pPr>
            <a:r>
              <a:rPr lang="en-US" sz="1200" b="1"/>
              <a:t>Critical thinking / problem-solving</a:t>
            </a:r>
          </a:p>
          <a:p>
            <a:pPr marL="233363" lvl="1" indent="-233363">
              <a:buFont typeface="Arial" charset="0"/>
              <a:buChar char="•"/>
            </a:pPr>
            <a:r>
              <a:rPr lang="en-US" sz="1200" b="1"/>
              <a:t>Cultural / geo-political / JIIM awareness</a:t>
            </a:r>
          </a:p>
        </p:txBody>
      </p:sp>
      <p:sp>
        <p:nvSpPr>
          <p:cNvPr id="34" name="TextBox 71"/>
          <p:cNvSpPr txBox="1">
            <a:spLocks noChangeArrowheads="1"/>
          </p:cNvSpPr>
          <p:nvPr/>
        </p:nvSpPr>
        <p:spPr bwMode="auto">
          <a:xfrm>
            <a:off x="76200" y="2438400"/>
            <a:ext cx="2286000" cy="1046163"/>
          </a:xfrm>
          <a:prstGeom prst="rect">
            <a:avLst/>
          </a:prstGeom>
          <a:noFill/>
          <a:ln w="9525">
            <a:noFill/>
            <a:miter lim="800000"/>
            <a:headEnd/>
            <a:tailEnd/>
          </a:ln>
        </p:spPr>
        <p:txBody>
          <a:bodyPr>
            <a:spAutoFit/>
          </a:bodyPr>
          <a:lstStyle/>
          <a:p>
            <a:r>
              <a:rPr lang="en-US" sz="1400" b="1" dirty="0"/>
              <a:t>Experiential Learning</a:t>
            </a:r>
          </a:p>
          <a:p>
            <a:pPr marL="233363" lvl="1" indent="-233363">
              <a:buFont typeface="Arial" charset="0"/>
              <a:buChar char="•"/>
            </a:pPr>
            <a:r>
              <a:rPr lang="en-US" sz="1200" b="1" dirty="0"/>
              <a:t>Situational Training</a:t>
            </a:r>
          </a:p>
          <a:p>
            <a:pPr marL="233363" lvl="1" indent="-233363">
              <a:buFont typeface="Arial" charset="0"/>
              <a:buChar char="•"/>
            </a:pPr>
            <a:r>
              <a:rPr lang="en-US" sz="1200" b="1" dirty="0"/>
              <a:t>Dilemma Exercises</a:t>
            </a:r>
          </a:p>
          <a:p>
            <a:pPr marL="233363" lvl="1" indent="-233363">
              <a:buFont typeface="Arial" charset="0"/>
              <a:buChar char="•"/>
            </a:pPr>
            <a:r>
              <a:rPr lang="en-US" sz="1200" b="1" dirty="0"/>
              <a:t>Key Leader Engagements</a:t>
            </a:r>
          </a:p>
          <a:p>
            <a:pPr marL="233363" lvl="1" indent="-233363">
              <a:buFont typeface="Arial" charset="0"/>
              <a:buChar char="•"/>
            </a:pPr>
            <a:r>
              <a:rPr lang="en-US" sz="1200" b="1" dirty="0" smtClean="0"/>
              <a:t>FTX</a:t>
            </a:r>
            <a:endParaRPr lang="en-US" sz="1200" b="1" dirty="0"/>
          </a:p>
        </p:txBody>
      </p:sp>
      <p:sp>
        <p:nvSpPr>
          <p:cNvPr id="35" name="TextBox 80"/>
          <p:cNvSpPr txBox="1">
            <a:spLocks noChangeArrowheads="1"/>
          </p:cNvSpPr>
          <p:nvPr/>
        </p:nvSpPr>
        <p:spPr bwMode="auto">
          <a:xfrm>
            <a:off x="152400" y="914400"/>
            <a:ext cx="2971800" cy="1384995"/>
          </a:xfrm>
          <a:prstGeom prst="rect">
            <a:avLst/>
          </a:prstGeom>
          <a:solidFill>
            <a:srgbClr val="FFFF00"/>
          </a:solidFill>
          <a:ln w="31750">
            <a:solidFill>
              <a:schemeClr val="tx1"/>
            </a:solidFill>
            <a:miter lim="800000"/>
            <a:headEnd/>
            <a:tailEnd/>
          </a:ln>
        </p:spPr>
        <p:txBody>
          <a:bodyPr>
            <a:spAutoFit/>
          </a:bodyPr>
          <a:lstStyle/>
          <a:p>
            <a:r>
              <a:rPr lang="en-US" sz="1200" b="1" dirty="0" smtClean="0">
                <a:solidFill>
                  <a:srgbClr val="0000CC"/>
                </a:solidFill>
              </a:rPr>
              <a:t>Expected Outcome</a:t>
            </a:r>
            <a:r>
              <a:rPr lang="en-US" sz="1200" b="1" dirty="0" smtClean="0"/>
              <a:t>: </a:t>
            </a:r>
            <a:r>
              <a:rPr lang="en-US" sz="1200" dirty="0" smtClean="0"/>
              <a:t>A comprehensive and balanced strategy that reflects best practices and is informed by emerging requirements for Foreign Language Proficiency, Regional Expertise &amp; Cultural Capability that supports Army 2020 force structure / mission and “Future Force ARFORGEN</a:t>
            </a:r>
            <a:endParaRPr lang="en-US" sz="1200" b="1" dirty="0">
              <a:solidFill>
                <a:srgbClr val="0000CC"/>
              </a:solidFill>
            </a:endParaRPr>
          </a:p>
        </p:txBody>
      </p:sp>
      <p:cxnSp>
        <p:nvCxnSpPr>
          <p:cNvPr id="36" name="Straight Arrow Connector 35"/>
          <p:cNvCxnSpPr/>
          <p:nvPr/>
        </p:nvCxnSpPr>
        <p:spPr>
          <a:xfrm rot="5400000">
            <a:off x="3733801" y="3884612"/>
            <a:ext cx="1828800" cy="317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733800" y="3884613"/>
            <a:ext cx="1828800" cy="158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4" name="Group 23"/>
          <p:cNvGrpSpPr>
            <a:grpSpLocks/>
          </p:cNvGrpSpPr>
          <p:nvPr/>
        </p:nvGrpSpPr>
        <p:grpSpPr bwMode="auto">
          <a:xfrm>
            <a:off x="228600" y="4808538"/>
            <a:ext cx="1755775" cy="1760537"/>
            <a:chOff x="228600" y="3009124"/>
            <a:chExt cx="2341960" cy="2348451"/>
          </a:xfrm>
        </p:grpSpPr>
        <p:sp>
          <p:nvSpPr>
            <p:cNvPr id="39" name="Text Box 19"/>
            <p:cNvSpPr txBox="1">
              <a:spLocks noChangeArrowheads="1"/>
            </p:cNvSpPr>
            <p:nvPr/>
          </p:nvSpPr>
          <p:spPr bwMode="auto">
            <a:xfrm>
              <a:off x="1022665" y="4266996"/>
              <a:ext cx="722068" cy="328232"/>
            </a:xfrm>
            <a:prstGeom prst="rect">
              <a:avLst/>
            </a:prstGeom>
            <a:noFill/>
            <a:ln w="9525">
              <a:noFill/>
              <a:miter lim="800000"/>
              <a:headEnd/>
              <a:tailEnd/>
            </a:ln>
          </p:spPr>
          <p:txBody>
            <a:bodyPr wrap="none">
              <a:spAutoFit/>
            </a:bodyPr>
            <a:lstStyle/>
            <a:p>
              <a:pPr algn="ctr">
                <a:defRPr/>
              </a:pPr>
              <a:r>
                <a:rPr lang="en-US" sz="1000" b="1" dirty="0">
                  <a:latin typeface="+mj-lt"/>
                </a:rPr>
                <a:t>Apply</a:t>
              </a:r>
            </a:p>
          </p:txBody>
        </p:sp>
        <p:sp>
          <p:nvSpPr>
            <p:cNvPr id="40" name="Text Box 20"/>
            <p:cNvSpPr txBox="1">
              <a:spLocks noChangeArrowheads="1"/>
            </p:cNvSpPr>
            <p:nvPr/>
          </p:nvSpPr>
          <p:spPr bwMode="auto">
            <a:xfrm>
              <a:off x="1020547" y="3504649"/>
              <a:ext cx="804652" cy="328232"/>
            </a:xfrm>
            <a:prstGeom prst="rect">
              <a:avLst/>
            </a:prstGeom>
            <a:noFill/>
            <a:ln w="9525">
              <a:noFill/>
              <a:miter lim="800000"/>
              <a:headEnd/>
              <a:tailEnd/>
            </a:ln>
          </p:spPr>
          <p:txBody>
            <a:bodyPr wrap="none">
              <a:spAutoFit/>
            </a:bodyPr>
            <a:lstStyle/>
            <a:p>
              <a:pPr>
                <a:defRPr/>
              </a:pPr>
              <a:r>
                <a:rPr lang="en-US" sz="1000" b="1" dirty="0">
                  <a:latin typeface="+mj-lt"/>
                </a:rPr>
                <a:t>Advise</a:t>
              </a:r>
            </a:p>
          </p:txBody>
        </p:sp>
        <p:grpSp>
          <p:nvGrpSpPr>
            <p:cNvPr id="38" name="Group 63"/>
            <p:cNvGrpSpPr>
              <a:grpSpLocks/>
            </p:cNvGrpSpPr>
            <p:nvPr/>
          </p:nvGrpSpPr>
          <p:grpSpPr bwMode="auto">
            <a:xfrm>
              <a:off x="685800" y="3009124"/>
              <a:ext cx="1395829" cy="549028"/>
              <a:chOff x="814517" y="2757500"/>
              <a:chExt cx="1395829" cy="549028"/>
            </a:xfrm>
          </p:grpSpPr>
          <p:sp>
            <p:nvSpPr>
              <p:cNvPr id="49" name="Pyr1"/>
              <p:cNvSpPr>
                <a:spLocks noEditPoints="1" noChangeArrowheads="1"/>
              </p:cNvSpPr>
              <p:nvPr/>
            </p:nvSpPr>
            <p:spPr bwMode="auto">
              <a:xfrm>
                <a:off x="814517" y="2757500"/>
                <a:ext cx="1395829" cy="503634"/>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5400 w 21600"/>
                  <a:gd name="T10" fmla="*/ 11800 h 21600"/>
                  <a:gd name="T11" fmla="*/ 16200 w 21600"/>
                  <a:gd name="T12" fmla="*/ 20600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chemeClr val="tx2">
                  <a:lumMod val="65000"/>
                  <a:lumOff val="35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US" sz="800" b="1" dirty="0">
                  <a:solidFill>
                    <a:schemeClr val="bg1"/>
                  </a:solidFill>
                  <a:latin typeface="+mj-lt"/>
                </a:endParaRPr>
              </a:p>
            </p:txBody>
          </p:sp>
          <p:sp>
            <p:nvSpPr>
              <p:cNvPr id="50" name="TextBox 46"/>
              <p:cNvSpPr txBox="1">
                <a:spLocks noChangeArrowheads="1"/>
              </p:cNvSpPr>
              <p:nvPr/>
            </p:nvSpPr>
            <p:spPr bwMode="auto">
              <a:xfrm>
                <a:off x="1009509" y="2977733"/>
                <a:ext cx="1012167" cy="328232"/>
              </a:xfrm>
              <a:prstGeom prst="rect">
                <a:avLst/>
              </a:prstGeom>
              <a:noFill/>
              <a:ln w="9525">
                <a:noFill/>
                <a:miter lim="800000"/>
                <a:headEnd/>
                <a:tailEnd/>
              </a:ln>
            </p:spPr>
            <p:txBody>
              <a:bodyPr wrap="none">
                <a:spAutoFit/>
              </a:bodyPr>
              <a:lstStyle/>
              <a:p>
                <a:pPr>
                  <a:defRPr/>
                </a:pPr>
                <a:r>
                  <a:rPr lang="en-US" sz="1000" b="1">
                    <a:solidFill>
                      <a:schemeClr val="bg1"/>
                    </a:solidFill>
                    <a:latin typeface="+mj-lt"/>
                  </a:rPr>
                  <a:t>Expertise</a:t>
                </a:r>
              </a:p>
            </p:txBody>
          </p:sp>
        </p:grpSp>
        <p:grpSp>
          <p:nvGrpSpPr>
            <p:cNvPr id="41" name="Group 64"/>
            <p:cNvGrpSpPr>
              <a:grpSpLocks/>
            </p:cNvGrpSpPr>
            <p:nvPr/>
          </p:nvGrpSpPr>
          <p:grpSpPr bwMode="auto">
            <a:xfrm>
              <a:off x="304803" y="3810004"/>
              <a:ext cx="2152967" cy="480770"/>
              <a:chOff x="304803" y="3810004"/>
              <a:chExt cx="2152967" cy="480770"/>
            </a:xfrm>
          </p:grpSpPr>
          <p:sp>
            <p:nvSpPr>
              <p:cNvPr id="47" name="Pyr2"/>
              <p:cNvSpPr>
                <a:spLocks noEditPoints="1" noChangeArrowheads="1"/>
              </p:cNvSpPr>
              <p:nvPr/>
            </p:nvSpPr>
            <p:spPr bwMode="auto">
              <a:xfrm>
                <a:off x="304803" y="3810004"/>
                <a:ext cx="2152967" cy="467502"/>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ln>
                <a:headEnd/>
                <a:tailEnd/>
              </a:ln>
            </p:spPr>
            <p:style>
              <a:lnRef idx="0">
                <a:schemeClr val="dk1"/>
              </a:lnRef>
              <a:fillRef idx="3">
                <a:schemeClr val="dk1"/>
              </a:fillRef>
              <a:effectRef idx="3">
                <a:schemeClr val="dk1"/>
              </a:effectRef>
              <a:fontRef idx="minor">
                <a:schemeClr val="lt1"/>
              </a:fontRef>
            </p:style>
            <p:txBody>
              <a:bodyPr/>
              <a:lstStyle/>
              <a:p>
                <a:pPr>
                  <a:defRPr/>
                </a:pPr>
                <a:endParaRPr lang="en-US" sz="600" b="1" dirty="0">
                  <a:latin typeface="+mj-lt"/>
                </a:endParaRPr>
              </a:p>
              <a:p>
                <a:pPr>
                  <a:defRPr/>
                </a:pPr>
                <a:endParaRPr lang="en-US" sz="900" b="1" dirty="0">
                  <a:latin typeface="+mj-lt"/>
                </a:endParaRPr>
              </a:p>
            </p:txBody>
          </p:sp>
          <p:sp>
            <p:nvSpPr>
              <p:cNvPr id="48" name="TextBox 43"/>
              <p:cNvSpPr txBox="1">
                <a:spLocks noChangeArrowheads="1"/>
              </p:cNvSpPr>
              <p:nvPr/>
            </p:nvSpPr>
            <p:spPr bwMode="auto">
              <a:xfrm>
                <a:off x="637279" y="3962057"/>
                <a:ext cx="1452608" cy="328232"/>
              </a:xfrm>
              <a:prstGeom prst="rect">
                <a:avLst/>
              </a:prstGeom>
              <a:noFill/>
              <a:ln w="9525">
                <a:noFill/>
                <a:miter lim="800000"/>
                <a:headEnd/>
                <a:tailEnd/>
              </a:ln>
            </p:spPr>
            <p:txBody>
              <a:bodyPr wrap="none">
                <a:spAutoFit/>
              </a:bodyPr>
              <a:lstStyle/>
              <a:p>
                <a:pPr>
                  <a:defRPr/>
                </a:pPr>
                <a:r>
                  <a:rPr lang="en-US" sz="1000" b="1" dirty="0">
                    <a:solidFill>
                      <a:schemeClr val="bg1"/>
                    </a:solidFill>
                    <a:latin typeface="+mj-lt"/>
                  </a:rPr>
                  <a:t>Understanding</a:t>
                </a:r>
              </a:p>
            </p:txBody>
          </p:sp>
        </p:grpSp>
        <p:grpSp>
          <p:nvGrpSpPr>
            <p:cNvPr id="42" name="Group 65"/>
            <p:cNvGrpSpPr>
              <a:grpSpLocks/>
            </p:cNvGrpSpPr>
            <p:nvPr/>
          </p:nvGrpSpPr>
          <p:grpSpPr bwMode="auto">
            <a:xfrm>
              <a:off x="228600" y="4569025"/>
              <a:ext cx="2341960" cy="480772"/>
              <a:chOff x="152401" y="4800602"/>
              <a:chExt cx="2341960" cy="480772"/>
            </a:xfrm>
          </p:grpSpPr>
          <p:sp>
            <p:nvSpPr>
              <p:cNvPr id="45" name="Pyr3"/>
              <p:cNvSpPr>
                <a:spLocks noEditPoints="1" noChangeArrowheads="1"/>
              </p:cNvSpPr>
              <p:nvPr/>
            </p:nvSpPr>
            <p:spPr bwMode="auto">
              <a:xfrm>
                <a:off x="152401" y="4800602"/>
                <a:ext cx="2341960" cy="456009"/>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algn="ctr">
                  <a:defRPr/>
                </a:pPr>
                <a:endParaRPr lang="en-US" sz="900" b="1" dirty="0">
                  <a:solidFill>
                    <a:schemeClr val="bg1"/>
                  </a:solidFill>
                  <a:latin typeface="+mj-lt"/>
                </a:endParaRPr>
              </a:p>
              <a:p>
                <a:pPr algn="ctr">
                  <a:defRPr/>
                </a:pPr>
                <a:r>
                  <a:rPr lang="en-US" sz="900" b="1" dirty="0">
                    <a:solidFill>
                      <a:schemeClr val="tx1"/>
                    </a:solidFill>
                    <a:latin typeface="+mj-lt"/>
                  </a:rPr>
                  <a:t>	</a:t>
                </a:r>
              </a:p>
            </p:txBody>
          </p:sp>
          <p:sp>
            <p:nvSpPr>
              <p:cNvPr id="46" name="TextBox 40"/>
              <p:cNvSpPr txBox="1">
                <a:spLocks noChangeArrowheads="1"/>
              </p:cNvSpPr>
              <p:nvPr/>
            </p:nvSpPr>
            <p:spPr bwMode="auto">
              <a:xfrm>
                <a:off x="762242" y="4953862"/>
                <a:ext cx="1143452" cy="328233"/>
              </a:xfrm>
              <a:prstGeom prst="rect">
                <a:avLst/>
              </a:prstGeom>
              <a:noFill/>
              <a:ln w="9525">
                <a:noFill/>
                <a:miter lim="800000"/>
                <a:headEnd/>
                <a:tailEnd/>
              </a:ln>
            </p:spPr>
            <p:txBody>
              <a:bodyPr wrap="none">
                <a:spAutoFit/>
              </a:bodyPr>
              <a:lstStyle/>
              <a:p>
                <a:pPr>
                  <a:defRPr/>
                </a:pPr>
                <a:r>
                  <a:rPr lang="en-US" sz="1000" b="1" dirty="0">
                    <a:solidFill>
                      <a:schemeClr val="bg1"/>
                    </a:solidFill>
                    <a:latin typeface="+mj-lt"/>
                  </a:rPr>
                  <a:t>Awareness</a:t>
                </a:r>
              </a:p>
            </p:txBody>
          </p:sp>
        </p:grpSp>
        <p:sp>
          <p:nvSpPr>
            <p:cNvPr id="44" name="Rectangle 31"/>
            <p:cNvSpPr>
              <a:spLocks noChangeArrowheads="1"/>
            </p:cNvSpPr>
            <p:nvPr/>
          </p:nvSpPr>
          <p:spPr bwMode="auto">
            <a:xfrm>
              <a:off x="1029017" y="5029343"/>
              <a:ext cx="709365" cy="328232"/>
            </a:xfrm>
            <a:prstGeom prst="rect">
              <a:avLst/>
            </a:prstGeom>
            <a:noFill/>
            <a:ln w="9525">
              <a:noFill/>
              <a:miter lim="800000"/>
              <a:headEnd/>
              <a:tailEnd/>
            </a:ln>
          </p:spPr>
          <p:txBody>
            <a:bodyPr wrap="none">
              <a:spAutoFit/>
            </a:bodyPr>
            <a:lstStyle/>
            <a:p>
              <a:pPr algn="ctr">
                <a:defRPr/>
              </a:pPr>
              <a:r>
                <a:rPr lang="en-US" sz="1000" b="1" dirty="0">
                  <a:latin typeface="+mj-lt"/>
                </a:rPr>
                <a:t>Learn</a:t>
              </a:r>
            </a:p>
          </p:txBody>
        </p:sp>
      </p:grpSp>
      <p:grpSp>
        <p:nvGrpSpPr>
          <p:cNvPr id="43" name="Group 79"/>
          <p:cNvGrpSpPr>
            <a:grpSpLocks/>
          </p:cNvGrpSpPr>
          <p:nvPr/>
        </p:nvGrpSpPr>
        <p:grpSpPr bwMode="auto">
          <a:xfrm>
            <a:off x="1371600" y="4343400"/>
            <a:ext cx="1143000" cy="838200"/>
            <a:chOff x="-1189089" y="2209800"/>
            <a:chExt cx="731519" cy="536447"/>
          </a:xfrm>
        </p:grpSpPr>
        <p:pic>
          <p:nvPicPr>
            <p:cNvPr id="52" name="Picture 29" descr="http://www.tulanelink.com/tulanelink/balance2.gif"/>
            <p:cNvPicPr>
              <a:picLocks noChangeAspect="1" noChangeArrowheads="1"/>
            </p:cNvPicPr>
            <p:nvPr/>
          </p:nvPicPr>
          <p:blipFill>
            <a:blip r:embed="rId2" cstate="print"/>
            <a:srcRect/>
            <a:stretch>
              <a:fillRect/>
            </a:stretch>
          </p:blipFill>
          <p:spPr bwMode="auto">
            <a:xfrm>
              <a:off x="-1066705" y="2209800"/>
              <a:ext cx="457485" cy="455810"/>
            </a:xfrm>
            <a:prstGeom prst="rect">
              <a:avLst/>
            </a:prstGeom>
            <a:noFill/>
            <a:ln w="9525">
              <a:noFill/>
              <a:miter lim="800000"/>
              <a:headEnd/>
              <a:tailEnd/>
            </a:ln>
          </p:spPr>
        </p:pic>
        <p:sp>
          <p:nvSpPr>
            <p:cNvPr id="53" name="Rectangle 52"/>
            <p:cNvSpPr/>
            <p:nvPr/>
          </p:nvSpPr>
          <p:spPr bwMode="auto">
            <a:xfrm>
              <a:off x="-1189089" y="2356102"/>
              <a:ext cx="418863" cy="27699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L</a:t>
              </a:r>
            </a:p>
          </p:txBody>
        </p:sp>
        <p:sp>
          <p:nvSpPr>
            <p:cNvPr id="54" name="Rectangle 53"/>
            <p:cNvSpPr/>
            <p:nvPr/>
          </p:nvSpPr>
          <p:spPr bwMode="auto">
            <a:xfrm>
              <a:off x="-876433" y="2407693"/>
              <a:ext cx="418863"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C</a:t>
              </a:r>
            </a:p>
          </p:txBody>
        </p:sp>
      </p:grpSp>
      <p:sp>
        <p:nvSpPr>
          <p:cNvPr id="55" name="Rectangle 75"/>
          <p:cNvSpPr>
            <a:spLocks noChangeArrowheads="1"/>
          </p:cNvSpPr>
          <p:nvPr/>
        </p:nvSpPr>
        <p:spPr bwMode="auto">
          <a:xfrm>
            <a:off x="5105400" y="3352800"/>
            <a:ext cx="1287463" cy="307975"/>
          </a:xfrm>
          <a:prstGeom prst="rect">
            <a:avLst/>
          </a:prstGeom>
          <a:noFill/>
          <a:ln w="9525">
            <a:noFill/>
            <a:miter lim="800000"/>
            <a:headEnd/>
            <a:tailEnd/>
          </a:ln>
        </p:spPr>
        <p:txBody>
          <a:bodyPr wrap="none">
            <a:spAutoFit/>
          </a:bodyPr>
          <a:lstStyle/>
          <a:p>
            <a:pPr marL="233363" lvl="1" indent="-233363"/>
            <a:r>
              <a:rPr lang="en-US" sz="1400" b="1">
                <a:solidFill>
                  <a:srgbClr val="FF0000"/>
                </a:solidFill>
              </a:rPr>
              <a:t>“What to do”</a:t>
            </a:r>
          </a:p>
        </p:txBody>
      </p:sp>
      <p:sp>
        <p:nvSpPr>
          <p:cNvPr id="56" name="Rectangle 77"/>
          <p:cNvSpPr>
            <a:spLocks noChangeArrowheads="1"/>
          </p:cNvSpPr>
          <p:nvPr/>
        </p:nvSpPr>
        <p:spPr bwMode="auto">
          <a:xfrm>
            <a:off x="3927475" y="4876800"/>
            <a:ext cx="1436688" cy="307975"/>
          </a:xfrm>
          <a:prstGeom prst="rect">
            <a:avLst/>
          </a:prstGeom>
          <a:noFill/>
          <a:ln w="9525">
            <a:noFill/>
            <a:miter lim="800000"/>
            <a:headEnd/>
            <a:tailEnd/>
          </a:ln>
        </p:spPr>
        <p:txBody>
          <a:bodyPr wrap="none">
            <a:spAutoFit/>
          </a:bodyPr>
          <a:lstStyle/>
          <a:p>
            <a:pPr marL="233363" lvl="1" indent="-233363"/>
            <a:r>
              <a:rPr lang="en-US" sz="1400" b="1">
                <a:solidFill>
                  <a:srgbClr val="FF0000"/>
                </a:solidFill>
              </a:rPr>
              <a:t>“How to think”</a:t>
            </a:r>
          </a:p>
        </p:txBody>
      </p:sp>
      <p:sp>
        <p:nvSpPr>
          <p:cNvPr id="57" name="Rectangle 78"/>
          <p:cNvSpPr>
            <a:spLocks noChangeArrowheads="1"/>
          </p:cNvSpPr>
          <p:nvPr/>
        </p:nvSpPr>
        <p:spPr bwMode="auto">
          <a:xfrm>
            <a:off x="2979738" y="3986213"/>
            <a:ext cx="1592262" cy="738187"/>
          </a:xfrm>
          <a:prstGeom prst="rect">
            <a:avLst/>
          </a:prstGeom>
          <a:noFill/>
          <a:ln w="9525">
            <a:noFill/>
            <a:miter lim="800000"/>
            <a:headEnd/>
            <a:tailEnd/>
          </a:ln>
        </p:spPr>
        <p:txBody>
          <a:bodyPr>
            <a:spAutoFit/>
          </a:bodyPr>
          <a:lstStyle/>
          <a:p>
            <a:pPr marL="233363" lvl="1" indent="-233363" algn="ctr"/>
            <a:r>
              <a:rPr lang="en-US" sz="1400" b="1">
                <a:solidFill>
                  <a:srgbClr val="FF0000"/>
                </a:solidFill>
              </a:rPr>
              <a:t>Translate</a:t>
            </a:r>
          </a:p>
          <a:p>
            <a:pPr marL="233363" lvl="1" indent="-233363" algn="ctr"/>
            <a:r>
              <a:rPr lang="en-US" sz="1400" b="1">
                <a:solidFill>
                  <a:srgbClr val="FF0000"/>
                </a:solidFill>
              </a:rPr>
              <a:t>trained skills</a:t>
            </a:r>
          </a:p>
          <a:p>
            <a:pPr marL="233363" lvl="1" indent="-233363" algn="ctr"/>
            <a:r>
              <a:rPr lang="en-US" sz="1400" b="1">
                <a:solidFill>
                  <a:srgbClr val="FF0000"/>
                </a:solidFill>
              </a:rPr>
              <a:t>into actions </a:t>
            </a:r>
          </a:p>
        </p:txBody>
      </p:sp>
      <p:sp>
        <p:nvSpPr>
          <p:cNvPr id="58" name="Rectangle 79"/>
          <p:cNvSpPr>
            <a:spLocks noChangeArrowheads="1"/>
          </p:cNvSpPr>
          <p:nvPr/>
        </p:nvSpPr>
        <p:spPr bwMode="auto">
          <a:xfrm>
            <a:off x="3886200" y="2587625"/>
            <a:ext cx="1487488" cy="307975"/>
          </a:xfrm>
          <a:prstGeom prst="rect">
            <a:avLst/>
          </a:prstGeom>
          <a:noFill/>
          <a:ln w="9525">
            <a:noFill/>
            <a:miter lim="800000"/>
            <a:headEnd/>
            <a:tailEnd/>
          </a:ln>
        </p:spPr>
        <p:txBody>
          <a:bodyPr wrap="none">
            <a:spAutoFit/>
          </a:bodyPr>
          <a:lstStyle/>
          <a:p>
            <a:pPr marL="233363" lvl="1" indent="-233363"/>
            <a:r>
              <a:rPr lang="en-US" sz="1400" b="1">
                <a:solidFill>
                  <a:srgbClr val="FF0000"/>
                </a:solidFill>
              </a:rPr>
              <a:t>Self-awareness</a:t>
            </a:r>
          </a:p>
        </p:txBody>
      </p:sp>
      <p:sp>
        <p:nvSpPr>
          <p:cNvPr id="59" name="TextBox 80"/>
          <p:cNvSpPr txBox="1">
            <a:spLocks noChangeArrowheads="1"/>
          </p:cNvSpPr>
          <p:nvPr/>
        </p:nvSpPr>
        <p:spPr bwMode="auto">
          <a:xfrm>
            <a:off x="76200" y="3600450"/>
            <a:ext cx="1752600" cy="1015663"/>
          </a:xfrm>
          <a:prstGeom prst="rect">
            <a:avLst/>
          </a:prstGeom>
          <a:noFill/>
          <a:ln w="9525">
            <a:noFill/>
            <a:miter lim="800000"/>
            <a:headEnd/>
            <a:tailEnd/>
          </a:ln>
        </p:spPr>
        <p:txBody>
          <a:bodyPr>
            <a:spAutoFit/>
          </a:bodyPr>
          <a:lstStyle/>
          <a:p>
            <a:r>
              <a:rPr lang="en-US" sz="1200" b="1" dirty="0" smtClean="0">
                <a:solidFill>
                  <a:srgbClr val="0000CC"/>
                </a:solidFill>
              </a:rPr>
              <a:t>ALRECS expectations</a:t>
            </a:r>
            <a:r>
              <a:rPr lang="en-US" sz="1200" b="1" dirty="0">
                <a:solidFill>
                  <a:srgbClr val="0000CC"/>
                </a:solidFill>
              </a:rPr>
              <a:t>: Emphasis on cultural awareness and understanding; less on language proficiency</a:t>
            </a:r>
          </a:p>
        </p:txBody>
      </p:sp>
    </p:spTree>
    <p:extLst>
      <p:ext uri="{BB962C8B-B14F-4D97-AF65-F5344CB8AC3E}">
        <p14:creationId xmlns:p14="http://schemas.microsoft.com/office/powerpoint/2010/main" val="24031846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8839200" cy="990600"/>
          </a:xfrm>
        </p:spPr>
        <p:txBody>
          <a:bodyPr/>
          <a:lstStyle/>
          <a:p>
            <a:r>
              <a:rPr lang="en-US" sz="2000" b="1" dirty="0" smtClean="0">
                <a:ln>
                  <a:solidFill>
                    <a:srgbClr val="FFC000"/>
                  </a:solidFill>
                </a:ln>
              </a:rPr>
              <a:t>                 </a:t>
            </a:r>
            <a:r>
              <a:rPr lang="en-US" sz="2000" b="1" i="1" dirty="0" smtClean="0">
                <a:solidFill>
                  <a:srgbClr val="FFC000"/>
                </a:solidFill>
                <a:latin typeface="Arial" pitchFamily="34" charset="0"/>
                <a:cs typeface="Arial" pitchFamily="34" charset="0"/>
              </a:rPr>
              <a:t>Culture</a:t>
            </a:r>
            <a:r>
              <a:rPr lang="en-US" sz="2000" b="1" i="1" dirty="0">
                <a:solidFill>
                  <a:srgbClr val="FFC000"/>
                </a:solidFill>
                <a:latin typeface="Arial" pitchFamily="34" charset="0"/>
                <a:cs typeface="Arial" pitchFamily="34" charset="0"/>
              </a:rPr>
              <a:t>, Regional Expertise and Language (CREL</a:t>
            </a:r>
            <a:r>
              <a:rPr lang="en-US" sz="2000" b="1" i="1" dirty="0" smtClean="0">
                <a:solidFill>
                  <a:srgbClr val="FFC000"/>
                </a:solidFill>
                <a:latin typeface="Arial" pitchFamily="34" charset="0"/>
                <a:cs typeface="Arial" pitchFamily="34" charset="0"/>
              </a:rPr>
              <a:t>)</a:t>
            </a:r>
            <a:endParaRPr lang="en-US" sz="2000" b="1" i="1" u="sng" dirty="0" smtClean="0">
              <a:ln>
                <a:solidFill>
                  <a:srgbClr val="FFC000"/>
                </a:solidFill>
              </a:ln>
              <a:solidFill>
                <a:srgbClr val="FFFF00"/>
              </a:solidFill>
            </a:endParaRPr>
          </a:p>
        </p:txBody>
      </p:sp>
      <p:sp>
        <p:nvSpPr>
          <p:cNvPr id="7171" name="Rectangle 3"/>
          <p:cNvSpPr>
            <a:spLocks noGrp="1" noChangeArrowheads="1"/>
          </p:cNvSpPr>
          <p:nvPr>
            <p:ph type="body" idx="1"/>
          </p:nvPr>
        </p:nvSpPr>
        <p:spPr>
          <a:xfrm>
            <a:off x="1" y="914400"/>
            <a:ext cx="9142412" cy="5791199"/>
          </a:xfrm>
        </p:spPr>
        <p:txBody>
          <a:bodyPr/>
          <a:lstStyle/>
          <a:p>
            <a:pPr>
              <a:buNone/>
            </a:pPr>
            <a:r>
              <a:rPr lang="en-US" sz="1800" i="1" dirty="0" smtClean="0">
                <a:solidFill>
                  <a:schemeClr val="tx2"/>
                </a:solidFill>
                <a:latin typeface="Arial" pitchFamily="34" charset="0"/>
                <a:cs typeface="Arial" pitchFamily="34" charset="0"/>
              </a:rPr>
              <a:t>CJCSI 3126.01A Proficiency Levels corresponding with ACFLS targeted</a:t>
            </a:r>
          </a:p>
          <a:p>
            <a:pPr>
              <a:buNone/>
            </a:pPr>
            <a:r>
              <a:rPr lang="en-US" sz="1800" i="1" dirty="0" smtClean="0">
                <a:solidFill>
                  <a:schemeClr val="tx2"/>
                </a:solidFill>
                <a:latin typeface="Arial" pitchFamily="34" charset="0"/>
                <a:cs typeface="Arial" pitchFamily="34" charset="0"/>
              </a:rPr>
              <a:t>proficiency levels</a:t>
            </a:r>
            <a:r>
              <a:rPr lang="en-US" sz="1800" dirty="0" smtClean="0">
                <a:solidFill>
                  <a:schemeClr val="tx2"/>
                </a:solidFill>
                <a:latin typeface="Arial" pitchFamily="34" charset="0"/>
                <a:cs typeface="Arial" pitchFamily="34" charset="0"/>
              </a:rPr>
              <a:t>/ALDS Leader Attributes</a:t>
            </a:r>
            <a:endParaRPr lang="en-US" sz="1800" i="1" dirty="0" smtClean="0">
              <a:solidFill>
                <a:schemeClr val="tx2"/>
              </a:solidFill>
              <a:latin typeface="Arial" pitchFamily="34" charset="0"/>
              <a:cs typeface="Arial" pitchFamily="34" charset="0"/>
            </a:endParaRPr>
          </a:p>
          <a:p>
            <a:pPr>
              <a:buNone/>
            </a:pPr>
            <a:r>
              <a:rPr lang="en-US" sz="1800" dirty="0" smtClean="0">
                <a:latin typeface="Arial" pitchFamily="34" charset="0"/>
                <a:cs typeface="Arial" pitchFamily="34" charset="0"/>
              </a:rPr>
              <a:t> </a:t>
            </a:r>
            <a:r>
              <a:rPr lang="en-US" sz="2000" dirty="0" smtClean="0">
                <a:latin typeface="Arial" pitchFamily="34" charset="0"/>
                <a:cs typeface="Arial" pitchFamily="34" charset="0"/>
              </a:rPr>
              <a:t>Measure of Effectiveness</a:t>
            </a:r>
          </a:p>
          <a:p>
            <a:pPr marL="0" indent="0" eaLnBrk="1" hangingPunct="1">
              <a:buFont typeface="Wingdings" pitchFamily="2" charset="2"/>
              <a:buChar char="§"/>
            </a:pPr>
            <a:r>
              <a:rPr lang="en-US" sz="1200" b="1" i="1" dirty="0" smtClean="0">
                <a:solidFill>
                  <a:schemeClr val="tx2"/>
                </a:solidFill>
                <a:latin typeface="Arial" pitchFamily="34" charset="0"/>
                <a:cs typeface="Arial" pitchFamily="34" charset="0"/>
              </a:rPr>
              <a:t>Character. </a:t>
            </a:r>
            <a:r>
              <a:rPr lang="en-US" sz="1200" b="1" dirty="0" smtClean="0">
                <a:latin typeface="Arial" pitchFamily="34" charset="0"/>
                <a:cs typeface="Arial" pitchFamily="34" charset="0"/>
              </a:rPr>
              <a:t>Demonstrate interaction and cross-cultural communications skills in order to effectively engage and understand people and their environment.</a:t>
            </a:r>
          </a:p>
          <a:p>
            <a:pPr marL="0" indent="0" eaLnBrk="1" hangingPunct="1">
              <a:buFont typeface="Wingdings" pitchFamily="2" charset="2"/>
              <a:buChar char="§"/>
            </a:pPr>
            <a:r>
              <a:rPr lang="en-US" sz="1200" b="1" i="1" dirty="0" smtClean="0">
                <a:solidFill>
                  <a:schemeClr val="tx2"/>
                </a:solidFill>
                <a:latin typeface="Arial" pitchFamily="34" charset="0"/>
                <a:cs typeface="Arial" pitchFamily="34" charset="0"/>
              </a:rPr>
              <a:t>Presence</a:t>
            </a:r>
            <a:r>
              <a:rPr lang="en-US" sz="1200" b="1" i="1" dirty="0" smtClean="0">
                <a:solidFill>
                  <a:srgbClr val="0000FF"/>
                </a:solidFill>
                <a:latin typeface="Arial" pitchFamily="34" charset="0"/>
                <a:cs typeface="Arial" pitchFamily="34" charset="0"/>
              </a:rPr>
              <a:t>.</a:t>
            </a:r>
            <a:r>
              <a:rPr lang="en-US" sz="1200" b="1" dirty="0" smtClean="0">
                <a:solidFill>
                  <a:srgbClr val="0000FF"/>
                </a:solidFill>
                <a:latin typeface="Arial" pitchFamily="34" charset="0"/>
                <a:cs typeface="Arial" pitchFamily="34" charset="0"/>
              </a:rPr>
              <a:t> </a:t>
            </a:r>
            <a:r>
              <a:rPr lang="en-US" sz="1200" b="1" dirty="0" smtClean="0">
                <a:latin typeface="Arial" pitchFamily="34" charset="0"/>
                <a:cs typeface="Arial" pitchFamily="34" charset="0"/>
              </a:rPr>
              <a:t>Demonstrate communication, influence and negotiation skills essential for leaders to effectively operate in a JIIM environment.</a:t>
            </a:r>
            <a:r>
              <a:rPr lang="en-US" sz="1200" b="1" i="1" dirty="0" smtClean="0">
                <a:solidFill>
                  <a:schemeClr val="tx2"/>
                </a:solidFill>
                <a:latin typeface="Arial" pitchFamily="34" charset="0"/>
                <a:cs typeface="Arial" pitchFamily="34" charset="0"/>
              </a:rPr>
              <a:t> </a:t>
            </a:r>
          </a:p>
          <a:p>
            <a:pPr marL="0" indent="0" eaLnBrk="1" hangingPunct="1">
              <a:buFont typeface="Wingdings" pitchFamily="2" charset="2"/>
              <a:buChar char="§"/>
            </a:pPr>
            <a:r>
              <a:rPr lang="en-US" sz="1200" b="1" i="1" dirty="0" smtClean="0">
                <a:solidFill>
                  <a:schemeClr val="tx2"/>
                </a:solidFill>
                <a:latin typeface="Arial" pitchFamily="34" charset="0"/>
                <a:cs typeface="Arial" pitchFamily="34" charset="0"/>
              </a:rPr>
              <a:t> Intellect.</a:t>
            </a:r>
            <a:r>
              <a:rPr lang="en-US" sz="1200" b="1" dirty="0" smtClean="0">
                <a:solidFill>
                  <a:schemeClr val="tx2"/>
                </a:solidFill>
                <a:latin typeface="Arial" pitchFamily="34" charset="0"/>
                <a:cs typeface="Arial" pitchFamily="34" charset="0"/>
              </a:rPr>
              <a:t> </a:t>
            </a:r>
            <a:r>
              <a:rPr lang="en-US" sz="1200" b="1" dirty="0" smtClean="0">
                <a:latin typeface="Arial" pitchFamily="34" charset="0"/>
                <a:cs typeface="Arial" pitchFamily="34" charset="0"/>
              </a:rPr>
              <a:t>Demonstrate a familiarization in a geographic region of current operational significance. In order to achieve this outcome an individual must leverage critical thinking and cognitive skills through organizing information that supports cultural self-awareness</a:t>
            </a:r>
          </a:p>
          <a:p>
            <a:pPr marL="0" indent="0" eaLnBrk="1" hangingPunct="1">
              <a:spcBef>
                <a:spcPts val="0"/>
              </a:spcBef>
              <a:buNone/>
            </a:pPr>
            <a:endParaRPr lang="en-US" sz="500" b="1" dirty="0" smtClean="0">
              <a:latin typeface="Arial" pitchFamily="34" charset="0"/>
              <a:cs typeface="Arial" pitchFamily="34" charset="0"/>
            </a:endParaRPr>
          </a:p>
          <a:p>
            <a:pPr eaLnBrk="1" hangingPunct="1">
              <a:buNone/>
            </a:pPr>
            <a:r>
              <a:rPr lang="en-US" sz="2000" dirty="0" smtClean="0">
                <a:latin typeface="Arial" pitchFamily="34" charset="0"/>
                <a:cs typeface="Arial" pitchFamily="34" charset="0"/>
              </a:rPr>
              <a:t>Measure of Performance</a:t>
            </a:r>
            <a:endParaRPr lang="en-US" sz="2400" dirty="0" smtClean="0">
              <a:latin typeface="Arial" pitchFamily="34" charset="0"/>
              <a:cs typeface="Arial" pitchFamily="34" charset="0"/>
            </a:endParaRPr>
          </a:p>
          <a:p>
            <a:pPr marL="117475" indent="-117475">
              <a:buNone/>
              <a:tabLst>
                <a:tab pos="339725" algn="l"/>
              </a:tabLst>
            </a:pPr>
            <a:r>
              <a:rPr lang="en-US" sz="1100" b="1" dirty="0" smtClean="0">
                <a:solidFill>
                  <a:schemeClr val="tx2"/>
                </a:solidFill>
                <a:latin typeface="Arial" pitchFamily="34" charset="0"/>
                <a:cs typeface="Arial" pitchFamily="34" charset="0"/>
              </a:rPr>
              <a:t>Basic proficiency</a:t>
            </a: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Demonstrates a basic awareness of concepts and processes</a:t>
            </a:r>
            <a:endParaRPr lang="en-US" sz="1100" b="1" dirty="0" smtClean="0">
              <a:latin typeface="Arial" pitchFamily="34" charset="0"/>
              <a:cs typeface="Arial" pitchFamily="34" charset="0"/>
            </a:endParaRP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Applies the competency in the simplest situations</a:t>
            </a:r>
            <a:endParaRPr lang="en-US" sz="1100" b="1" dirty="0" smtClean="0">
              <a:latin typeface="Arial" pitchFamily="34" charset="0"/>
              <a:cs typeface="Arial" pitchFamily="34" charset="0"/>
            </a:endParaRP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Individuals operating at this level of proficiency require close and extensive guidance</a:t>
            </a:r>
            <a:endParaRPr lang="en-US" sz="1100" b="1" dirty="0" smtClean="0">
              <a:latin typeface="Arial" pitchFamily="34" charset="0"/>
              <a:cs typeface="Arial" pitchFamily="34" charset="0"/>
            </a:endParaRPr>
          </a:p>
          <a:p>
            <a:pPr marL="117475" indent="-117475">
              <a:buNone/>
              <a:tabLst>
                <a:tab pos="339725" algn="l"/>
              </a:tabLst>
            </a:pPr>
            <a:r>
              <a:rPr lang="en-US" sz="1100" b="1" dirty="0" smtClean="0">
                <a:solidFill>
                  <a:schemeClr val="tx2"/>
                </a:solidFill>
                <a:latin typeface="Arial" pitchFamily="34" charset="0"/>
                <a:cs typeface="Arial" pitchFamily="34" charset="0"/>
              </a:rPr>
              <a:t>Fully proficient</a:t>
            </a: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Demonstrates thorough understanding of core concepts and processes</a:t>
            </a:r>
            <a:endParaRPr lang="en-US" sz="1100" b="1" dirty="0" smtClean="0">
              <a:latin typeface="Arial" pitchFamily="34" charset="0"/>
              <a:cs typeface="Arial" pitchFamily="34" charset="0"/>
            </a:endParaRP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Applies the competency in routine and non-routine situations</a:t>
            </a:r>
            <a:endParaRPr lang="en-US" sz="1100" b="1" dirty="0" smtClean="0">
              <a:latin typeface="Arial" pitchFamily="34" charset="0"/>
              <a:cs typeface="Arial" pitchFamily="34" charset="0"/>
            </a:endParaRP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Individuals operating at this level of proficiency work independently with minimal guidance and direction</a:t>
            </a:r>
            <a:endParaRPr lang="en-US" sz="1100" b="1" dirty="0" smtClean="0">
              <a:latin typeface="Arial" pitchFamily="34" charset="0"/>
              <a:cs typeface="Arial" pitchFamily="34" charset="0"/>
            </a:endParaRPr>
          </a:p>
          <a:p>
            <a:pPr marL="117475" indent="-117475">
              <a:buNone/>
              <a:tabLst>
                <a:tab pos="339725" algn="l"/>
              </a:tabLst>
            </a:pPr>
            <a:r>
              <a:rPr lang="en-US" sz="1100" b="1" dirty="0" smtClean="0">
                <a:solidFill>
                  <a:schemeClr val="tx2"/>
                </a:solidFill>
                <a:latin typeface="Arial" pitchFamily="34" charset="0"/>
                <a:cs typeface="Arial" pitchFamily="34" charset="0"/>
              </a:rPr>
              <a:t>Master</a:t>
            </a: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Demonstrates extensive depth and breadth of expertise in advanced concepts and processes</a:t>
            </a:r>
            <a:endParaRPr lang="en-US" sz="1100" b="1" dirty="0" smtClean="0">
              <a:latin typeface="Arial" pitchFamily="34" charset="0"/>
              <a:cs typeface="Arial" pitchFamily="34" charset="0"/>
            </a:endParaRP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Applies the competency in highly complex and ambiguous situations within and across disciplines</a:t>
            </a:r>
            <a:endParaRPr lang="en-US" sz="1100" b="1" dirty="0" smtClean="0">
              <a:latin typeface="Arial" pitchFamily="34" charset="0"/>
              <a:cs typeface="Arial" pitchFamily="34" charset="0"/>
            </a:endParaRPr>
          </a:p>
          <a:p>
            <a:pPr marL="117475" lvl="1" indent="-117475">
              <a:buFontTx/>
              <a:buAutoNum type="arabicParenR"/>
              <a:tabLst>
                <a:tab pos="339725" algn="l"/>
              </a:tabLst>
            </a:pPr>
            <a:r>
              <a:rPr lang="en-US" sz="1100" b="1" dirty="0" smtClean="0">
                <a:solidFill>
                  <a:srgbClr val="262626"/>
                </a:solidFill>
                <a:latin typeface="Arial" pitchFamily="34" charset="0"/>
                <a:cs typeface="Arial" pitchFamily="34" charset="0"/>
              </a:rPr>
              <a:t> Individuals operating at this level of proficiency serve as an acknowledged authority, advisor, &amp; key resource across the agency</a:t>
            </a:r>
            <a:endParaRPr lang="en-US" sz="1050" b="1" dirty="0" smtClean="0">
              <a:latin typeface="Arial" pitchFamily="34" charset="0"/>
              <a:cs typeface="Arial" pitchFamily="34" charset="0"/>
            </a:endParaRPr>
          </a:p>
          <a:p>
            <a:pPr eaLnBrk="1" hangingPunct="1"/>
            <a:endParaRPr lang="en-US" sz="2400" dirty="0" smtClean="0">
              <a:latin typeface="Arial" pitchFamily="34" charset="0"/>
              <a:cs typeface="Arial" pitchFamily="34" charset="0"/>
            </a:endParaRPr>
          </a:p>
        </p:txBody>
      </p:sp>
      <p:sp>
        <p:nvSpPr>
          <p:cNvPr id="7172" name="Slide Number Placeholder 4"/>
          <p:cNvSpPr>
            <a:spLocks noGrp="1"/>
          </p:cNvSpPr>
          <p:nvPr>
            <p:ph type="sldNum" sz="quarter" idx="12"/>
          </p:nvPr>
        </p:nvSpPr>
        <p:spPr>
          <a:xfrm>
            <a:off x="7010400" y="6476096"/>
            <a:ext cx="2133600" cy="365125"/>
          </a:xfrm>
          <a:noFill/>
        </p:spPr>
        <p:txBody>
          <a:bodyPr/>
          <a:lstStyle/>
          <a:p>
            <a:fld id="{41FB85F8-8138-4738-AA34-E603EADA4DBF}" type="slidenum">
              <a:rPr lang="en-US">
                <a:latin typeface="Arial" pitchFamily="34" charset="0"/>
              </a:rPr>
              <a:pPr/>
              <a:t>13</a:t>
            </a:fld>
            <a:endParaRPr lang="en-US" dirty="0">
              <a:latin typeface="Arial" pitchFamily="34" charset="0"/>
            </a:endParaRPr>
          </a:p>
        </p:txBody>
      </p:sp>
      <p:sp>
        <p:nvSpPr>
          <p:cNvPr id="7174" name="TextBox 8"/>
          <p:cNvSpPr txBox="1">
            <a:spLocks noChangeArrowheads="1"/>
          </p:cNvSpPr>
          <p:nvPr/>
        </p:nvSpPr>
        <p:spPr bwMode="auto">
          <a:xfrm>
            <a:off x="0" y="685800"/>
            <a:ext cx="9144000" cy="461665"/>
          </a:xfrm>
          <a:prstGeom prst="rect">
            <a:avLst/>
          </a:prstGeom>
          <a:noFill/>
          <a:ln w="9525">
            <a:noFill/>
            <a:miter lim="800000"/>
            <a:headEnd/>
            <a:tailEnd/>
          </a:ln>
        </p:spPr>
        <p:txBody>
          <a:bodyPr wrap="square">
            <a:spAutoFit/>
          </a:bodyPr>
          <a:lstStyle/>
          <a:p>
            <a:pPr algn="ctr"/>
            <a:r>
              <a:rPr lang="en-US" sz="2400" b="1" dirty="0" smtClean="0">
                <a:ln>
                  <a:solidFill>
                    <a:srgbClr val="FFC000"/>
                  </a:solidFill>
                </a:ln>
                <a:latin typeface="+mj-lt"/>
                <a:ea typeface="+mj-ea"/>
                <a:cs typeface="+mj-cs"/>
              </a:rPr>
              <a:t>Measure of Success</a:t>
            </a:r>
          </a:p>
        </p:txBody>
      </p:sp>
      <p:cxnSp>
        <p:nvCxnSpPr>
          <p:cNvPr id="8" name="Straight Connector 7"/>
          <p:cNvCxnSpPr>
            <a:cxnSpLocks noChangeShapeType="1"/>
          </p:cNvCxnSpPr>
          <p:nvPr/>
        </p:nvCxnSpPr>
        <p:spPr bwMode="auto">
          <a:xfrm>
            <a:off x="1104900" y="685800"/>
            <a:ext cx="6934200" cy="0"/>
          </a:xfrm>
          <a:prstGeom prst="line">
            <a:avLst/>
          </a:prstGeom>
          <a:noFill/>
          <a:ln w="41275" algn="ctr">
            <a:solidFill>
              <a:schemeClr val="tx1"/>
            </a:solidFill>
            <a:round/>
            <a:headEnd/>
            <a:tailEnd/>
          </a:ln>
        </p:spPr>
      </p:cxnSp>
    </p:spTree>
    <p:extLst>
      <p:ext uri="{BB962C8B-B14F-4D97-AF65-F5344CB8AC3E}">
        <p14:creationId xmlns:p14="http://schemas.microsoft.com/office/powerpoint/2010/main" val="60782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880451" y="243215"/>
            <a:ext cx="7383098" cy="892552"/>
          </a:xfrm>
          <a:prstGeom prst="rect">
            <a:avLst/>
          </a:prstGeom>
          <a:noFill/>
        </p:spPr>
        <p:txBody>
          <a:bodyPr wrap="square">
            <a:spAutoFit/>
          </a:bodyPr>
          <a:lstStyle/>
          <a:p>
            <a:pPr algn="ctr">
              <a:defRPr/>
            </a:pPr>
            <a:r>
              <a:rPr lang="en-US" sz="2400" b="1" kern="0" dirty="0" smtClean="0">
                <a:solidFill>
                  <a:srgbClr val="FFFF00"/>
                </a:solidFill>
                <a:latin typeface="Arial" pitchFamily="34" charset="0"/>
                <a:cs typeface="Arial" pitchFamily="34" charset="0"/>
              </a:rPr>
              <a:t>                        </a:t>
            </a:r>
            <a:r>
              <a:rPr lang="en-US" sz="2400" b="1" i="1" dirty="0" smtClean="0">
                <a:solidFill>
                  <a:srgbClr val="FFC000"/>
                </a:solidFill>
                <a:latin typeface="Arial"/>
                <a:cs typeface="Arial"/>
              </a:rPr>
              <a:t>Army Leader Development Strategy</a:t>
            </a:r>
            <a:endParaRPr lang="en-US" sz="2400" b="1" i="1" dirty="0">
              <a:solidFill>
                <a:srgbClr val="FFC000"/>
              </a:solidFill>
              <a:latin typeface="Arial"/>
              <a:cs typeface="Arial"/>
            </a:endParaRPr>
          </a:p>
          <a:p>
            <a:pPr algn="ctr">
              <a:defRPr/>
            </a:pPr>
            <a:r>
              <a:rPr lang="en-US" sz="2800" b="1" u="sng" kern="0" dirty="0" smtClean="0">
                <a:solidFill>
                  <a:srgbClr val="0070C0"/>
                </a:solidFill>
              </a:rPr>
              <a:t>CREL</a:t>
            </a:r>
            <a:r>
              <a:rPr lang="en-US" sz="2400" b="1" u="sng" kern="0" dirty="0" smtClean="0">
                <a:solidFill>
                  <a:srgbClr val="0070C0"/>
                </a:solidFill>
              </a:rPr>
              <a:t>  </a:t>
            </a:r>
            <a:r>
              <a:rPr lang="en-US" sz="20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rPr>
              <a:t>Expectations</a:t>
            </a:r>
          </a:p>
        </p:txBody>
      </p:sp>
      <p:graphicFrame>
        <p:nvGraphicFramePr>
          <p:cNvPr id="65" name="Table 64"/>
          <p:cNvGraphicFramePr>
            <a:graphicFrameLocks noGrp="1"/>
          </p:cNvGraphicFramePr>
          <p:nvPr/>
        </p:nvGraphicFramePr>
        <p:xfrm>
          <a:off x="228600" y="1143000"/>
          <a:ext cx="8686798" cy="5402303"/>
        </p:xfrm>
        <a:graphic>
          <a:graphicData uri="http://schemas.openxmlformats.org/drawingml/2006/table">
            <a:tbl>
              <a:tblPr/>
              <a:tblGrid>
                <a:gridCol w="1066800"/>
                <a:gridCol w="1442722"/>
                <a:gridCol w="1544319"/>
                <a:gridCol w="1544319"/>
                <a:gridCol w="1544319"/>
                <a:gridCol w="1544319"/>
              </a:tblGrid>
              <a:tr h="167917">
                <a:tc>
                  <a:txBody>
                    <a:bodyPr/>
                    <a:lstStyle/>
                    <a:p>
                      <a:pPr marL="0" marR="0" algn="ctr">
                        <a:lnSpc>
                          <a:spcPct val="115000"/>
                        </a:lnSpc>
                        <a:spcBef>
                          <a:spcPts val="0"/>
                        </a:spcBef>
                        <a:spcAft>
                          <a:spcPts val="0"/>
                        </a:spcAft>
                      </a:pPr>
                      <a:r>
                        <a:rPr lang="en-US" sz="800" b="1" dirty="0">
                          <a:solidFill>
                            <a:srgbClr val="000000"/>
                          </a:solidFill>
                          <a:latin typeface="+mn-lt"/>
                          <a:ea typeface="Calibri"/>
                          <a:cs typeface="Times New Roman"/>
                        </a:rPr>
                        <a:t> </a:t>
                      </a:r>
                      <a:endParaRPr lang="en-US" sz="800" b="1" dirty="0">
                        <a:latin typeface="+mn-lt"/>
                        <a:ea typeface="Calibri"/>
                        <a:cs typeface="Times New Roman"/>
                      </a:endParaRPr>
                    </a:p>
                  </a:txBody>
                  <a:tcPr marL="8550" marR="85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mn-lt"/>
                          <a:ea typeface="Calibri"/>
                          <a:cs typeface="Times New Roman"/>
                        </a:rPr>
                        <a:t>LT</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a:solidFill>
                            <a:srgbClr val="000000"/>
                          </a:solidFill>
                          <a:latin typeface="+mn-lt"/>
                          <a:ea typeface="Calibri"/>
                          <a:cs typeface="Times New Roman"/>
                        </a:rPr>
                        <a:t>CPT</a:t>
                      </a:r>
                      <a:endParaRPr lang="en-US" sz="1000" b="1">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a:solidFill>
                            <a:srgbClr val="000000"/>
                          </a:solidFill>
                          <a:latin typeface="+mn-lt"/>
                          <a:ea typeface="Calibri"/>
                          <a:cs typeface="Times New Roman"/>
                        </a:rPr>
                        <a:t>MAJ</a:t>
                      </a:r>
                      <a:endParaRPr lang="en-US" sz="1000" b="1">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mn-lt"/>
                          <a:ea typeface="Calibri"/>
                          <a:cs typeface="Times New Roman"/>
                        </a:rPr>
                        <a:t>LTC</a:t>
                      </a:r>
                      <a:endParaRPr lang="en-US" sz="1000" b="1">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mn-lt"/>
                          <a:ea typeface="Calibri"/>
                          <a:cs typeface="Times New Roman"/>
                        </a:rPr>
                        <a:t>COL</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083">
                <a:tc>
                  <a:txBody>
                    <a:bodyPr/>
                    <a:lstStyle/>
                    <a:p>
                      <a:pPr marL="0" marR="0" algn="l">
                        <a:lnSpc>
                          <a:spcPct val="115000"/>
                        </a:lnSpc>
                        <a:spcBef>
                          <a:spcPts val="0"/>
                        </a:spcBef>
                        <a:spcAft>
                          <a:spcPts val="0"/>
                        </a:spcAft>
                      </a:pPr>
                      <a:r>
                        <a:rPr lang="en-US" sz="900" b="1" dirty="0">
                          <a:solidFill>
                            <a:srgbClr val="000000"/>
                          </a:solidFill>
                          <a:latin typeface="+mn-lt"/>
                          <a:ea typeface="Calibri"/>
                          <a:cs typeface="Times New Roman"/>
                        </a:rPr>
                        <a:t>Training</a:t>
                      </a:r>
                      <a:endParaRPr lang="en-US" sz="900" b="1" dirty="0">
                        <a:latin typeface="+mn-lt"/>
                        <a:ea typeface="Calibri"/>
                        <a:cs typeface="Times New Roman"/>
                      </a:endParaRPr>
                    </a:p>
                    <a:p>
                      <a:pPr marL="0" marR="0" algn="l">
                        <a:lnSpc>
                          <a:spcPct val="115000"/>
                        </a:lnSpc>
                        <a:spcBef>
                          <a:spcPts val="0"/>
                        </a:spcBef>
                        <a:spcAft>
                          <a:spcPts val="0"/>
                        </a:spcAft>
                      </a:pPr>
                      <a:r>
                        <a:rPr lang="en-US" sz="900" b="1" dirty="0">
                          <a:solidFill>
                            <a:srgbClr val="000000"/>
                          </a:solidFill>
                          <a:latin typeface="+mn-lt"/>
                          <a:ea typeface="Calibri"/>
                          <a:cs typeface="Times New Roman"/>
                        </a:rPr>
                        <a:t> </a:t>
                      </a:r>
                      <a:endParaRPr lang="en-US" sz="9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a:t>
                      </a:r>
                      <a:r>
                        <a:rPr lang="en-US" sz="750" b="1" dirty="0">
                          <a:solidFill>
                            <a:srgbClr val="000000"/>
                          </a:solidFill>
                          <a:latin typeface="+mn-lt"/>
                          <a:ea typeface="Calibri"/>
                          <a:cs typeface="Times New Roman"/>
                        </a:rPr>
                        <a:t>Competent in extending influence across cultural boundaries</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Uses </a:t>
                      </a:r>
                      <a:r>
                        <a:rPr lang="en-US" sz="750" b="1" dirty="0">
                          <a:solidFill>
                            <a:srgbClr val="000000"/>
                          </a:solidFill>
                          <a:latin typeface="+mn-lt"/>
                          <a:ea typeface="Calibri"/>
                          <a:cs typeface="Times New Roman"/>
                        </a:rPr>
                        <a:t>rudimentary foreign language </a:t>
                      </a:r>
                      <a:r>
                        <a:rPr lang="en-US" sz="750" b="1" dirty="0" smtClean="0">
                          <a:solidFill>
                            <a:srgbClr val="000000"/>
                          </a:solidFill>
                          <a:latin typeface="+mn-lt"/>
                          <a:ea typeface="Calibri"/>
                          <a:cs typeface="Times New Roman"/>
                        </a:rPr>
                        <a:t>skills</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a:t>
                      </a:r>
                      <a:r>
                        <a:rPr lang="en-US" sz="750" b="1" dirty="0" smtClean="0">
                          <a:solidFill>
                            <a:srgbClr val="C00000"/>
                          </a:solidFill>
                          <a:latin typeface="+mn-lt"/>
                          <a:ea typeface="Calibri"/>
                          <a:cs typeface="Times New Roman"/>
                        </a:rPr>
                        <a:t>Rosetta Stone online training</a:t>
                      </a:r>
                      <a:endParaRPr lang="en-US" sz="750" b="1" dirty="0" smtClean="0">
                        <a:solidFill>
                          <a:srgbClr val="0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Competent </a:t>
                      </a:r>
                      <a:r>
                        <a:rPr lang="en-US" sz="750" b="1" dirty="0">
                          <a:solidFill>
                            <a:srgbClr val="000000"/>
                          </a:solidFill>
                          <a:latin typeface="+mn-lt"/>
                          <a:ea typeface="Calibri"/>
                          <a:cs typeface="Times New Roman"/>
                        </a:rPr>
                        <a:t>in cross-cultural </a:t>
                      </a:r>
                      <a:r>
                        <a:rPr lang="en-US" sz="750" b="1" dirty="0" smtClean="0">
                          <a:solidFill>
                            <a:srgbClr val="000000"/>
                          </a:solidFill>
                          <a:latin typeface="+mn-lt"/>
                          <a:ea typeface="Calibri"/>
                          <a:cs typeface="Times New Roman"/>
                        </a:rPr>
                        <a:t>influence</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Elementary </a:t>
                      </a:r>
                      <a:r>
                        <a:rPr lang="en-US" sz="750" b="1" dirty="0">
                          <a:solidFill>
                            <a:srgbClr val="000000"/>
                          </a:solidFill>
                          <a:latin typeface="+mn-lt"/>
                          <a:ea typeface="Calibri"/>
                          <a:cs typeface="Times New Roman"/>
                        </a:rPr>
                        <a:t>language proficiency;  able to satisfy minimum operational </a:t>
                      </a:r>
                      <a:r>
                        <a:rPr lang="en-US" sz="750" b="1" dirty="0" smtClean="0">
                          <a:solidFill>
                            <a:srgbClr val="000000"/>
                          </a:solidFill>
                          <a:latin typeface="+mn-lt"/>
                          <a:ea typeface="Calibri"/>
                          <a:cs typeface="Times New Roman"/>
                        </a:rPr>
                        <a:t>requirements</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self development and home station</a:t>
                      </a:r>
                      <a:endParaRPr lang="en-US" sz="75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Competent </a:t>
                      </a:r>
                      <a:r>
                        <a:rPr lang="en-US" sz="750" b="1" dirty="0">
                          <a:solidFill>
                            <a:srgbClr val="000000"/>
                          </a:solidFill>
                          <a:latin typeface="+mn-lt"/>
                          <a:ea typeface="Calibri"/>
                          <a:cs typeface="Times New Roman"/>
                        </a:rPr>
                        <a:t>coordinator and collaborator across JIIM organizations </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Elementary </a:t>
                      </a:r>
                      <a:r>
                        <a:rPr lang="en-US" sz="750" b="1" dirty="0">
                          <a:solidFill>
                            <a:srgbClr val="000000"/>
                          </a:solidFill>
                          <a:latin typeface="+mn-lt"/>
                          <a:ea typeface="Calibri"/>
                          <a:cs typeface="Times New Roman"/>
                        </a:rPr>
                        <a:t>language </a:t>
                      </a:r>
                      <a:r>
                        <a:rPr lang="en-US" sz="750" b="1" dirty="0" smtClean="0">
                          <a:solidFill>
                            <a:srgbClr val="000000"/>
                          </a:solidFill>
                          <a:latin typeface="+mn-lt"/>
                          <a:ea typeface="Calibri"/>
                          <a:cs typeface="Times New Roman"/>
                        </a:rPr>
                        <a:t>proficiency; can </a:t>
                      </a:r>
                      <a:r>
                        <a:rPr lang="en-US" sz="750" b="1" dirty="0">
                          <a:solidFill>
                            <a:srgbClr val="000000"/>
                          </a:solidFill>
                          <a:latin typeface="+mn-lt"/>
                          <a:ea typeface="Calibri"/>
                          <a:cs typeface="Times New Roman"/>
                        </a:rPr>
                        <a:t>initiate and </a:t>
                      </a:r>
                      <a:r>
                        <a:rPr lang="en-US" sz="750" b="1" dirty="0" smtClean="0">
                          <a:solidFill>
                            <a:srgbClr val="000000"/>
                          </a:solidFill>
                          <a:latin typeface="+mn-lt"/>
                          <a:ea typeface="Calibri"/>
                          <a:cs typeface="Times New Roman"/>
                        </a:rPr>
                        <a:t>maintain conversation</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self development and home station</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Competent </a:t>
                      </a:r>
                      <a:r>
                        <a:rPr lang="en-US" sz="750" b="1" dirty="0">
                          <a:solidFill>
                            <a:srgbClr val="000000"/>
                          </a:solidFill>
                          <a:latin typeface="+mn-lt"/>
                          <a:ea typeface="Calibri"/>
                          <a:cs typeface="Times New Roman"/>
                        </a:rPr>
                        <a:t>in coordinating across JIIM entities at the national strategic level</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Elementary </a:t>
                      </a:r>
                      <a:r>
                        <a:rPr lang="en-US" sz="750" b="1" dirty="0">
                          <a:solidFill>
                            <a:srgbClr val="000000"/>
                          </a:solidFill>
                          <a:latin typeface="+mn-lt"/>
                          <a:ea typeface="Calibri"/>
                          <a:cs typeface="Times New Roman"/>
                        </a:rPr>
                        <a:t>language </a:t>
                      </a:r>
                      <a:r>
                        <a:rPr lang="en-US" sz="750" b="1" dirty="0" smtClean="0">
                          <a:solidFill>
                            <a:srgbClr val="000000"/>
                          </a:solidFill>
                          <a:latin typeface="+mn-lt"/>
                          <a:ea typeface="Calibri"/>
                          <a:cs typeface="Times New Roman"/>
                        </a:rPr>
                        <a:t>proficiency; can </a:t>
                      </a:r>
                      <a:r>
                        <a:rPr lang="en-US" sz="750" b="1" dirty="0">
                          <a:solidFill>
                            <a:srgbClr val="000000"/>
                          </a:solidFill>
                          <a:latin typeface="+mn-lt"/>
                          <a:ea typeface="Calibri"/>
                          <a:cs typeface="Times New Roman"/>
                        </a:rPr>
                        <a:t>initiate and maintain conversation  </a:t>
                      </a:r>
                      <a:endParaRPr lang="en-US" sz="750" b="1" dirty="0" smtClean="0">
                        <a:solidFill>
                          <a:srgbClr val="000000"/>
                        </a:solidFill>
                        <a:latin typeface="+mn-lt"/>
                        <a:ea typeface="Calibri"/>
                        <a:cs typeface="Times New Roman"/>
                      </a:endParaRPr>
                    </a:p>
                    <a:p>
                      <a:pPr marL="45720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self development and home station</a:t>
                      </a:r>
                      <a:endParaRPr lang="en-US" sz="750" b="1" dirty="0" smtClean="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Competent </a:t>
                      </a:r>
                      <a:r>
                        <a:rPr lang="en-US" sz="750" b="1" dirty="0">
                          <a:solidFill>
                            <a:srgbClr val="000000"/>
                          </a:solidFill>
                          <a:latin typeface="+mn-lt"/>
                          <a:ea typeface="Calibri"/>
                          <a:cs typeface="Times New Roman"/>
                        </a:rPr>
                        <a:t>in coordinating across JIIM entities at the geo-political level </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Elementary </a:t>
                      </a:r>
                      <a:r>
                        <a:rPr lang="en-US" sz="750" b="1" dirty="0">
                          <a:solidFill>
                            <a:srgbClr val="000000"/>
                          </a:solidFill>
                          <a:latin typeface="+mn-lt"/>
                          <a:ea typeface="Calibri"/>
                          <a:cs typeface="Times New Roman"/>
                        </a:rPr>
                        <a:t>language </a:t>
                      </a:r>
                      <a:r>
                        <a:rPr lang="en-US" sz="750" b="1" dirty="0" smtClean="0">
                          <a:solidFill>
                            <a:srgbClr val="000000"/>
                          </a:solidFill>
                          <a:latin typeface="+mn-lt"/>
                          <a:ea typeface="Calibri"/>
                          <a:cs typeface="Times New Roman"/>
                        </a:rPr>
                        <a:t>proficiency; </a:t>
                      </a:r>
                      <a:r>
                        <a:rPr lang="en-US" sz="750" b="1" dirty="0">
                          <a:solidFill>
                            <a:srgbClr val="000000"/>
                          </a:solidFill>
                          <a:latin typeface="+mn-lt"/>
                          <a:ea typeface="Calibri"/>
                          <a:cs typeface="Times New Roman"/>
                        </a:rPr>
                        <a:t>can initiate and </a:t>
                      </a:r>
                      <a:r>
                        <a:rPr lang="en-US" sz="750" b="1" dirty="0" smtClean="0">
                          <a:solidFill>
                            <a:srgbClr val="000000"/>
                          </a:solidFill>
                          <a:latin typeface="+mn-lt"/>
                          <a:ea typeface="Calibri"/>
                          <a:cs typeface="Times New Roman"/>
                        </a:rPr>
                        <a:t>maintain conversation</a:t>
                      </a:r>
                    </a:p>
                    <a:p>
                      <a:pPr marL="457200" marR="0" lvl="3"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self development and home station</a:t>
                      </a:r>
                      <a:endParaRPr lang="en-US" sz="750" b="1" dirty="0" smtClean="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0343">
                <a:tc>
                  <a:txBody>
                    <a:bodyPr/>
                    <a:lstStyle/>
                    <a:p>
                      <a:pPr marL="0" marR="0" algn="l">
                        <a:lnSpc>
                          <a:spcPct val="115000"/>
                        </a:lnSpc>
                        <a:spcBef>
                          <a:spcPts val="0"/>
                        </a:spcBef>
                        <a:spcAft>
                          <a:spcPts val="0"/>
                        </a:spcAft>
                      </a:pPr>
                      <a:r>
                        <a:rPr lang="en-US" sz="900" b="1" dirty="0">
                          <a:solidFill>
                            <a:srgbClr val="000000"/>
                          </a:solidFill>
                          <a:latin typeface="+mn-lt"/>
                          <a:ea typeface="Calibri"/>
                          <a:cs typeface="Times New Roman"/>
                        </a:rPr>
                        <a:t>Education</a:t>
                      </a:r>
                      <a:endParaRPr lang="en-US" sz="9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latin typeface="+mn-lt"/>
                          <a:ea typeface="Calibri"/>
                          <a:cs typeface="Times New Roman"/>
                        </a:rPr>
                        <a:t>  Understands </a:t>
                      </a:r>
                      <a:r>
                        <a:rPr lang="en-US" sz="750" b="1" dirty="0">
                          <a:latin typeface="+mn-lt"/>
                          <a:ea typeface="Calibri"/>
                          <a:cs typeface="Times New Roman"/>
                        </a:rPr>
                        <a:t>influence of culture and the fundamentals of mission command and what is expected of individual </a:t>
                      </a:r>
                      <a:r>
                        <a:rPr lang="en-US" sz="750" b="1" dirty="0" smtClean="0">
                          <a:latin typeface="+mn-lt"/>
                          <a:ea typeface="Calibri"/>
                          <a:cs typeface="Times New Roman"/>
                        </a:rPr>
                        <a:t>initiative</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Develop </a:t>
                      </a:r>
                      <a:r>
                        <a:rPr lang="en-US" sz="750" b="1" dirty="0">
                          <a:solidFill>
                            <a:srgbClr val="000000"/>
                          </a:solidFill>
                          <a:latin typeface="+mn-lt"/>
                          <a:ea typeface="Calibri"/>
                          <a:cs typeface="Times New Roman"/>
                        </a:rPr>
                        <a:t>a </a:t>
                      </a:r>
                      <a:r>
                        <a:rPr lang="en-US" sz="750" b="1" dirty="0" smtClean="0">
                          <a:solidFill>
                            <a:srgbClr val="000000"/>
                          </a:solidFill>
                          <a:latin typeface="+mn-lt"/>
                          <a:ea typeface="Calibri"/>
                          <a:cs typeface="Times New Roman"/>
                        </a:rPr>
                        <a:t>“culture </a:t>
                      </a:r>
                      <a:r>
                        <a:rPr lang="en-US" sz="750" b="1" dirty="0">
                          <a:solidFill>
                            <a:srgbClr val="000000"/>
                          </a:solidFill>
                          <a:latin typeface="+mn-lt"/>
                          <a:ea typeface="Calibri"/>
                          <a:cs typeface="Times New Roman"/>
                        </a:rPr>
                        <a:t>of </a:t>
                      </a:r>
                      <a:r>
                        <a:rPr lang="en-US" sz="750" b="1" dirty="0" smtClean="0">
                          <a:solidFill>
                            <a:srgbClr val="000000"/>
                          </a:solidFill>
                          <a:latin typeface="+mn-lt"/>
                          <a:ea typeface="Calibri"/>
                          <a:cs typeface="Times New Roman"/>
                        </a:rPr>
                        <a:t>engagement”</a:t>
                      </a:r>
                      <a:r>
                        <a:rPr lang="en-US" sz="750" b="1" baseline="0" dirty="0" smtClean="0">
                          <a:solidFill>
                            <a:srgbClr val="000000"/>
                          </a:solidFill>
                          <a:latin typeface="+mn-lt"/>
                          <a:ea typeface="Calibri"/>
                          <a:cs typeface="Times New Roman"/>
                        </a:rPr>
                        <a:t> </a:t>
                      </a:r>
                      <a:endParaRPr lang="en-US" sz="750" b="1" baseline="0" dirty="0" smtClean="0">
                        <a:solidFill>
                          <a:srgbClr val="C00000"/>
                        </a:solidFill>
                        <a:latin typeface="+mn-lt"/>
                        <a:ea typeface="Calibri"/>
                        <a:cs typeface="Times New Roman"/>
                      </a:endParaRP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additional academic support</a:t>
                      </a:r>
                      <a:endParaRPr lang="en-US" sz="750" b="1" dirty="0">
                        <a:solidFill>
                          <a:srgbClr val="C00000"/>
                        </a:solidFill>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Advanced </a:t>
                      </a:r>
                      <a:r>
                        <a:rPr lang="en-US" sz="750" b="1" dirty="0">
                          <a:solidFill>
                            <a:srgbClr val="000000"/>
                          </a:solidFill>
                          <a:latin typeface="+mn-lt"/>
                          <a:ea typeface="Calibri"/>
                          <a:cs typeface="Times New Roman"/>
                        </a:rPr>
                        <a:t>culture, </a:t>
                      </a:r>
                      <a:r>
                        <a:rPr lang="en-US" sz="750" b="1" dirty="0" smtClean="0">
                          <a:solidFill>
                            <a:srgbClr val="000000"/>
                          </a:solidFill>
                          <a:latin typeface="+mn-lt"/>
                          <a:ea typeface="Calibri"/>
                          <a:cs typeface="Times New Roman"/>
                        </a:rPr>
                        <a:t>language </a:t>
                      </a:r>
                      <a:r>
                        <a:rPr lang="en-US" sz="750" b="1" dirty="0">
                          <a:solidFill>
                            <a:srgbClr val="000000"/>
                          </a:solidFill>
                          <a:latin typeface="+mn-lt"/>
                          <a:ea typeface="Calibri"/>
                          <a:cs typeface="Times New Roman"/>
                        </a:rPr>
                        <a:t>&amp; information skills </a:t>
                      </a:r>
                      <a:endParaRPr lang="en-US" sz="750" b="1" dirty="0" smtClean="0">
                        <a:solidFill>
                          <a:srgbClr val="000000"/>
                        </a:solidFill>
                        <a:latin typeface="+mn-lt"/>
                        <a:ea typeface="Calibri"/>
                        <a:cs typeface="Times New Roman"/>
                      </a:endParaRP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additional academic support , self development, and home station</a:t>
                      </a:r>
                      <a:endParaRPr lang="en-US" sz="75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Displays </a:t>
                      </a:r>
                      <a:r>
                        <a:rPr lang="en-US" sz="750" b="1" dirty="0">
                          <a:solidFill>
                            <a:srgbClr val="000000"/>
                          </a:solidFill>
                          <a:latin typeface="+mn-lt"/>
                          <a:ea typeface="Calibri"/>
                          <a:cs typeface="Times New Roman"/>
                        </a:rPr>
                        <a:t>judgment and agility in planning tactical operations in JIIM </a:t>
                      </a:r>
                      <a:r>
                        <a:rPr lang="en-US" sz="750" b="1" dirty="0" smtClean="0">
                          <a:solidFill>
                            <a:srgbClr val="000000"/>
                          </a:solidFill>
                          <a:latin typeface="+mn-lt"/>
                          <a:ea typeface="Calibri"/>
                          <a:cs typeface="Times New Roman"/>
                        </a:rPr>
                        <a:t>context</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combination of military experience and professional military education</a:t>
                      </a:r>
                      <a:endParaRPr lang="en-US" sz="75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Judgment  and innovation </a:t>
                      </a:r>
                      <a:r>
                        <a:rPr lang="en-US" sz="750" b="1" dirty="0">
                          <a:solidFill>
                            <a:srgbClr val="000000"/>
                          </a:solidFill>
                          <a:latin typeface="+mn-lt"/>
                          <a:ea typeface="Calibri"/>
                          <a:cs typeface="Times New Roman"/>
                        </a:rPr>
                        <a:t>in application of </a:t>
                      </a:r>
                      <a:r>
                        <a:rPr lang="en-US" sz="750" b="1" dirty="0" smtClean="0">
                          <a:solidFill>
                            <a:srgbClr val="000000"/>
                          </a:solidFill>
                          <a:latin typeface="+mn-lt"/>
                          <a:ea typeface="Calibri"/>
                          <a:cs typeface="Times New Roman"/>
                        </a:rPr>
                        <a:t>design principles to operational art in </a:t>
                      </a:r>
                      <a:r>
                        <a:rPr lang="en-US" sz="750" b="1" dirty="0">
                          <a:solidFill>
                            <a:srgbClr val="000000"/>
                          </a:solidFill>
                          <a:latin typeface="+mn-lt"/>
                          <a:ea typeface="Calibri"/>
                          <a:cs typeface="Times New Roman"/>
                        </a:rPr>
                        <a:t>JIIM context</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Develops </a:t>
                      </a:r>
                      <a:r>
                        <a:rPr lang="en-US" sz="750" b="1" dirty="0">
                          <a:solidFill>
                            <a:srgbClr val="000000"/>
                          </a:solidFill>
                          <a:latin typeface="+mn-lt"/>
                          <a:ea typeface="Calibri"/>
                          <a:cs typeface="Times New Roman"/>
                        </a:rPr>
                        <a:t>and maintains insight regarding geo-political </a:t>
                      </a:r>
                      <a:r>
                        <a:rPr lang="en-US" sz="750" b="1" dirty="0" smtClean="0">
                          <a:solidFill>
                            <a:srgbClr val="000000"/>
                          </a:solidFill>
                          <a:latin typeface="+mn-lt"/>
                          <a:ea typeface="Calibri"/>
                          <a:cs typeface="Times New Roman"/>
                        </a:rPr>
                        <a:t>environment</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additional education</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Judgment </a:t>
                      </a:r>
                      <a:r>
                        <a:rPr lang="en-US" sz="750" b="1" dirty="0">
                          <a:solidFill>
                            <a:srgbClr val="000000"/>
                          </a:solidFill>
                          <a:latin typeface="+mn-lt"/>
                          <a:ea typeface="Calibri"/>
                          <a:cs typeface="Times New Roman"/>
                        </a:rPr>
                        <a:t>and innovation in application of design principles to military art at the strategic and geopolitical levels in a JIIM </a:t>
                      </a:r>
                      <a:r>
                        <a:rPr lang="en-US" sz="750" b="1" dirty="0" smtClean="0">
                          <a:solidFill>
                            <a:srgbClr val="000000"/>
                          </a:solidFill>
                          <a:latin typeface="+mn-lt"/>
                          <a:ea typeface="Calibri"/>
                          <a:cs typeface="Times New Roman"/>
                        </a:rPr>
                        <a:t>context</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523">
                <a:tc>
                  <a:txBody>
                    <a:bodyPr/>
                    <a:lstStyle/>
                    <a:p>
                      <a:pPr marL="0" marR="0" algn="l">
                        <a:lnSpc>
                          <a:spcPct val="115000"/>
                        </a:lnSpc>
                        <a:spcBef>
                          <a:spcPts val="0"/>
                        </a:spcBef>
                        <a:spcAft>
                          <a:spcPts val="0"/>
                        </a:spcAft>
                      </a:pPr>
                      <a:r>
                        <a:rPr lang="en-US" sz="900" b="1" dirty="0">
                          <a:solidFill>
                            <a:srgbClr val="000000"/>
                          </a:solidFill>
                          <a:latin typeface="+mn-lt"/>
                          <a:ea typeface="Calibri"/>
                          <a:cs typeface="Times New Roman"/>
                        </a:rPr>
                        <a:t>Experience</a:t>
                      </a:r>
                      <a:endParaRPr lang="en-US" sz="9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Confident </a:t>
                      </a:r>
                      <a:r>
                        <a:rPr lang="en-US" sz="750" b="1" dirty="0">
                          <a:solidFill>
                            <a:srgbClr val="000000"/>
                          </a:solidFill>
                          <a:latin typeface="+mn-lt"/>
                          <a:ea typeface="Calibri"/>
                          <a:cs typeface="Times New Roman"/>
                        </a:rPr>
                        <a:t>in JIIM capabilities in small unit </a:t>
                      </a:r>
                      <a:r>
                        <a:rPr lang="en-US" sz="750" b="1" dirty="0" smtClean="0">
                          <a:solidFill>
                            <a:srgbClr val="000000"/>
                          </a:solidFill>
                          <a:latin typeface="+mn-lt"/>
                          <a:ea typeface="Calibri"/>
                          <a:cs typeface="Times New Roman"/>
                        </a:rPr>
                        <a:t>operations</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multiple tours</a:t>
                      </a:r>
                      <a:r>
                        <a:rPr lang="en-US" sz="750" b="1" dirty="0" smtClean="0">
                          <a:solidFill>
                            <a:srgbClr val="C00000"/>
                          </a:solidFill>
                          <a:latin typeface="+mn-lt"/>
                          <a:ea typeface="Calibri"/>
                          <a:cs typeface="Times New Roman"/>
                        </a:rPr>
                        <a:t> and additional training</a:t>
                      </a:r>
                      <a:r>
                        <a:rPr lang="en-US" sz="750" b="1" dirty="0" smtClean="0">
                          <a:solidFill>
                            <a:srgbClr val="000000"/>
                          </a:solidFill>
                          <a:latin typeface="+mn-lt"/>
                          <a:ea typeface="Calibri"/>
                          <a:cs typeface="Times New Roman"/>
                        </a:rPr>
                        <a:t/>
                      </a:r>
                      <a:br>
                        <a:rPr lang="en-US" sz="750" b="1" dirty="0" smtClean="0">
                          <a:solidFill>
                            <a:srgbClr val="000000"/>
                          </a:solidFill>
                          <a:latin typeface="+mn-lt"/>
                          <a:ea typeface="Calibri"/>
                          <a:cs typeface="Times New Roman"/>
                        </a:rPr>
                      </a:b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Confident </a:t>
                      </a:r>
                      <a:r>
                        <a:rPr lang="en-US" sz="750" b="1" dirty="0">
                          <a:solidFill>
                            <a:srgbClr val="000000"/>
                          </a:solidFill>
                          <a:latin typeface="+mn-lt"/>
                          <a:ea typeface="Calibri"/>
                          <a:cs typeface="Times New Roman"/>
                        </a:rPr>
                        <a:t>of JIIM capabilities at the operational level</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Understands </a:t>
                      </a:r>
                      <a:r>
                        <a:rPr lang="en-US" sz="750" b="1" dirty="0">
                          <a:solidFill>
                            <a:srgbClr val="000000"/>
                          </a:solidFill>
                          <a:latin typeface="+mn-lt"/>
                          <a:ea typeface="Calibri"/>
                          <a:cs typeface="Times New Roman"/>
                        </a:rPr>
                        <a:t>how to apply JIIM capabilities </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Demonstrates </a:t>
                      </a:r>
                      <a:r>
                        <a:rPr lang="en-US" sz="750" b="1" dirty="0">
                          <a:solidFill>
                            <a:srgbClr val="000000"/>
                          </a:solidFill>
                          <a:latin typeface="+mn-lt"/>
                          <a:ea typeface="Calibri"/>
                          <a:cs typeface="Times New Roman"/>
                        </a:rPr>
                        <a:t>mastery of FSO and ability to leverage JIIM capabilities to achieve operational objectives </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Confident </a:t>
                      </a:r>
                      <a:r>
                        <a:rPr lang="en-US" sz="750" b="1" dirty="0">
                          <a:solidFill>
                            <a:srgbClr val="000000"/>
                          </a:solidFill>
                          <a:latin typeface="+mn-lt"/>
                          <a:ea typeface="Calibri"/>
                          <a:cs typeface="Times New Roman"/>
                        </a:rPr>
                        <a:t>operating in </a:t>
                      </a:r>
                      <a:r>
                        <a:rPr lang="en-US" sz="750" b="1" dirty="0" smtClean="0">
                          <a:solidFill>
                            <a:srgbClr val="000000"/>
                          </a:solidFill>
                          <a:latin typeface="+mn-lt"/>
                          <a:ea typeface="Calibri"/>
                          <a:cs typeface="Times New Roman"/>
                        </a:rPr>
                        <a:t>a JIIM environment</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Applies </a:t>
                      </a:r>
                      <a:r>
                        <a:rPr lang="en-US" sz="750" b="1" dirty="0">
                          <a:solidFill>
                            <a:srgbClr val="000000"/>
                          </a:solidFill>
                          <a:latin typeface="+mn-lt"/>
                          <a:ea typeface="Calibri"/>
                          <a:cs typeface="Times New Roman"/>
                        </a:rPr>
                        <a:t>culture, language, </a:t>
                      </a:r>
                      <a:r>
                        <a:rPr lang="en-US" sz="750" b="1" dirty="0" smtClean="0">
                          <a:solidFill>
                            <a:srgbClr val="000000"/>
                          </a:solidFill>
                          <a:latin typeface="+mn-lt"/>
                          <a:ea typeface="Calibri"/>
                          <a:cs typeface="Times New Roman"/>
                        </a:rPr>
                        <a:t>and </a:t>
                      </a:r>
                      <a:r>
                        <a:rPr lang="en-US" sz="750" b="1" dirty="0">
                          <a:solidFill>
                            <a:srgbClr val="000000"/>
                          </a:solidFill>
                          <a:latin typeface="+mn-lt"/>
                          <a:ea typeface="Calibri"/>
                          <a:cs typeface="Times New Roman"/>
                        </a:rPr>
                        <a:t>information </a:t>
                      </a:r>
                      <a:r>
                        <a:rPr lang="en-US" sz="750" b="1" u="none" strike="noStrike" dirty="0">
                          <a:solidFill>
                            <a:srgbClr val="000000"/>
                          </a:solidFill>
                          <a:latin typeface="+mn-lt"/>
                          <a:ea typeface="Calibri"/>
                          <a:cs typeface="Times New Roman"/>
                        </a:rPr>
                        <a:t>thru actions, words and </a:t>
                      </a:r>
                      <a:r>
                        <a:rPr lang="en-US" sz="750" b="1" u="none" strike="noStrike" dirty="0" smtClean="0">
                          <a:solidFill>
                            <a:srgbClr val="000000"/>
                          </a:solidFill>
                          <a:latin typeface="+mn-lt"/>
                          <a:ea typeface="Calibri"/>
                          <a:cs typeface="Times New Roman"/>
                        </a:rPr>
                        <a:t>pictures</a:t>
                      </a:r>
                      <a:endParaRPr lang="en-US" sz="750" b="1" u="none" strike="noStrike" baseline="0" dirty="0" smtClean="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082">
                <a:tc>
                  <a:txBody>
                    <a:bodyPr/>
                    <a:lstStyle/>
                    <a:p>
                      <a:pPr marL="0" marR="0" algn="l">
                        <a:lnSpc>
                          <a:spcPct val="115000"/>
                        </a:lnSpc>
                        <a:spcBef>
                          <a:spcPts val="0"/>
                        </a:spcBef>
                        <a:spcAft>
                          <a:spcPts val="0"/>
                        </a:spcAft>
                      </a:pPr>
                      <a:r>
                        <a:rPr lang="en-US" sz="900" b="1" dirty="0" smtClean="0">
                          <a:solidFill>
                            <a:srgbClr val="C00000"/>
                          </a:solidFill>
                          <a:latin typeface="+mn-lt"/>
                          <a:ea typeface="Calibri"/>
                          <a:cs typeface="Times New Roman"/>
                        </a:rPr>
                        <a:t>Desired End-state</a:t>
                      </a:r>
                      <a:endParaRPr lang="en-US" sz="90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baseline="0" dirty="0" smtClean="0">
                          <a:solidFill>
                            <a:schemeClr val="tx1"/>
                          </a:solidFill>
                          <a:latin typeface="+mn-lt"/>
                          <a:ea typeface="Calibri"/>
                          <a:cs typeface="Times New Roman"/>
                        </a:rPr>
                        <a:t>  </a:t>
                      </a:r>
                      <a:r>
                        <a:rPr lang="en-US" sz="750" b="1" dirty="0" smtClean="0">
                          <a:solidFill>
                            <a:schemeClr val="tx1"/>
                          </a:solidFill>
                          <a:latin typeface="+mn-lt"/>
                          <a:ea typeface="Calibri"/>
                          <a:cs typeface="Times New Roman"/>
                        </a:rPr>
                        <a:t>Confident in cultural and foreign language skills </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 through combination of experience</a:t>
                      </a:r>
                      <a:r>
                        <a:rPr lang="en-US" sz="750" b="1" baseline="0" dirty="0" smtClean="0">
                          <a:solidFill>
                            <a:srgbClr val="C00000"/>
                          </a:solidFill>
                          <a:latin typeface="+mn-lt"/>
                          <a:ea typeface="Calibri"/>
                          <a:cs typeface="Times New Roman"/>
                        </a:rPr>
                        <a:t> (deployments), self development, and home station</a:t>
                      </a:r>
                      <a:endParaRPr lang="en-US" sz="75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Confident of cultural, language and information skills</a:t>
                      </a:r>
                    </a:p>
                    <a:p>
                      <a:pPr marL="45720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750" b="1" dirty="0" smtClean="0">
                          <a:solidFill>
                            <a:srgbClr val="C00000"/>
                          </a:solidFill>
                          <a:latin typeface="+mn-lt"/>
                          <a:ea typeface="Calibri"/>
                          <a:cs typeface="Times New Roman"/>
                        </a:rPr>
                        <a:t>  Achieved through a combination of experience</a:t>
                      </a:r>
                      <a:r>
                        <a:rPr lang="en-US" sz="750" b="1" baseline="0" dirty="0" smtClean="0">
                          <a:solidFill>
                            <a:srgbClr val="C00000"/>
                          </a:solidFill>
                          <a:latin typeface="+mn-lt"/>
                          <a:ea typeface="Calibri"/>
                          <a:cs typeface="Times New Roman"/>
                        </a:rPr>
                        <a:t> (deployments), </a:t>
                      </a:r>
                      <a:r>
                        <a:rPr lang="en-US" sz="750" b="1" dirty="0" smtClean="0">
                          <a:solidFill>
                            <a:srgbClr val="C00000"/>
                          </a:solidFill>
                          <a:latin typeface="+mn-lt"/>
                          <a:ea typeface="Calibri"/>
                          <a:cs typeface="Times New Roman"/>
                        </a:rPr>
                        <a:t>more advanced and </a:t>
                      </a:r>
                      <a:r>
                        <a:rPr lang="en-US" sz="750" b="1" baseline="0" dirty="0" smtClean="0">
                          <a:solidFill>
                            <a:srgbClr val="C00000"/>
                          </a:solidFill>
                          <a:latin typeface="+mn-lt"/>
                          <a:ea typeface="Calibri"/>
                          <a:cs typeface="Times New Roman"/>
                        </a:rPr>
                        <a:t>consistent self development, and home station</a:t>
                      </a:r>
                      <a:endParaRPr lang="en-US" sz="750" b="1" dirty="0" smtClean="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Expert at applying culture, language and information </a:t>
                      </a:r>
                    </a:p>
                    <a:p>
                      <a:pPr marL="45720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750" b="1" dirty="0" smtClean="0">
                          <a:solidFill>
                            <a:srgbClr val="C00000"/>
                          </a:solidFill>
                          <a:latin typeface="+mn-lt"/>
                          <a:ea typeface="Calibri"/>
                          <a:cs typeface="Times New Roman"/>
                        </a:rPr>
                        <a:t>  Achieved through additional training and education</a:t>
                      </a: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Capable to serve in a JIIM capacity on a TT, S-TT, IA, Joint or Multi-National Staff</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Applies culture, language, and information </a:t>
                      </a:r>
                      <a:r>
                        <a:rPr lang="en-US" sz="750" b="1" u="none" strike="noStrike" dirty="0" smtClean="0">
                          <a:solidFill>
                            <a:srgbClr val="C00000"/>
                          </a:solidFill>
                          <a:latin typeface="+mn-lt"/>
                          <a:ea typeface="Calibri"/>
                          <a:cs typeface="Times New Roman"/>
                        </a:rPr>
                        <a:t>through</a:t>
                      </a:r>
                      <a:r>
                        <a:rPr lang="en-US" sz="750" b="1" u="none" strike="noStrike" baseline="0" dirty="0" smtClean="0">
                          <a:solidFill>
                            <a:srgbClr val="C00000"/>
                          </a:solidFill>
                          <a:latin typeface="+mn-lt"/>
                          <a:ea typeface="Calibri"/>
                          <a:cs typeface="Times New Roman"/>
                        </a:rPr>
                        <a:t> interpersonal skills and being culturally astute within other cultures </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28600" y="5343525"/>
            <a:ext cx="8686800"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153400" y="4495800"/>
            <a:ext cx="609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73950" y="4616450"/>
            <a:ext cx="838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39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307035" y="0"/>
            <a:ext cx="19367862" cy="1338828"/>
          </a:xfrm>
          <a:prstGeom prst="rect">
            <a:avLst/>
          </a:prstGeom>
          <a:noFill/>
        </p:spPr>
        <p:txBody>
          <a:bodyPr wrap="square">
            <a:spAutoFit/>
          </a:bodyPr>
          <a:lstStyle/>
          <a:p>
            <a:pPr algn="ctr">
              <a:defRPr/>
            </a:pPr>
            <a:r>
              <a:rPr lang="en-US" sz="2400" b="1" kern="0" dirty="0" smtClean="0">
                <a:solidFill>
                  <a:srgbClr val="FFFF00"/>
                </a:solidFill>
                <a:latin typeface="Arial" pitchFamily="34" charset="0"/>
                <a:cs typeface="Arial" pitchFamily="34" charset="0"/>
              </a:rPr>
              <a:t>                              </a:t>
            </a:r>
            <a:r>
              <a:rPr lang="en-US" sz="2400" b="1" kern="0" dirty="0">
                <a:solidFill>
                  <a:srgbClr val="FFFF00"/>
                </a:solidFill>
                <a:latin typeface="Arial" pitchFamily="34" charset="0"/>
                <a:cs typeface="Arial" pitchFamily="34" charset="0"/>
              </a:rPr>
              <a:t> </a:t>
            </a:r>
            <a:r>
              <a:rPr lang="en-US" sz="2400" b="1" kern="0" dirty="0" smtClean="0">
                <a:solidFill>
                  <a:srgbClr val="FFFF00"/>
                </a:solidFill>
                <a:latin typeface="Arial" pitchFamily="34" charset="0"/>
                <a:cs typeface="Arial" pitchFamily="34" charset="0"/>
              </a:rPr>
              <a:t> </a:t>
            </a:r>
            <a:r>
              <a:rPr lang="en-US" sz="2400" b="1" i="1" dirty="0" smtClean="0">
                <a:solidFill>
                  <a:srgbClr val="FFC000"/>
                </a:solidFill>
                <a:latin typeface="Arial"/>
                <a:cs typeface="Arial"/>
              </a:rPr>
              <a:t>Army </a:t>
            </a:r>
            <a:r>
              <a:rPr lang="en-US" sz="2400" b="1" i="1" dirty="0">
                <a:solidFill>
                  <a:srgbClr val="FFC000"/>
                </a:solidFill>
                <a:latin typeface="Arial"/>
                <a:cs typeface="Arial"/>
              </a:rPr>
              <a:t>Leader Development Strategy</a:t>
            </a:r>
          </a:p>
          <a:p>
            <a:pPr algn="ctr">
              <a:defRPr/>
            </a:pPr>
            <a:r>
              <a:rPr lang="en-US" sz="2400" b="1" kern="0" dirty="0" smtClean="0">
                <a:solidFill>
                  <a:srgbClr val="FFFF00"/>
                </a:solidFill>
                <a:latin typeface="Arial" pitchFamily="34" charset="0"/>
                <a:cs typeface="Arial" pitchFamily="34" charset="0"/>
              </a:rPr>
              <a:t>     </a:t>
            </a:r>
            <a:endParaRPr lang="en-US" sz="2400" b="1"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endParaRPr>
          </a:p>
          <a:p>
            <a:pPr algn="ctr">
              <a:spcBef>
                <a:spcPts val="600"/>
              </a:spcBef>
              <a:defRPr/>
            </a:pPr>
            <a:r>
              <a:rPr lang="en-US" sz="2800" b="1" u="sng" kern="0" dirty="0" smtClean="0">
                <a:solidFill>
                  <a:srgbClr val="0070C0"/>
                </a:solidFill>
              </a:rPr>
              <a:t>CREL</a:t>
            </a:r>
            <a:r>
              <a:rPr lang="en-US" sz="2000"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rPr>
              <a:t> Expectations</a:t>
            </a:r>
            <a:endParaRPr lang="en-US" sz="2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graphicFrame>
        <p:nvGraphicFramePr>
          <p:cNvPr id="65" name="Table 64"/>
          <p:cNvGraphicFramePr>
            <a:graphicFrameLocks noGrp="1"/>
          </p:cNvGraphicFramePr>
          <p:nvPr>
            <p:extLst/>
          </p:nvPr>
        </p:nvGraphicFramePr>
        <p:xfrm>
          <a:off x="228600" y="1227908"/>
          <a:ext cx="8686798" cy="5623734"/>
        </p:xfrm>
        <a:graphic>
          <a:graphicData uri="http://schemas.openxmlformats.org/drawingml/2006/table">
            <a:tbl>
              <a:tblPr/>
              <a:tblGrid>
                <a:gridCol w="965203"/>
                <a:gridCol w="1544319"/>
                <a:gridCol w="1544319"/>
                <a:gridCol w="1544319"/>
                <a:gridCol w="1544319"/>
                <a:gridCol w="1544319"/>
              </a:tblGrid>
              <a:tr h="90352">
                <a:tc>
                  <a:txBody>
                    <a:bodyPr/>
                    <a:lstStyle/>
                    <a:p>
                      <a:pPr marL="0" marR="0" algn="ctr">
                        <a:lnSpc>
                          <a:spcPct val="115000"/>
                        </a:lnSpc>
                        <a:spcBef>
                          <a:spcPts val="0"/>
                        </a:spcBef>
                        <a:spcAft>
                          <a:spcPts val="0"/>
                        </a:spcAft>
                      </a:pPr>
                      <a:r>
                        <a:rPr lang="en-US" sz="1000" b="1" dirty="0">
                          <a:solidFill>
                            <a:srgbClr val="000000"/>
                          </a:solidFill>
                          <a:latin typeface="+mn-lt"/>
                          <a:ea typeface="Calibri"/>
                          <a:cs typeface="Times New Roman"/>
                        </a:rPr>
                        <a:t> </a:t>
                      </a:r>
                      <a:endParaRPr lang="en-US" sz="1000" b="1" dirty="0">
                        <a:latin typeface="+mn-lt"/>
                        <a:ea typeface="Calibri"/>
                        <a:cs typeface="Times New Roman"/>
                      </a:endParaRPr>
                    </a:p>
                  </a:txBody>
                  <a:tcPr marL="8550" marR="85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WO/CW2</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CW3</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CW4</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CW5</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7690">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Training</a:t>
                      </a:r>
                      <a:endParaRPr lang="en-US" sz="1000" b="1" dirty="0">
                        <a:latin typeface="+mn-lt"/>
                        <a:ea typeface="Calibri"/>
                        <a:cs typeface="Times New Roman"/>
                      </a:endParaRPr>
                    </a:p>
                    <a:p>
                      <a:pPr marL="0" marR="0" algn="l">
                        <a:lnSpc>
                          <a:spcPct val="115000"/>
                        </a:lnSpc>
                        <a:spcBef>
                          <a:spcPts val="0"/>
                        </a:spcBef>
                        <a:spcAft>
                          <a:spcPts val="0"/>
                        </a:spcAft>
                      </a:pPr>
                      <a:r>
                        <a:rPr lang="en-US" sz="1000" b="1" dirty="0">
                          <a:solidFill>
                            <a:srgbClr val="000000"/>
                          </a:solidFill>
                          <a:latin typeface="+mn-lt"/>
                          <a:ea typeface="Calibri"/>
                          <a:cs typeface="Times New Roman"/>
                        </a:rPr>
                        <a:t> </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Cultural </a:t>
                      </a:r>
                      <a:r>
                        <a:rPr lang="en-US" sz="900" b="1" dirty="0">
                          <a:latin typeface="Arial"/>
                          <a:ea typeface="Times New Roman"/>
                          <a:cs typeface="Times New Roman"/>
                        </a:rPr>
                        <a:t>and Language awareness </a:t>
                      </a:r>
                      <a:r>
                        <a:rPr lang="en-US" sz="900" b="1" dirty="0" smtClean="0">
                          <a:latin typeface="Arial"/>
                          <a:ea typeface="Times New Roman"/>
                          <a:cs typeface="Times New Roman"/>
                        </a:rPr>
                        <a:t>attained </a:t>
                      </a:r>
                      <a:r>
                        <a:rPr lang="en-US" sz="900" b="1" dirty="0" smtClean="0">
                          <a:solidFill>
                            <a:srgbClr val="C00000"/>
                          </a:solidFill>
                          <a:latin typeface="Arial"/>
                          <a:ea typeface="Times New Roman"/>
                          <a:cs typeface="Times New Roman"/>
                        </a:rPr>
                        <a:t>on basic level</a:t>
                      </a:r>
                    </a:p>
                    <a:p>
                      <a:pPr marL="457200" marR="0" lvl="1" algn="l">
                        <a:lnSpc>
                          <a:spcPct val="100000"/>
                        </a:lnSpc>
                        <a:spcBef>
                          <a:spcPts val="600"/>
                        </a:spcBef>
                        <a:spcAft>
                          <a:spcPts val="0"/>
                        </a:spcAft>
                        <a:buFont typeface="Arial" pitchFamily="34" charset="0"/>
                        <a:buChar char="•"/>
                      </a:pPr>
                      <a:r>
                        <a:rPr lang="en-US" sz="800" b="1" dirty="0" smtClean="0">
                          <a:solidFill>
                            <a:srgbClr val="C00000"/>
                          </a:solidFill>
                          <a:latin typeface="+mn-lt"/>
                          <a:ea typeface="Calibri"/>
                          <a:cs typeface="Times New Roman"/>
                        </a:rPr>
                        <a:t>  Achieved</a:t>
                      </a:r>
                      <a:r>
                        <a:rPr lang="en-US" sz="800" b="1" baseline="0" dirty="0" smtClean="0">
                          <a:solidFill>
                            <a:srgbClr val="C00000"/>
                          </a:solidFill>
                          <a:latin typeface="+mn-lt"/>
                          <a:ea typeface="Calibri"/>
                          <a:cs typeface="Times New Roman"/>
                        </a:rPr>
                        <a:t> through institutional, self development and home station training</a:t>
                      </a:r>
                      <a:endParaRPr lang="en-US" sz="1000" dirty="0">
                        <a:solidFill>
                          <a:srgbClr val="C00000"/>
                        </a:solidFill>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Technical/tactical </a:t>
                      </a:r>
                      <a:r>
                        <a:rPr lang="en-US" sz="900" b="1" dirty="0">
                          <a:latin typeface="Arial"/>
                          <a:ea typeface="Times New Roman"/>
                          <a:cs typeface="Times New Roman"/>
                        </a:rPr>
                        <a:t>systems competence in FSO in JIIM environment</a:t>
                      </a:r>
                      <a:endParaRPr lang="en-US" sz="90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Cultural </a:t>
                      </a:r>
                      <a:r>
                        <a:rPr lang="en-US" sz="900" b="1" dirty="0">
                          <a:latin typeface="Arial"/>
                          <a:ea typeface="Times New Roman"/>
                          <a:cs typeface="Times New Roman"/>
                        </a:rPr>
                        <a:t>understanding </a:t>
                      </a:r>
                      <a:r>
                        <a:rPr lang="en-US" sz="900" b="1" dirty="0" smtClean="0">
                          <a:latin typeface="Arial"/>
                          <a:ea typeface="Times New Roman"/>
                          <a:cs typeface="Times New Roman"/>
                        </a:rPr>
                        <a:t>attained</a:t>
                      </a:r>
                    </a:p>
                    <a:p>
                      <a:pPr marL="457200" marR="0" lvl="3"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additional training</a:t>
                      </a: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Basic </a:t>
                      </a:r>
                      <a:r>
                        <a:rPr lang="en-US" sz="900" b="1" dirty="0">
                          <a:latin typeface="Arial"/>
                          <a:ea typeface="Times New Roman"/>
                          <a:cs typeface="Times New Roman"/>
                        </a:rPr>
                        <a:t>language </a:t>
                      </a:r>
                      <a:r>
                        <a:rPr lang="en-US" sz="900" b="1" dirty="0" smtClean="0">
                          <a:latin typeface="Arial"/>
                          <a:ea typeface="Times New Roman"/>
                          <a:cs typeface="Times New Roman"/>
                        </a:rPr>
                        <a:t>awareness</a:t>
                      </a:r>
                    </a:p>
                    <a:p>
                      <a:pPr marL="457200" marR="0" lvl="3"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additional self development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Rapidly </a:t>
                      </a:r>
                      <a:r>
                        <a:rPr lang="en-US" sz="900" b="1" dirty="0">
                          <a:latin typeface="Arial"/>
                          <a:ea typeface="Times New Roman"/>
                          <a:cs typeface="Times New Roman"/>
                        </a:rPr>
                        <a:t>determine innovative, adaptive solutions to address complex, ambiguous problem in a JIIM environment</a:t>
                      </a:r>
                      <a:endParaRPr lang="en-US" sz="9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Understands </a:t>
                      </a:r>
                      <a:r>
                        <a:rPr lang="en-US" sz="900" b="1" dirty="0">
                          <a:latin typeface="Arial"/>
                          <a:ea typeface="Times New Roman"/>
                          <a:cs typeface="Times New Roman"/>
                        </a:rPr>
                        <a:t>JIIM complexity across cultures and uncertain coalitions</a:t>
                      </a:r>
                      <a:endParaRPr lang="en-US" sz="9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endParaRPr lang="en-US" sz="1000" b="1" dirty="0" smtClean="0">
                        <a:solidFill>
                          <a:srgbClr val="0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0582">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Education</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Enhanced </a:t>
                      </a:r>
                      <a:r>
                        <a:rPr lang="en-US" sz="900" b="1" dirty="0">
                          <a:latin typeface="Arial"/>
                          <a:ea typeface="Times New Roman"/>
                          <a:cs typeface="Times New Roman"/>
                        </a:rPr>
                        <a:t>awareness of Cultural, Language, and Information effects on indigenous populations </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Develops </a:t>
                      </a:r>
                      <a:r>
                        <a:rPr lang="en-US" sz="900" b="1" dirty="0">
                          <a:latin typeface="Arial"/>
                          <a:ea typeface="Times New Roman"/>
                          <a:cs typeface="Times New Roman"/>
                        </a:rPr>
                        <a:t>creative and critical thinking skills to solve complex problems</a:t>
                      </a:r>
                      <a:endParaRPr lang="en-US" sz="10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Comprehend </a:t>
                      </a:r>
                      <a:r>
                        <a:rPr lang="en-US" sz="900" b="1" dirty="0">
                          <a:latin typeface="Arial"/>
                          <a:ea typeface="Times New Roman"/>
                          <a:cs typeface="Times New Roman"/>
                        </a:rPr>
                        <a:t>systems integration &amp; management role in JIIM </a:t>
                      </a:r>
                      <a:r>
                        <a:rPr lang="en-US" sz="900" b="1" dirty="0" smtClean="0">
                          <a:latin typeface="Arial"/>
                          <a:ea typeface="Times New Roman"/>
                          <a:cs typeface="Times New Roman"/>
                        </a:rPr>
                        <a:t>environment</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Develop </a:t>
                      </a:r>
                      <a:r>
                        <a:rPr lang="en-US" sz="900" b="1" dirty="0">
                          <a:latin typeface="Arial"/>
                          <a:ea typeface="Times New Roman"/>
                          <a:cs typeface="Times New Roman"/>
                        </a:rPr>
                        <a:t>knowledge of  culture, language, and </a:t>
                      </a:r>
                      <a:r>
                        <a:rPr lang="en-US" sz="900" b="1" dirty="0" smtClean="0">
                          <a:latin typeface="Arial"/>
                          <a:ea typeface="Times New Roman"/>
                          <a:cs typeface="Times New Roman"/>
                        </a:rPr>
                        <a:t>information</a:t>
                      </a:r>
                    </a:p>
                    <a:p>
                      <a:pPr marL="457200" marR="0" lvl="3"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institution, self development and home station</a:t>
                      </a:r>
                      <a:endParaRPr lang="en-US" sz="800" b="1" kern="1200" baseline="0" dirty="0">
                        <a:solidFill>
                          <a:srgbClr val="C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Tactical/Operational </a:t>
                      </a:r>
                      <a:r>
                        <a:rPr lang="en-US" sz="900" b="1" dirty="0">
                          <a:latin typeface="Arial"/>
                          <a:ea typeface="Times New Roman"/>
                          <a:cs typeface="Times New Roman"/>
                        </a:rPr>
                        <a:t>art understanding in JIIM environment</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Culture</a:t>
                      </a:r>
                      <a:r>
                        <a:rPr lang="en-US" sz="900" b="1" dirty="0">
                          <a:latin typeface="Arial"/>
                          <a:ea typeface="Times New Roman"/>
                          <a:cs typeface="Times New Roman"/>
                        </a:rPr>
                        <a:t>, language, and </a:t>
                      </a:r>
                      <a:r>
                        <a:rPr lang="en-US" sz="900" b="1" dirty="0" smtClean="0">
                          <a:latin typeface="Arial"/>
                          <a:ea typeface="Times New Roman"/>
                          <a:cs typeface="Times New Roman"/>
                        </a:rPr>
                        <a:t>information</a:t>
                      </a:r>
                    </a:p>
                    <a:p>
                      <a:pPr marL="457200" marR="0" lvl="4"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institution, self development and home station</a:t>
                      </a: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Attendance </a:t>
                      </a:r>
                      <a:r>
                        <a:rPr lang="en-US" sz="900" b="1" dirty="0">
                          <a:latin typeface="Arial"/>
                          <a:ea typeface="Times New Roman"/>
                          <a:cs typeface="Times New Roman"/>
                        </a:rPr>
                        <a:t>at foreign and sister service school exchange program</a:t>
                      </a:r>
                      <a:endParaRPr lang="en-US" sz="10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Complex </a:t>
                      </a:r>
                      <a:r>
                        <a:rPr lang="en-US" sz="900" b="1" dirty="0">
                          <a:latin typeface="Arial"/>
                          <a:ea typeface="Times New Roman"/>
                          <a:cs typeface="Times New Roman"/>
                        </a:rPr>
                        <a:t>international, multi-cultural ethical </a:t>
                      </a:r>
                      <a:r>
                        <a:rPr lang="en-US" sz="900" b="1" dirty="0" smtClean="0">
                          <a:latin typeface="Arial"/>
                          <a:ea typeface="Times New Roman"/>
                          <a:cs typeface="Times New Roman"/>
                        </a:rPr>
                        <a:t>dilemmas</a:t>
                      </a:r>
                    </a:p>
                    <a:p>
                      <a:pPr marL="457200" marR="0" lvl="5"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smtClean="0">
                          <a:solidFill>
                            <a:srgbClr val="C00000"/>
                          </a:solidFill>
                          <a:latin typeface="+mn-lt"/>
                          <a:ea typeface="Calibri"/>
                          <a:cs typeface="Times New Roman"/>
                        </a:rPr>
                        <a:t>  Achieved </a:t>
                      </a:r>
                      <a:r>
                        <a:rPr lang="en-US" sz="800" b="1" kern="1200" baseline="0" dirty="0" smtClean="0">
                          <a:solidFill>
                            <a:srgbClr val="C00000"/>
                          </a:solidFill>
                          <a:latin typeface="+mn-lt"/>
                          <a:ea typeface="Calibri"/>
                          <a:cs typeface="Times New Roman"/>
                        </a:rPr>
                        <a:t>through self development and home station</a:t>
                      </a: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Culture</a:t>
                      </a:r>
                      <a:r>
                        <a:rPr lang="en-US" sz="900" b="1" dirty="0">
                          <a:latin typeface="Arial"/>
                          <a:ea typeface="Times New Roman"/>
                          <a:cs typeface="Times New Roman"/>
                        </a:rPr>
                        <a:t>, language, and information skills </a:t>
                      </a:r>
                      <a:r>
                        <a:rPr lang="en-US" sz="900" b="1" dirty="0" smtClean="0">
                          <a:latin typeface="Arial"/>
                          <a:ea typeface="Times New Roman"/>
                          <a:cs typeface="Times New Roman"/>
                        </a:rPr>
                        <a:t>development</a:t>
                      </a:r>
                    </a:p>
                    <a:p>
                      <a:pPr marL="457200" marR="0" lvl="5"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self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None/>
                      </a:pP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8954">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Experience</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buFont typeface="Arial" pitchFamily="34" charset="0"/>
                        <a:buChar char="•"/>
                      </a:pPr>
                      <a:r>
                        <a:rPr lang="en-US" sz="900" b="1" dirty="0" smtClean="0">
                          <a:solidFill>
                            <a:srgbClr val="C00000"/>
                          </a:solidFill>
                          <a:latin typeface="+mn-lt"/>
                          <a:ea typeface="Calibri"/>
                          <a:cs typeface="Times New Roman"/>
                        </a:rPr>
                        <a:t>  Actual and Virtual experience </a:t>
                      </a:r>
                    </a:p>
                    <a:p>
                      <a:pPr marL="457200" marR="0" lvl="1" algn="l">
                        <a:lnSpc>
                          <a:spcPct val="100000"/>
                        </a:lnSpc>
                        <a:spcBef>
                          <a:spcPts val="600"/>
                        </a:spcBef>
                        <a:spcAft>
                          <a:spcPts val="0"/>
                        </a:spcAft>
                        <a:buFont typeface="Arial" pitchFamily="34" charset="0"/>
                        <a:buChar char="•"/>
                      </a:pPr>
                      <a:r>
                        <a:rPr lang="en-US" sz="800" b="1" dirty="0" smtClean="0">
                          <a:solidFill>
                            <a:srgbClr val="C00000"/>
                          </a:solidFill>
                          <a:latin typeface="+mn-lt"/>
                          <a:ea typeface="Calibri"/>
                          <a:cs typeface="Times New Roman"/>
                        </a:rPr>
                        <a:t>  Achieved</a:t>
                      </a:r>
                      <a:r>
                        <a:rPr lang="en-US" sz="800" b="1" baseline="0" dirty="0" smtClean="0">
                          <a:solidFill>
                            <a:srgbClr val="C00000"/>
                          </a:solidFill>
                          <a:latin typeface="+mn-lt"/>
                          <a:ea typeface="Calibri"/>
                          <a:cs typeface="Times New Roman"/>
                        </a:rPr>
                        <a:t> through deployments, r</a:t>
                      </a:r>
                      <a:r>
                        <a:rPr lang="en-US" sz="800" b="1" dirty="0" smtClean="0">
                          <a:solidFill>
                            <a:srgbClr val="C00000"/>
                          </a:solidFill>
                          <a:latin typeface="+mn-lt"/>
                          <a:ea typeface="Calibri"/>
                          <a:cs typeface="Times New Roman"/>
                        </a:rPr>
                        <a:t>ole play</a:t>
                      </a:r>
                      <a:r>
                        <a:rPr lang="en-US" sz="800" b="1" baseline="0" dirty="0" smtClean="0">
                          <a:solidFill>
                            <a:srgbClr val="C00000"/>
                          </a:solidFill>
                          <a:latin typeface="+mn-lt"/>
                          <a:ea typeface="Calibri"/>
                          <a:cs typeface="Times New Roman"/>
                        </a:rPr>
                        <a:t> scenarios, simulations, virtual reality...</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1" dirty="0" smtClean="0">
                          <a:solidFill>
                            <a:srgbClr val="C00000"/>
                          </a:solidFill>
                          <a:latin typeface="+mn-lt"/>
                          <a:ea typeface="Calibri"/>
                          <a:cs typeface="Times New Roman"/>
                        </a:rPr>
                        <a:t>  Continued Actual and Virtual experience </a:t>
                      </a:r>
                    </a:p>
                    <a:p>
                      <a:pPr marL="0" marR="0" algn="l">
                        <a:lnSpc>
                          <a:spcPct val="100000"/>
                        </a:lnSpc>
                        <a:spcBef>
                          <a:spcPts val="600"/>
                        </a:spcBef>
                        <a:spcAft>
                          <a:spcPts val="0"/>
                        </a:spcAft>
                        <a:buFont typeface="Arial" pitchFamily="34" charset="0"/>
                        <a:buNone/>
                      </a:pPr>
                      <a:endParaRPr lang="en-US" sz="9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Interagency </a:t>
                      </a:r>
                      <a:r>
                        <a:rPr lang="en-US" sz="900" b="1" dirty="0">
                          <a:latin typeface="Arial"/>
                          <a:ea typeface="Times New Roman"/>
                          <a:cs typeface="Times New Roman"/>
                        </a:rPr>
                        <a:t>exchange</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International </a:t>
                      </a:r>
                      <a:r>
                        <a:rPr lang="en-US" sz="900" b="1" dirty="0">
                          <a:latin typeface="Arial"/>
                          <a:ea typeface="Times New Roman"/>
                          <a:cs typeface="Times New Roman"/>
                        </a:rPr>
                        <a:t>Officer sponsorship/exchange </a:t>
                      </a:r>
                      <a:endParaRPr lang="en-US" sz="105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Master </a:t>
                      </a:r>
                      <a:r>
                        <a:rPr lang="en-US" sz="900" b="1" dirty="0">
                          <a:latin typeface="Arial"/>
                          <a:ea typeface="Times New Roman"/>
                          <a:cs typeface="Times New Roman"/>
                        </a:rPr>
                        <a:t>systems integrator, manager, &amp; advisor at BCT in JIIM </a:t>
                      </a:r>
                      <a:r>
                        <a:rPr lang="en-US" sz="900" b="1" dirty="0" smtClean="0">
                          <a:latin typeface="Arial"/>
                          <a:ea typeface="Times New Roman"/>
                          <a:cs typeface="Times New Roman"/>
                        </a:rPr>
                        <a:t>operational environment</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Foreign </a:t>
                      </a:r>
                      <a:r>
                        <a:rPr lang="en-US" sz="900" b="1" dirty="0">
                          <a:latin typeface="Arial"/>
                          <a:ea typeface="Times New Roman"/>
                          <a:cs typeface="Times New Roman"/>
                        </a:rPr>
                        <a:t>exchange</a:t>
                      </a:r>
                      <a:endParaRPr lang="en-US" sz="105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7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Tree>
    <p:extLst>
      <p:ext uri="{BB962C8B-B14F-4D97-AF65-F5344CB8AC3E}">
        <p14:creationId xmlns:p14="http://schemas.microsoft.com/office/powerpoint/2010/main" val="203533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09573" y="77752"/>
            <a:ext cx="7697940" cy="969496"/>
          </a:xfrm>
          <a:prstGeom prst="rect">
            <a:avLst/>
          </a:prstGeom>
          <a:noFill/>
        </p:spPr>
        <p:txBody>
          <a:bodyPr wrap="none">
            <a:spAutoFit/>
          </a:bodyPr>
          <a:lstStyle/>
          <a:p>
            <a:pPr algn="ctr">
              <a:defRPr/>
            </a:pPr>
            <a:r>
              <a:rPr lang="en-US" sz="2400" b="1" kern="0" dirty="0" smtClean="0">
                <a:solidFill>
                  <a:srgbClr val="FFFF00"/>
                </a:solidFill>
                <a:latin typeface="Arial" pitchFamily="34" charset="0"/>
                <a:cs typeface="Arial" pitchFamily="34" charset="0"/>
              </a:rPr>
              <a:t>                           </a:t>
            </a:r>
            <a:r>
              <a:rPr lang="en-US" sz="2400" b="1" i="1" dirty="0" smtClean="0">
                <a:solidFill>
                  <a:srgbClr val="FFC000"/>
                </a:solidFill>
                <a:latin typeface="Arial"/>
                <a:cs typeface="Arial"/>
              </a:rPr>
              <a:t>Army </a:t>
            </a:r>
            <a:r>
              <a:rPr lang="en-US" sz="2400" b="1" i="1" dirty="0">
                <a:solidFill>
                  <a:srgbClr val="FFC000"/>
                </a:solidFill>
                <a:latin typeface="Arial"/>
                <a:cs typeface="Arial"/>
              </a:rPr>
              <a:t>Leader Development Strategy</a:t>
            </a:r>
            <a:endParaRPr lang="en-US" sz="2400" b="1"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endParaRPr>
          </a:p>
          <a:p>
            <a:pPr algn="ctr">
              <a:spcBef>
                <a:spcPts val="600"/>
              </a:spcBef>
              <a:defRPr/>
            </a:pPr>
            <a:r>
              <a:rPr lang="en-US" sz="2800" b="1" u="sng" kern="0" dirty="0" smtClean="0">
                <a:solidFill>
                  <a:srgbClr val="0070C0"/>
                </a:solidFill>
                <a:latin typeface="+mj-lt"/>
              </a:rPr>
              <a:t>CREL</a:t>
            </a:r>
            <a:r>
              <a:rPr lang="en-US" sz="2000"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rPr>
              <a:t> Expectations</a:t>
            </a:r>
            <a:endParaRPr lang="en-US" sz="2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graphicFrame>
        <p:nvGraphicFramePr>
          <p:cNvPr id="65" name="Table 64"/>
          <p:cNvGraphicFramePr>
            <a:graphicFrameLocks noGrp="1"/>
          </p:cNvGraphicFramePr>
          <p:nvPr/>
        </p:nvGraphicFramePr>
        <p:xfrm>
          <a:off x="228600" y="1143000"/>
          <a:ext cx="8686798" cy="5195161"/>
        </p:xfrm>
        <a:graphic>
          <a:graphicData uri="http://schemas.openxmlformats.org/drawingml/2006/table">
            <a:tbl>
              <a:tblPr/>
              <a:tblGrid>
                <a:gridCol w="965203"/>
                <a:gridCol w="1544319"/>
                <a:gridCol w="1544319"/>
                <a:gridCol w="1544319"/>
                <a:gridCol w="1544319"/>
                <a:gridCol w="1544319"/>
              </a:tblGrid>
              <a:tr h="167917">
                <a:tc>
                  <a:txBody>
                    <a:bodyPr/>
                    <a:lstStyle/>
                    <a:p>
                      <a:pPr marL="0" marR="0" algn="ctr">
                        <a:lnSpc>
                          <a:spcPct val="115000"/>
                        </a:lnSpc>
                        <a:spcBef>
                          <a:spcPts val="0"/>
                        </a:spcBef>
                        <a:spcAft>
                          <a:spcPts val="0"/>
                        </a:spcAft>
                      </a:pPr>
                      <a:r>
                        <a:rPr lang="en-US" sz="1000" b="1" dirty="0">
                          <a:solidFill>
                            <a:srgbClr val="000000"/>
                          </a:solidFill>
                          <a:latin typeface="+mn-lt"/>
                          <a:ea typeface="Calibri"/>
                          <a:cs typeface="Times New Roman"/>
                        </a:rPr>
                        <a:t> </a:t>
                      </a:r>
                      <a:endParaRPr lang="en-US" sz="1000" b="1" dirty="0">
                        <a:latin typeface="+mn-lt"/>
                        <a:ea typeface="Calibri"/>
                        <a:cs typeface="Times New Roman"/>
                      </a:endParaRPr>
                    </a:p>
                  </a:txBody>
                  <a:tcPr marL="8550" marR="85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CPL/SGT</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SSG</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SFC</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MSG/1SG</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b="1" dirty="0" smtClean="0">
                          <a:latin typeface="+mn-lt"/>
                          <a:ea typeface="Calibri"/>
                          <a:cs typeface="Times New Roman"/>
                        </a:rPr>
                        <a:t>SGM/CSM</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1140">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Training</a:t>
                      </a:r>
                      <a:endParaRPr lang="en-US" sz="1000" b="1" dirty="0">
                        <a:latin typeface="+mn-lt"/>
                        <a:ea typeface="Calibri"/>
                        <a:cs typeface="Times New Roman"/>
                      </a:endParaRPr>
                    </a:p>
                    <a:p>
                      <a:pPr marL="0" marR="0" algn="l">
                        <a:lnSpc>
                          <a:spcPct val="115000"/>
                        </a:lnSpc>
                        <a:spcBef>
                          <a:spcPts val="0"/>
                        </a:spcBef>
                        <a:spcAft>
                          <a:spcPts val="0"/>
                        </a:spcAft>
                      </a:pPr>
                      <a:r>
                        <a:rPr lang="en-US" sz="1000" b="1" dirty="0">
                          <a:solidFill>
                            <a:srgbClr val="000000"/>
                          </a:solidFill>
                          <a:latin typeface="+mn-lt"/>
                          <a:ea typeface="Calibri"/>
                          <a:cs typeface="Times New Roman"/>
                        </a:rPr>
                        <a:t> </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15000"/>
                        </a:lnSpc>
                        <a:spcBef>
                          <a:spcPts val="600"/>
                        </a:spcBef>
                        <a:spcAft>
                          <a:spcPts val="0"/>
                        </a:spcAft>
                        <a:buClrTx/>
                        <a:buSzTx/>
                        <a:buFont typeface="Arial" pitchFamily="34" charset="0"/>
                        <a:buChar char="•"/>
                        <a:tabLst/>
                        <a:defRPr/>
                      </a:pPr>
                      <a:r>
                        <a:rPr lang="en-US" sz="1000" b="1" dirty="0" smtClean="0">
                          <a:solidFill>
                            <a:srgbClr val="C00000"/>
                          </a:solidFill>
                          <a:latin typeface="+mn-lt"/>
                          <a:ea typeface="Calibri"/>
                          <a:cs typeface="Times New Roman"/>
                        </a:rPr>
                        <a:t>  Achieved</a:t>
                      </a:r>
                      <a:r>
                        <a:rPr lang="en-US" sz="1000" b="1" baseline="0" dirty="0" smtClean="0">
                          <a:solidFill>
                            <a:srgbClr val="C00000"/>
                          </a:solidFill>
                          <a:latin typeface="+mn-lt"/>
                          <a:ea typeface="Calibri"/>
                          <a:cs typeface="Times New Roman"/>
                        </a:rPr>
                        <a:t> through common core </a:t>
                      </a:r>
                      <a:r>
                        <a:rPr lang="en-US" sz="1000" b="1" dirty="0" smtClean="0">
                          <a:solidFill>
                            <a:srgbClr val="C00000"/>
                          </a:solidFill>
                          <a:latin typeface="+mn-lt"/>
                          <a:ea typeface="Calibri"/>
                          <a:cs typeface="Times New Roman"/>
                        </a:rPr>
                        <a:t>training to obtain TRADOC required Cultural</a:t>
                      </a:r>
                      <a:r>
                        <a:rPr lang="en-US" sz="1000" b="1" baseline="0" dirty="0" smtClean="0">
                          <a:solidFill>
                            <a:srgbClr val="C00000"/>
                          </a:solidFill>
                          <a:latin typeface="+mn-lt"/>
                          <a:ea typeface="Calibri"/>
                          <a:cs typeface="Times New Roman"/>
                        </a:rPr>
                        <a:t> Awareness level</a:t>
                      </a:r>
                      <a:endParaRPr lang="en-US" sz="1000" b="1" dirty="0" smtClean="0">
                        <a:solidFill>
                          <a:srgbClr val="0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Know </a:t>
                      </a:r>
                      <a:r>
                        <a:rPr lang="en-US" sz="1000" b="1" dirty="0">
                          <a:solidFill>
                            <a:srgbClr val="000000"/>
                          </a:solidFill>
                          <a:latin typeface="Arial"/>
                          <a:ea typeface="Times New Roman"/>
                          <a:cs typeface="Times New Roman"/>
                        </a:rPr>
                        <a:t>how to integrate available JIIM capabilities into </a:t>
                      </a:r>
                      <a:r>
                        <a:rPr lang="en-US" sz="1000" b="1" dirty="0" smtClean="0">
                          <a:solidFill>
                            <a:srgbClr val="000000"/>
                          </a:solidFill>
                          <a:latin typeface="Arial"/>
                          <a:ea typeface="Times New Roman"/>
                          <a:cs typeface="Times New Roman"/>
                        </a:rPr>
                        <a:t>mission</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C00000"/>
                          </a:solidFill>
                          <a:latin typeface="+mn-lt"/>
                          <a:ea typeface="Calibri"/>
                          <a:cs typeface="Times New Roman"/>
                        </a:rPr>
                        <a:t>  C</a:t>
                      </a:r>
                      <a:r>
                        <a:rPr lang="en-US" sz="1000" b="1" baseline="0" dirty="0" smtClean="0">
                          <a:solidFill>
                            <a:srgbClr val="C00000"/>
                          </a:solidFill>
                          <a:latin typeface="+mn-lt"/>
                          <a:ea typeface="Calibri"/>
                          <a:cs typeface="Times New Roman"/>
                        </a:rPr>
                        <a:t>ommon core training with continuing self development, encouraging additional CA and FL training </a:t>
                      </a:r>
                      <a:endParaRPr lang="en-US" sz="10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942">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Education</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Understand </a:t>
                      </a:r>
                      <a:r>
                        <a:rPr lang="en-US" sz="1000" b="1" dirty="0">
                          <a:solidFill>
                            <a:srgbClr val="000000"/>
                          </a:solidFill>
                          <a:latin typeface="Arial"/>
                          <a:ea typeface="Times New Roman"/>
                          <a:cs typeface="Times New Roman"/>
                        </a:rPr>
                        <a:t>the importance of culture and language  and their impact on tactical operations</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Agile </a:t>
                      </a:r>
                      <a:r>
                        <a:rPr lang="en-US" sz="1000" b="1" dirty="0">
                          <a:solidFill>
                            <a:srgbClr val="000000"/>
                          </a:solidFill>
                          <a:latin typeface="Arial"/>
                          <a:ea typeface="Times New Roman"/>
                          <a:cs typeface="Times New Roman"/>
                        </a:rPr>
                        <a:t>enough to move effectively through other </a:t>
                      </a:r>
                      <a:r>
                        <a:rPr lang="en-US" sz="1000" b="1" dirty="0" smtClean="0">
                          <a:solidFill>
                            <a:srgbClr val="000000"/>
                          </a:solidFill>
                          <a:latin typeface="Arial"/>
                          <a:ea typeface="Times New Roman"/>
                          <a:cs typeface="Times New Roman"/>
                        </a:rPr>
                        <a:t>cultures</a:t>
                      </a:r>
                    </a:p>
                    <a:p>
                      <a:pPr marL="457200" marR="0" lvl="6" indent="0" algn="l" defTabSz="914400" rtl="0" eaLnBrk="1" fontAlgn="auto" latinLnBrk="0" hangingPunct="1">
                        <a:lnSpc>
                          <a:spcPct val="115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institution, self development, and home station</a:t>
                      </a:r>
                    </a:p>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defTabSz="914400" rtl="0" eaLnBrk="1" fontAlgn="auto" latinLnBrk="0" hangingPunct="1">
                        <a:lnSpc>
                          <a:spcPct val="115000"/>
                        </a:lnSpc>
                        <a:spcBef>
                          <a:spcPts val="600"/>
                        </a:spcBef>
                        <a:spcAft>
                          <a:spcPts val="0"/>
                        </a:spcAft>
                        <a:buClrTx/>
                        <a:buSzTx/>
                        <a:buFont typeface="Arial" pitchFamily="34" charset="0"/>
                        <a:buNone/>
                        <a:tabLst/>
                        <a:defRPr/>
                      </a:pPr>
                      <a:r>
                        <a:rPr lang="en-US" sz="1000" b="1" dirty="0" smtClean="0">
                          <a:solidFill>
                            <a:srgbClr val="000000"/>
                          </a:solidFill>
                          <a:latin typeface="Arial"/>
                          <a:ea typeface="Times New Roman"/>
                          <a:cs typeface="Times New Roman"/>
                        </a:rPr>
                        <a:t> </a:t>
                      </a:r>
                      <a:r>
                        <a:rPr lang="en-US" sz="1100" b="1" dirty="0" smtClean="0">
                          <a:solidFill>
                            <a:srgbClr val="C00000"/>
                          </a:solidFill>
                          <a:latin typeface="+mn-lt"/>
                          <a:ea typeface="Calibri"/>
                          <a:cs typeface="Times New Roman"/>
                        </a:rPr>
                        <a:t>Continue c</a:t>
                      </a:r>
                      <a:r>
                        <a:rPr lang="en-US" sz="1100" b="1" baseline="0" dirty="0" smtClean="0">
                          <a:solidFill>
                            <a:srgbClr val="C00000"/>
                          </a:solidFill>
                          <a:latin typeface="+mn-lt"/>
                          <a:ea typeface="Calibri"/>
                          <a:cs typeface="Times New Roman"/>
                        </a:rPr>
                        <a:t>ommon core training and self development, with academic support, encouraging additional CA and FL training </a:t>
                      </a:r>
                      <a:endParaRPr lang="en-US" sz="1100" dirty="0" smtClean="0">
                        <a:latin typeface="Calibri"/>
                        <a:ea typeface="Times New Roman"/>
                        <a:cs typeface="Times New Roman"/>
                      </a:endParaRPr>
                    </a:p>
                    <a:p>
                      <a:pPr marL="0" marR="0" algn="l">
                        <a:lnSpc>
                          <a:spcPct val="115000"/>
                        </a:lnSpc>
                        <a:spcBef>
                          <a:spcPts val="600"/>
                        </a:spcBef>
                        <a:spcAft>
                          <a:spcPts val="0"/>
                        </a:spcAft>
                        <a:buFont typeface="Arial" pitchFamily="34" charset="0"/>
                        <a:buNone/>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819">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Experience</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buFont typeface="Arial" pitchFamily="34" charset="0"/>
                        <a:buChar char="•"/>
                      </a:pPr>
                      <a:r>
                        <a:rPr lang="en-US" sz="900" b="1" dirty="0" smtClean="0">
                          <a:solidFill>
                            <a:srgbClr val="C00000"/>
                          </a:solidFill>
                          <a:latin typeface="+mn-lt"/>
                          <a:ea typeface="Calibri"/>
                          <a:cs typeface="Times New Roman"/>
                        </a:rPr>
                        <a:t>  Actual and Virtual experience </a:t>
                      </a:r>
                    </a:p>
                    <a:p>
                      <a:pPr marL="457200" marR="0" lvl="1" algn="l">
                        <a:lnSpc>
                          <a:spcPct val="100000"/>
                        </a:lnSpc>
                        <a:spcBef>
                          <a:spcPts val="600"/>
                        </a:spcBef>
                        <a:spcAft>
                          <a:spcPts val="0"/>
                        </a:spcAft>
                        <a:buFont typeface="Arial" pitchFamily="34" charset="0"/>
                        <a:buChar char="•"/>
                      </a:pPr>
                      <a:r>
                        <a:rPr lang="en-US" sz="800" b="1" dirty="0" smtClean="0">
                          <a:solidFill>
                            <a:srgbClr val="C00000"/>
                          </a:solidFill>
                          <a:latin typeface="+mn-lt"/>
                          <a:ea typeface="Calibri"/>
                          <a:cs typeface="Times New Roman"/>
                        </a:rPr>
                        <a:t>  Achieved</a:t>
                      </a:r>
                      <a:r>
                        <a:rPr lang="en-US" sz="800" b="1" baseline="0" dirty="0" smtClean="0">
                          <a:solidFill>
                            <a:srgbClr val="C00000"/>
                          </a:solidFill>
                          <a:latin typeface="+mn-lt"/>
                          <a:ea typeface="Calibri"/>
                          <a:cs typeface="Times New Roman"/>
                        </a:rPr>
                        <a:t> through deployments, r</a:t>
                      </a:r>
                      <a:r>
                        <a:rPr lang="en-US" sz="800" b="1" dirty="0" smtClean="0">
                          <a:solidFill>
                            <a:srgbClr val="C00000"/>
                          </a:solidFill>
                          <a:latin typeface="+mn-lt"/>
                          <a:ea typeface="Calibri"/>
                          <a:cs typeface="Times New Roman"/>
                        </a:rPr>
                        <a:t>ole play</a:t>
                      </a:r>
                      <a:r>
                        <a:rPr lang="en-US" sz="800" b="1" baseline="0" dirty="0" smtClean="0">
                          <a:solidFill>
                            <a:srgbClr val="C00000"/>
                          </a:solidFill>
                          <a:latin typeface="+mn-lt"/>
                          <a:ea typeface="Calibri"/>
                          <a:cs typeface="Times New Roman"/>
                        </a:rPr>
                        <a:t> scenarios, simulations, virtual reality...</a:t>
                      </a:r>
                    </a:p>
                    <a:p>
                      <a:pPr marL="0" marR="0" algn="l">
                        <a:lnSpc>
                          <a:spcPct val="115000"/>
                        </a:lnSpc>
                        <a:spcBef>
                          <a:spcPts val="600"/>
                        </a:spcBef>
                        <a:spcAft>
                          <a:spcPts val="0"/>
                        </a:spcAft>
                        <a:buFont typeface="Arial" pitchFamily="34" charset="0"/>
                        <a:buNone/>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Able </a:t>
                      </a:r>
                      <a:r>
                        <a:rPr lang="en-US" sz="1000" b="1" dirty="0">
                          <a:solidFill>
                            <a:srgbClr val="000000"/>
                          </a:solidFill>
                          <a:latin typeface="Arial"/>
                          <a:ea typeface="Times New Roman"/>
                          <a:cs typeface="Times New Roman"/>
                        </a:rPr>
                        <a:t>to employ JIIM capabilities in support of tactical mission</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0"/>
                        </a:spcBef>
                        <a:spcAft>
                          <a:spcPts val="0"/>
                        </a:spcAft>
                        <a:buFont typeface="Arial" pitchFamily="34" charset="0"/>
                        <a:buChar char="•"/>
                      </a:pPr>
                      <a:r>
                        <a:rPr lang="en-US" sz="900" b="1" dirty="0" smtClean="0">
                          <a:solidFill>
                            <a:srgbClr val="C00000"/>
                          </a:solidFill>
                          <a:latin typeface="+mn-lt"/>
                          <a:ea typeface="Calibri"/>
                          <a:cs typeface="Times New Roman"/>
                        </a:rPr>
                        <a:t>  Continued actual and virtual experience </a:t>
                      </a:r>
                    </a:p>
                    <a:p>
                      <a:pPr marL="457200" marR="0" lvl="1" algn="l">
                        <a:lnSpc>
                          <a:spcPct val="100000"/>
                        </a:lnSpc>
                        <a:spcBef>
                          <a:spcPts val="600"/>
                        </a:spcBef>
                        <a:spcAft>
                          <a:spcPts val="0"/>
                        </a:spcAft>
                        <a:buFont typeface="Arial" pitchFamily="34" charset="0"/>
                        <a:buChar char="•"/>
                      </a:pPr>
                      <a:r>
                        <a:rPr lang="en-US" sz="800" b="1" dirty="0" smtClean="0">
                          <a:solidFill>
                            <a:srgbClr val="C00000"/>
                          </a:solidFill>
                          <a:latin typeface="+mn-lt"/>
                          <a:ea typeface="Calibri"/>
                          <a:cs typeface="Times New Roman"/>
                        </a:rPr>
                        <a:t>  Achieved</a:t>
                      </a:r>
                      <a:r>
                        <a:rPr lang="en-US" sz="800" b="1" baseline="0" dirty="0" smtClean="0">
                          <a:solidFill>
                            <a:srgbClr val="C00000"/>
                          </a:solidFill>
                          <a:latin typeface="+mn-lt"/>
                          <a:ea typeface="Calibri"/>
                          <a:cs typeface="Times New Roman"/>
                        </a:rPr>
                        <a:t> through deployments, r</a:t>
                      </a:r>
                      <a:r>
                        <a:rPr lang="en-US" sz="800" b="1" dirty="0" smtClean="0">
                          <a:solidFill>
                            <a:srgbClr val="C00000"/>
                          </a:solidFill>
                          <a:latin typeface="+mn-lt"/>
                          <a:ea typeface="Calibri"/>
                          <a:cs typeface="Times New Roman"/>
                        </a:rPr>
                        <a:t>ole play</a:t>
                      </a:r>
                      <a:r>
                        <a:rPr lang="en-US" sz="800" b="1" baseline="0" dirty="0" smtClean="0">
                          <a:solidFill>
                            <a:srgbClr val="C00000"/>
                          </a:solidFill>
                          <a:latin typeface="+mn-lt"/>
                          <a:ea typeface="Calibri"/>
                          <a:cs typeface="Times New Roman"/>
                        </a:rPr>
                        <a:t> scenarios, simulations, virtual reality...</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None/>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Coordinate </a:t>
                      </a:r>
                      <a:r>
                        <a:rPr lang="en-US" sz="1000" b="1" dirty="0">
                          <a:solidFill>
                            <a:srgbClr val="000000"/>
                          </a:solidFill>
                          <a:latin typeface="Arial"/>
                          <a:ea typeface="Times New Roman"/>
                          <a:cs typeface="Times New Roman"/>
                        </a:rPr>
                        <a:t>and synchronize combined arms ops with allied and coalition forces</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0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5" name="Left-Right Arrow 4"/>
          <p:cNvSpPr/>
          <p:nvPr/>
        </p:nvSpPr>
        <p:spPr>
          <a:xfrm>
            <a:off x="5715000" y="1600200"/>
            <a:ext cx="2743200" cy="22860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Right Arrow 5"/>
          <p:cNvSpPr/>
          <p:nvPr/>
        </p:nvSpPr>
        <p:spPr>
          <a:xfrm>
            <a:off x="5715000" y="3200400"/>
            <a:ext cx="2743200" cy="22860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Left-Right Arrow 6"/>
          <p:cNvSpPr/>
          <p:nvPr/>
        </p:nvSpPr>
        <p:spPr>
          <a:xfrm>
            <a:off x="5715000" y="4648200"/>
            <a:ext cx="1600200" cy="22860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6212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p:spPr>
        <p:txBody>
          <a:bodyPr/>
          <a:lstStyle/>
          <a:p>
            <a:r>
              <a:rPr lang="en-US" sz="2400" b="1" dirty="0" smtClean="0">
                <a:solidFill>
                  <a:srgbClr val="0070C0"/>
                </a:solidFill>
              </a:rPr>
              <a:t>                           </a:t>
            </a:r>
            <a:r>
              <a:rPr lang="en-US" sz="2000" b="1" i="1" dirty="0" smtClean="0">
                <a:solidFill>
                  <a:srgbClr val="FFC000"/>
                </a:solidFill>
                <a:latin typeface="Arial"/>
                <a:cs typeface="Arial"/>
              </a:rPr>
              <a:t>Example of Captains Career Course (CCC)</a:t>
            </a:r>
            <a:endParaRPr lang="en-US" sz="2400" dirty="0">
              <a:solidFill>
                <a:srgbClr val="FFFF00"/>
              </a:solidFill>
            </a:endParaRPr>
          </a:p>
        </p:txBody>
      </p:sp>
      <p:sp>
        <p:nvSpPr>
          <p:cNvPr id="3" name="TextBox 7"/>
          <p:cNvSpPr txBox="1">
            <a:spLocks noChangeArrowheads="1"/>
          </p:cNvSpPr>
          <p:nvPr/>
        </p:nvSpPr>
        <p:spPr bwMode="auto">
          <a:xfrm>
            <a:off x="152400" y="685800"/>
            <a:ext cx="2743200" cy="276999"/>
          </a:xfrm>
          <a:prstGeom prst="rect">
            <a:avLst/>
          </a:prstGeom>
          <a:noFill/>
          <a:ln w="9525">
            <a:solidFill>
              <a:schemeClr val="tx1"/>
            </a:solidFill>
            <a:miter lim="800000"/>
            <a:headEnd/>
            <a:tailEnd/>
          </a:ln>
        </p:spPr>
        <p:txBody>
          <a:bodyPr wrap="square">
            <a:spAutoFit/>
          </a:bodyPr>
          <a:lstStyle/>
          <a:p>
            <a:pPr algn="ctr"/>
            <a:r>
              <a:rPr lang="en-US" sz="1200" b="1" i="1" dirty="0">
                <a:solidFill>
                  <a:srgbClr val="0000FF"/>
                </a:solidFill>
                <a:latin typeface="Arial" pitchFamily="34" charset="0"/>
                <a:cs typeface="Arial" pitchFamily="34" charset="0"/>
              </a:rPr>
              <a:t>Learning Objectives 1 (Character)</a:t>
            </a:r>
            <a:r>
              <a:rPr lang="en-US" sz="1200" b="1" dirty="0">
                <a:latin typeface="Calibri" pitchFamily="34" charset="0"/>
              </a:rPr>
              <a:t>  </a:t>
            </a:r>
          </a:p>
        </p:txBody>
      </p:sp>
      <p:sp>
        <p:nvSpPr>
          <p:cNvPr id="4" name="TextBox 8"/>
          <p:cNvSpPr txBox="1">
            <a:spLocks noChangeArrowheads="1"/>
          </p:cNvSpPr>
          <p:nvPr/>
        </p:nvSpPr>
        <p:spPr bwMode="auto">
          <a:xfrm>
            <a:off x="3200400" y="685800"/>
            <a:ext cx="2743200" cy="276999"/>
          </a:xfrm>
          <a:prstGeom prst="rect">
            <a:avLst/>
          </a:prstGeom>
          <a:noFill/>
          <a:ln w="9525">
            <a:solidFill>
              <a:schemeClr val="tx1"/>
            </a:solidFill>
            <a:miter lim="800000"/>
            <a:headEnd/>
            <a:tailEnd/>
          </a:ln>
        </p:spPr>
        <p:txBody>
          <a:bodyPr wrap="square">
            <a:spAutoFit/>
          </a:bodyPr>
          <a:lstStyle/>
          <a:p>
            <a:pPr algn="ctr"/>
            <a:r>
              <a:rPr lang="en-US" sz="1200" b="1" i="1" dirty="0">
                <a:solidFill>
                  <a:srgbClr val="0000FF"/>
                </a:solidFill>
                <a:latin typeface="Arial" pitchFamily="34" charset="0"/>
                <a:cs typeface="Arial" pitchFamily="34" charset="0"/>
              </a:rPr>
              <a:t>Learning Objectives 2 (Presence)</a:t>
            </a:r>
            <a:r>
              <a:rPr lang="en-US" sz="1200" b="1" dirty="0">
                <a:latin typeface="Calibri" pitchFamily="34" charset="0"/>
              </a:rPr>
              <a:t> </a:t>
            </a:r>
          </a:p>
        </p:txBody>
      </p:sp>
      <p:sp>
        <p:nvSpPr>
          <p:cNvPr id="5" name="TextBox 9"/>
          <p:cNvSpPr txBox="1">
            <a:spLocks noChangeArrowheads="1"/>
          </p:cNvSpPr>
          <p:nvPr/>
        </p:nvSpPr>
        <p:spPr bwMode="auto">
          <a:xfrm>
            <a:off x="6248400" y="685800"/>
            <a:ext cx="2743200" cy="276999"/>
          </a:xfrm>
          <a:prstGeom prst="rect">
            <a:avLst/>
          </a:prstGeom>
          <a:noFill/>
          <a:ln w="9525">
            <a:solidFill>
              <a:schemeClr val="tx1"/>
            </a:solidFill>
            <a:miter lim="800000"/>
            <a:headEnd/>
            <a:tailEnd/>
          </a:ln>
        </p:spPr>
        <p:txBody>
          <a:bodyPr wrap="square">
            <a:spAutoFit/>
          </a:bodyPr>
          <a:lstStyle/>
          <a:p>
            <a:pPr algn="ctr"/>
            <a:r>
              <a:rPr lang="en-US" sz="1200" b="1" i="1" dirty="0">
                <a:solidFill>
                  <a:srgbClr val="0000FF"/>
                </a:solidFill>
                <a:latin typeface="Arial" pitchFamily="34" charset="0"/>
                <a:cs typeface="Arial" pitchFamily="34" charset="0"/>
              </a:rPr>
              <a:t>Learning Objective 3 (Intellect)</a:t>
            </a:r>
            <a:endParaRPr lang="en-US" sz="1200" b="1" dirty="0">
              <a:solidFill>
                <a:srgbClr val="0000FF"/>
              </a:solidFill>
              <a:latin typeface="Arial" pitchFamily="34" charset="0"/>
              <a:cs typeface="Arial" pitchFamily="34" charset="0"/>
            </a:endParaRPr>
          </a:p>
        </p:txBody>
      </p:sp>
      <p:sp>
        <p:nvSpPr>
          <p:cNvPr id="7" name="Rectangle 2"/>
          <p:cNvSpPr>
            <a:spLocks noChangeArrowheads="1"/>
          </p:cNvSpPr>
          <p:nvPr/>
        </p:nvSpPr>
        <p:spPr bwMode="auto">
          <a:xfrm>
            <a:off x="6248400" y="990600"/>
            <a:ext cx="2743200" cy="4445000"/>
          </a:xfrm>
          <a:prstGeom prst="rect">
            <a:avLst/>
          </a:prstGeom>
          <a:noFill/>
          <a:ln w="9525">
            <a:solidFill>
              <a:schemeClr val="tx1"/>
            </a:solidFill>
            <a:miter lim="800000"/>
            <a:headEnd/>
            <a:tailEnd/>
          </a:ln>
        </p:spPr>
        <p:txBody>
          <a:bodyPr wrap="square">
            <a:spAutoFit/>
          </a:bodyPr>
          <a:lstStyle/>
          <a:p>
            <a:pPr marL="168275" indent="-168275" fontAlgn="auto">
              <a:spcBef>
                <a:spcPts val="300"/>
              </a:spcBef>
              <a:spcAft>
                <a:spcPts val="0"/>
              </a:spcAft>
              <a:buFont typeface="Arial" pitchFamily="34" charset="0"/>
              <a:buChar char="•"/>
              <a:defRPr/>
            </a:pPr>
            <a:r>
              <a:rPr lang="en-US" sz="1200" b="1" dirty="0">
                <a:cs typeface="Arial" pitchFamily="34" charset="0"/>
              </a:rPr>
              <a:t>Apply culturally relevant terms, factors, concepts and regional information in the development of mission plans and orders</a:t>
            </a:r>
          </a:p>
          <a:p>
            <a:pPr marL="349250" lvl="1" indent="-174625" fontAlgn="auto">
              <a:spcBef>
                <a:spcPts val="300"/>
              </a:spcBef>
              <a:spcAft>
                <a:spcPts val="0"/>
              </a:spcAft>
              <a:buFont typeface="Courier New" pitchFamily="49" charset="0"/>
              <a:buChar char="o"/>
              <a:defRPr/>
            </a:pPr>
            <a:r>
              <a:rPr lang="en-US" sz="1200" b="1" dirty="0">
                <a:solidFill>
                  <a:srgbClr val="008000"/>
                </a:solidFill>
                <a:latin typeface="Arial" pitchFamily="34" charset="0"/>
                <a:cs typeface="Arial" pitchFamily="34" charset="0"/>
              </a:rPr>
              <a:t>Insurgency overview and theory</a:t>
            </a:r>
          </a:p>
          <a:p>
            <a:pPr marL="349250" lvl="1" indent="-174625" fontAlgn="auto">
              <a:spcBef>
                <a:spcPts val="300"/>
              </a:spcBef>
              <a:spcAft>
                <a:spcPts val="0"/>
              </a:spcAft>
              <a:buFont typeface="Courier New" pitchFamily="49" charset="0"/>
              <a:buChar char="o"/>
              <a:defRPr/>
            </a:pPr>
            <a:r>
              <a:rPr lang="en-US" sz="1200" b="1" dirty="0">
                <a:solidFill>
                  <a:srgbClr val="008000"/>
                </a:solidFill>
                <a:latin typeface="Arial" pitchFamily="34" charset="0"/>
                <a:cs typeface="Arial" pitchFamily="34" charset="0"/>
              </a:rPr>
              <a:t>Pattern and social network analysis and PE</a:t>
            </a:r>
          </a:p>
          <a:p>
            <a:pPr marL="349250" lvl="1" indent="-174625" fontAlgn="auto">
              <a:spcBef>
                <a:spcPts val="300"/>
              </a:spcBef>
              <a:spcAft>
                <a:spcPts val="0"/>
              </a:spcAft>
              <a:buFont typeface="Courier New" pitchFamily="49" charset="0"/>
              <a:buChar char="o"/>
              <a:defRPr/>
            </a:pPr>
            <a:r>
              <a:rPr lang="en-US" sz="1200" b="1" dirty="0">
                <a:solidFill>
                  <a:srgbClr val="008000"/>
                </a:solidFill>
                <a:latin typeface="Arial" pitchFamily="34" charset="0"/>
                <a:cs typeface="Arial" pitchFamily="34" charset="0"/>
              </a:rPr>
              <a:t>COIN IPB and planning          </a:t>
            </a:r>
          </a:p>
          <a:p>
            <a:pPr marL="177800" indent="-177800" fontAlgn="auto">
              <a:spcBef>
                <a:spcPts val="300"/>
              </a:spcBef>
              <a:spcAft>
                <a:spcPts val="300"/>
              </a:spcAft>
              <a:buFontTx/>
              <a:buChar char="•"/>
              <a:defRPr/>
            </a:pPr>
            <a:endParaRPr lang="en-US" sz="1200" b="1" dirty="0">
              <a:solidFill>
                <a:srgbClr val="000000"/>
              </a:solidFill>
              <a:latin typeface="+mn-lt"/>
              <a:cs typeface="Times New Roman" pitchFamily="18" charset="0"/>
            </a:endParaRPr>
          </a:p>
          <a:p>
            <a:pPr marL="177800" indent="-177800" fontAlgn="auto">
              <a:spcBef>
                <a:spcPts val="300"/>
              </a:spcBef>
              <a:spcAft>
                <a:spcPts val="300"/>
              </a:spcAft>
              <a:buFontTx/>
              <a:buChar char="•"/>
              <a:defRPr/>
            </a:pPr>
            <a:r>
              <a:rPr lang="en-US" sz="1200" b="1" dirty="0">
                <a:solidFill>
                  <a:srgbClr val="000000"/>
                </a:solidFill>
                <a:latin typeface="+mn-lt"/>
                <a:cs typeface="Times New Roman" pitchFamily="18" charset="0"/>
              </a:rPr>
              <a:t>Assess and describe the effect that culture has on military operations specific to countries or regions of operational significance to the US</a:t>
            </a:r>
          </a:p>
          <a:p>
            <a:pPr marL="349250" indent="-174625" fontAlgn="auto">
              <a:spcBef>
                <a:spcPts val="300"/>
              </a:spcBef>
              <a:spcAft>
                <a:spcPts val="300"/>
              </a:spcAft>
              <a:buFont typeface="Courier New" pitchFamily="49" charset="0"/>
              <a:buChar char="o"/>
              <a:defRPr/>
            </a:pPr>
            <a:r>
              <a:rPr lang="en-US" sz="1200" b="1" dirty="0">
                <a:solidFill>
                  <a:srgbClr val="0000CC"/>
                </a:solidFill>
                <a:latin typeface="+mn-lt"/>
                <a:cs typeface="Times New Roman" pitchFamily="18" charset="0"/>
              </a:rPr>
              <a:t>SWOT analysis country brief</a:t>
            </a:r>
          </a:p>
          <a:p>
            <a:pPr marL="349250" indent="-174625" fontAlgn="auto">
              <a:spcBef>
                <a:spcPts val="300"/>
              </a:spcBef>
              <a:spcAft>
                <a:spcPts val="0"/>
              </a:spcAft>
              <a:buFont typeface="Courier New" pitchFamily="49" charset="0"/>
              <a:buChar char="o"/>
              <a:defRPr/>
            </a:pPr>
            <a:r>
              <a:rPr lang="en-US" sz="1200" b="1" dirty="0">
                <a:solidFill>
                  <a:srgbClr val="008000"/>
                </a:solidFill>
                <a:latin typeface="+mn-lt"/>
                <a:cs typeface="Times New Roman" pitchFamily="18" charset="0"/>
              </a:rPr>
              <a:t>Writing requirement: Analytical paper</a:t>
            </a:r>
          </a:p>
          <a:p>
            <a:pPr marL="349250" indent="-174625" fontAlgn="auto">
              <a:spcBef>
                <a:spcPts val="300"/>
              </a:spcBef>
              <a:spcAft>
                <a:spcPts val="0"/>
              </a:spcAft>
              <a:buFont typeface="Courier New" pitchFamily="49" charset="0"/>
              <a:buChar char="o"/>
              <a:defRPr/>
            </a:pPr>
            <a:r>
              <a:rPr lang="en-US" sz="1200" b="1" dirty="0">
                <a:solidFill>
                  <a:srgbClr val="0000CC"/>
                </a:solidFill>
                <a:latin typeface="+mn-lt"/>
                <a:cs typeface="Times New Roman" pitchFamily="18" charset="0"/>
              </a:rPr>
              <a:t>Analytical paper presentation / discussion</a:t>
            </a:r>
          </a:p>
          <a:p>
            <a:pPr marL="349250" indent="-174625" fontAlgn="auto">
              <a:spcBef>
                <a:spcPts val="300"/>
              </a:spcBef>
              <a:spcAft>
                <a:spcPts val="0"/>
              </a:spcAft>
              <a:buFont typeface="Courier New" pitchFamily="49" charset="0"/>
              <a:buChar char="o"/>
              <a:defRPr/>
            </a:pPr>
            <a:r>
              <a:rPr lang="en-US" sz="1200" b="1" dirty="0" err="1">
                <a:solidFill>
                  <a:srgbClr val="0000CC"/>
                </a:solidFill>
                <a:latin typeface="+mn-lt"/>
                <a:cs typeface="Times New Roman" pitchFamily="18" charset="0"/>
              </a:rPr>
              <a:t>CoE</a:t>
            </a:r>
            <a:r>
              <a:rPr lang="en-US" sz="1200" b="1" dirty="0">
                <a:solidFill>
                  <a:srgbClr val="0000CC"/>
                </a:solidFill>
                <a:latin typeface="+mn-lt"/>
                <a:cs typeface="Times New Roman" pitchFamily="18" charset="0"/>
              </a:rPr>
              <a:t> CFLP Lecture Series</a:t>
            </a:r>
          </a:p>
          <a:p>
            <a:pPr marL="349250" indent="-174625" fontAlgn="auto">
              <a:spcBef>
                <a:spcPts val="300"/>
              </a:spcBef>
              <a:spcAft>
                <a:spcPts val="0"/>
              </a:spcAft>
              <a:buFont typeface="Courier New" pitchFamily="49" charset="0"/>
              <a:buChar char="o"/>
              <a:defRPr/>
            </a:pPr>
            <a:r>
              <a:rPr lang="en-US" sz="1200" b="1" dirty="0">
                <a:solidFill>
                  <a:srgbClr val="FF0000"/>
                </a:solidFill>
                <a:latin typeface="+mn-lt"/>
                <a:cs typeface="Times New Roman" pitchFamily="18" charset="0"/>
              </a:rPr>
              <a:t>Professional reading program</a:t>
            </a:r>
          </a:p>
        </p:txBody>
      </p:sp>
      <p:sp>
        <p:nvSpPr>
          <p:cNvPr id="8" name="Rectangle 1"/>
          <p:cNvSpPr>
            <a:spLocks noChangeArrowheads="1"/>
          </p:cNvSpPr>
          <p:nvPr/>
        </p:nvSpPr>
        <p:spPr bwMode="auto">
          <a:xfrm>
            <a:off x="152400" y="1066800"/>
            <a:ext cx="2743200" cy="2908489"/>
          </a:xfrm>
          <a:prstGeom prst="rect">
            <a:avLst/>
          </a:prstGeom>
          <a:noFill/>
          <a:ln w="9525">
            <a:solidFill>
              <a:schemeClr val="tx1"/>
            </a:solidFill>
            <a:miter lim="800000"/>
            <a:headEnd/>
            <a:tailEnd/>
          </a:ln>
        </p:spPr>
        <p:txBody>
          <a:bodyPr wrap="square">
            <a:spAutoFit/>
          </a:bodyPr>
          <a:lstStyle/>
          <a:p>
            <a:pPr marL="177800" indent="-177800" fontAlgn="auto">
              <a:spcBef>
                <a:spcPts val="300"/>
              </a:spcBef>
              <a:spcAft>
                <a:spcPts val="0"/>
              </a:spcAft>
              <a:buFontTx/>
              <a:buChar char="•"/>
              <a:defRPr/>
            </a:pPr>
            <a:r>
              <a:rPr lang="en-US" sz="1200" b="1" dirty="0">
                <a:solidFill>
                  <a:srgbClr val="000000"/>
                </a:solidFill>
                <a:latin typeface="+mn-lt"/>
                <a:ea typeface="Times New Roman" pitchFamily="18" charset="0"/>
              </a:rPr>
              <a:t>Assess cultural perspectives and values different from one’s own; compare differences and sensitivities in order to modify one’s behavior, practices and language, and operate in a multi-cultural environment</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Cross-cultural skills building</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Cultural influence and military operations</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mn-lt"/>
              </a:rPr>
              <a:t>ISD briefs “Know Your World” </a:t>
            </a:r>
          </a:p>
          <a:p>
            <a:pPr marL="177800" indent="-177800" eaLnBrk="0" fontAlgn="auto" hangingPunct="0">
              <a:spcBef>
                <a:spcPts val="300"/>
              </a:spcBef>
              <a:spcAft>
                <a:spcPts val="0"/>
              </a:spcAft>
              <a:buFontTx/>
              <a:buChar char="•"/>
              <a:defRPr/>
            </a:pPr>
            <a:endParaRPr lang="en-US" sz="1200" b="1" dirty="0">
              <a:solidFill>
                <a:srgbClr val="000000"/>
              </a:solidFill>
              <a:latin typeface="+mn-lt"/>
              <a:cs typeface="Times New Roman" pitchFamily="18" charset="0"/>
            </a:endParaRPr>
          </a:p>
          <a:p>
            <a:pPr marL="177800" indent="-177800" eaLnBrk="0" fontAlgn="auto" hangingPunct="0">
              <a:spcBef>
                <a:spcPts val="300"/>
              </a:spcBef>
              <a:spcAft>
                <a:spcPts val="0"/>
              </a:spcAft>
              <a:buFontTx/>
              <a:buChar char="•"/>
              <a:defRPr/>
            </a:pPr>
            <a:r>
              <a:rPr lang="en-US" sz="1200" b="1" dirty="0">
                <a:solidFill>
                  <a:srgbClr val="000000"/>
                </a:solidFill>
                <a:latin typeface="+mn-lt"/>
                <a:cs typeface="Times New Roman" pitchFamily="18" charset="0"/>
              </a:rPr>
              <a:t>Apply cross-cultural communication skills</a:t>
            </a:r>
          </a:p>
          <a:p>
            <a:pPr marL="349250" indent="-174625" eaLnBrk="0" fontAlgn="auto" hangingPunct="0">
              <a:spcBef>
                <a:spcPts val="300"/>
              </a:spcBef>
              <a:spcAft>
                <a:spcPts val="0"/>
              </a:spcAft>
              <a:buFont typeface="Courier New" pitchFamily="49" charset="0"/>
              <a:buChar char="o"/>
              <a:defRPr/>
            </a:pPr>
            <a:r>
              <a:rPr lang="en-US" sz="1200" b="1" dirty="0">
                <a:solidFill>
                  <a:srgbClr val="008000"/>
                </a:solidFill>
                <a:latin typeface="+mn-lt"/>
              </a:rPr>
              <a:t>Army 360 Cultural Trainer  </a:t>
            </a:r>
          </a:p>
        </p:txBody>
      </p:sp>
      <p:sp>
        <p:nvSpPr>
          <p:cNvPr id="9" name="TextBox 8"/>
          <p:cNvSpPr txBox="1"/>
          <p:nvPr/>
        </p:nvSpPr>
        <p:spPr>
          <a:xfrm>
            <a:off x="3200400" y="990600"/>
            <a:ext cx="2743200" cy="4355038"/>
          </a:xfrm>
          <a:prstGeom prst="rect">
            <a:avLst/>
          </a:prstGeom>
          <a:noFill/>
          <a:ln>
            <a:solidFill>
              <a:schemeClr val="tx1"/>
            </a:solidFill>
          </a:ln>
        </p:spPr>
        <p:txBody>
          <a:bodyPr wrap="square">
            <a:spAutoFit/>
          </a:bodyPr>
          <a:lstStyle/>
          <a:p>
            <a:pPr marL="168275" indent="-168275" fontAlgn="auto">
              <a:spcBef>
                <a:spcPts val="300"/>
              </a:spcBef>
              <a:spcAft>
                <a:spcPts val="0"/>
              </a:spcAft>
              <a:buFont typeface="Arial" pitchFamily="34" charset="0"/>
              <a:buChar char="•"/>
              <a:defRPr/>
            </a:pPr>
            <a:r>
              <a:rPr lang="en-US" sz="1200" b="1" dirty="0">
                <a:solidFill>
                  <a:srgbClr val="000000"/>
                </a:solidFill>
                <a:latin typeface="+mn-lt"/>
                <a:ea typeface="Calibri" pitchFamily="34" charset="0"/>
              </a:rPr>
              <a:t>Develop communication skills that enable effective cross-cultural persuasion, negotiation, conflict resolution or influence</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Local University media training</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Cross-cultural negotiations </a:t>
            </a:r>
          </a:p>
          <a:p>
            <a:pPr marL="168275" indent="-168275" fontAlgn="auto">
              <a:spcBef>
                <a:spcPts val="300"/>
              </a:spcBef>
              <a:spcAft>
                <a:spcPts val="0"/>
              </a:spcAft>
              <a:buFont typeface="Arial" pitchFamily="34" charset="0"/>
              <a:buChar char="•"/>
              <a:defRPr/>
            </a:pPr>
            <a:endParaRPr lang="en-US" sz="1200" b="1" dirty="0">
              <a:latin typeface="Arial" pitchFamily="34" charset="0"/>
              <a:cs typeface="Arial" pitchFamily="34" charset="0"/>
            </a:endParaRPr>
          </a:p>
          <a:p>
            <a:pPr marL="168275" indent="-168275" fontAlgn="auto">
              <a:spcBef>
                <a:spcPts val="300"/>
              </a:spcBef>
              <a:spcAft>
                <a:spcPts val="0"/>
              </a:spcAft>
              <a:buFont typeface="Arial" pitchFamily="34" charset="0"/>
              <a:buChar char="•"/>
              <a:defRPr/>
            </a:pPr>
            <a:r>
              <a:rPr lang="en-US" sz="1200" b="1" dirty="0">
                <a:latin typeface="Arial" pitchFamily="34" charset="0"/>
                <a:cs typeface="Arial" pitchFamily="34" charset="0"/>
              </a:rPr>
              <a:t>Apply communications skills during cross-cultural negotiations</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Role-play exercises                </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Key Leader Engagement exercise</a:t>
            </a:r>
          </a:p>
          <a:p>
            <a:pPr marL="168275" indent="-168275" fontAlgn="auto">
              <a:spcBef>
                <a:spcPts val="300"/>
              </a:spcBef>
              <a:spcAft>
                <a:spcPts val="0"/>
              </a:spcAft>
              <a:buFont typeface="Arial" pitchFamily="34" charset="0"/>
              <a:buChar char="•"/>
              <a:defRPr/>
            </a:pPr>
            <a:endParaRPr lang="en-US" sz="1200" b="1" dirty="0">
              <a:latin typeface="Arial" pitchFamily="34" charset="0"/>
              <a:cs typeface="Arial" pitchFamily="34" charset="0"/>
            </a:endParaRPr>
          </a:p>
          <a:p>
            <a:pPr marL="168275" indent="-168275" fontAlgn="auto">
              <a:spcBef>
                <a:spcPts val="300"/>
              </a:spcBef>
              <a:spcAft>
                <a:spcPts val="0"/>
              </a:spcAft>
              <a:buFont typeface="Arial" pitchFamily="34" charset="0"/>
              <a:buChar char="•"/>
              <a:defRPr/>
            </a:pPr>
            <a:r>
              <a:rPr lang="en-US" sz="1200" b="1" dirty="0" smtClean="0">
                <a:cs typeface="Arial" pitchFamily="34" charset="0"/>
              </a:rPr>
              <a:t>Develop confidence </a:t>
            </a:r>
            <a:r>
              <a:rPr lang="en-US" sz="1200" b="1" dirty="0">
                <a:cs typeface="Arial" pitchFamily="34" charset="0"/>
              </a:rPr>
              <a:t>in learning and applying language skills</a:t>
            </a:r>
          </a:p>
          <a:p>
            <a:pPr marL="349250" indent="-174625" fontAlgn="auto">
              <a:spcBef>
                <a:spcPts val="300"/>
              </a:spcBef>
              <a:spcAft>
                <a:spcPts val="0"/>
              </a:spcAft>
              <a:buFont typeface="Courier New" pitchFamily="49" charset="0"/>
              <a:buChar char="o"/>
              <a:defRPr/>
            </a:pPr>
            <a:r>
              <a:rPr lang="en-US" sz="1200" b="1" dirty="0">
                <a:solidFill>
                  <a:srgbClr val="008000"/>
                </a:solidFill>
                <a:latin typeface="Arial" pitchFamily="34" charset="0"/>
                <a:cs typeface="Arial" pitchFamily="34" charset="0"/>
              </a:rPr>
              <a:t>Introduction to a language through </a:t>
            </a:r>
            <a:r>
              <a:rPr lang="en-US" sz="1200" b="1" dirty="0" smtClean="0">
                <a:solidFill>
                  <a:srgbClr val="008000"/>
                </a:solidFill>
                <a:latin typeface="Arial" pitchFamily="34" charset="0"/>
                <a:cs typeface="Arial" pitchFamily="34" charset="0"/>
              </a:rPr>
              <a:t>Rapport/</a:t>
            </a:r>
            <a:r>
              <a:rPr lang="en-US" sz="1200" b="1" dirty="0" err="1" smtClean="0">
                <a:solidFill>
                  <a:srgbClr val="008000"/>
                </a:solidFill>
                <a:latin typeface="Arial" pitchFamily="34" charset="0"/>
                <a:cs typeface="Arial" pitchFamily="34" charset="0"/>
              </a:rPr>
              <a:t>Headstart</a:t>
            </a:r>
            <a:r>
              <a:rPr lang="en-US" sz="1200" b="1" dirty="0" smtClean="0">
                <a:solidFill>
                  <a:srgbClr val="008000"/>
                </a:solidFill>
                <a:latin typeface="Arial" pitchFamily="34" charset="0"/>
                <a:cs typeface="Arial" pitchFamily="34" charset="0"/>
              </a:rPr>
              <a:t> 2 </a:t>
            </a:r>
            <a:r>
              <a:rPr lang="en-US" sz="1200" b="1" dirty="0">
                <a:solidFill>
                  <a:srgbClr val="008000"/>
                </a:solidFill>
                <a:latin typeface="Arial" pitchFamily="34" charset="0"/>
                <a:cs typeface="Arial" pitchFamily="34" charset="0"/>
              </a:rPr>
              <a:t>software</a:t>
            </a:r>
            <a:endParaRPr lang="en-US" sz="1200" b="1" dirty="0">
              <a:solidFill>
                <a:srgbClr val="008000"/>
              </a:solidFill>
              <a:latin typeface="+mn-lt"/>
              <a:cs typeface="Times New Roman" pitchFamily="18" charset="0"/>
            </a:endParaRPr>
          </a:p>
          <a:p>
            <a:pPr marL="349250" indent="-174625" fontAlgn="auto">
              <a:spcBef>
                <a:spcPts val="300"/>
              </a:spcBef>
              <a:spcAft>
                <a:spcPts val="0"/>
              </a:spcAft>
              <a:buFont typeface="Courier New" pitchFamily="49" charset="0"/>
              <a:buChar char="o"/>
              <a:defRPr/>
            </a:pPr>
            <a:r>
              <a:rPr lang="en-US" sz="1200" b="1" dirty="0">
                <a:solidFill>
                  <a:srgbClr val="FF0000"/>
                </a:solidFill>
                <a:latin typeface="+mn-lt"/>
                <a:cs typeface="Times New Roman" pitchFamily="18" charset="0"/>
              </a:rPr>
              <a:t>Additional language training</a:t>
            </a:r>
          </a:p>
        </p:txBody>
      </p:sp>
      <p:sp>
        <p:nvSpPr>
          <p:cNvPr id="10" name="Rectangle 1"/>
          <p:cNvSpPr>
            <a:spLocks noChangeArrowheads="1"/>
          </p:cNvSpPr>
          <p:nvPr/>
        </p:nvSpPr>
        <p:spPr bwMode="auto">
          <a:xfrm>
            <a:off x="3195638" y="5699125"/>
            <a:ext cx="2890837" cy="769938"/>
          </a:xfrm>
          <a:prstGeom prst="rect">
            <a:avLst/>
          </a:prstGeom>
          <a:solidFill>
            <a:srgbClr val="FFFFCC"/>
          </a:solidFill>
          <a:ln w="9525">
            <a:solidFill>
              <a:schemeClr val="tx1"/>
            </a:solidFill>
            <a:miter lim="800000"/>
            <a:headEnd/>
            <a:tailEnd/>
          </a:ln>
        </p:spPr>
        <p:txBody>
          <a:bodyPr anchor="ctr">
            <a:spAutoFit/>
          </a:bodyPr>
          <a:lstStyle/>
          <a:p>
            <a:pPr marL="177800" indent="-177800">
              <a:spcBef>
                <a:spcPts val="300"/>
              </a:spcBef>
              <a:spcAft>
                <a:spcPts val="300"/>
              </a:spcAft>
              <a:buFont typeface="Arial" charset="0"/>
              <a:buChar char="•"/>
            </a:pPr>
            <a:r>
              <a:rPr lang="en-US" sz="1100" b="1" dirty="0" smtClean="0">
                <a:solidFill>
                  <a:srgbClr val="0000CC"/>
                </a:solidFill>
                <a:latin typeface="Calibri" pitchFamily="34" charset="0"/>
                <a:cs typeface="Times New Roman" pitchFamily="18" charset="0"/>
              </a:rPr>
              <a:t>Prescriptive </a:t>
            </a:r>
            <a:r>
              <a:rPr lang="en-US" sz="1100" b="1" dirty="0">
                <a:solidFill>
                  <a:srgbClr val="0000CC"/>
                </a:solidFill>
                <a:latin typeface="Calibri" pitchFamily="34" charset="0"/>
                <a:cs typeface="Times New Roman" pitchFamily="18" charset="0"/>
              </a:rPr>
              <a:t>[P] </a:t>
            </a:r>
          </a:p>
          <a:p>
            <a:pPr marL="174625" lvl="1" indent="-174625">
              <a:spcBef>
                <a:spcPts val="300"/>
              </a:spcBef>
              <a:spcAft>
                <a:spcPts val="300"/>
              </a:spcAft>
              <a:buFontTx/>
              <a:buChar char="•"/>
            </a:pPr>
            <a:r>
              <a:rPr lang="en-US" sz="1100" b="1" dirty="0">
                <a:solidFill>
                  <a:srgbClr val="008000"/>
                </a:solidFill>
                <a:latin typeface="Calibri" pitchFamily="34" charset="0"/>
                <a:cs typeface="Times New Roman" pitchFamily="18" charset="0"/>
              </a:rPr>
              <a:t>Reinforced / Integrated [R/I]    </a:t>
            </a:r>
          </a:p>
          <a:p>
            <a:pPr marL="174625" lvl="1" indent="-174625">
              <a:spcBef>
                <a:spcPts val="300"/>
              </a:spcBef>
              <a:spcAft>
                <a:spcPts val="300"/>
              </a:spcAft>
              <a:buFontTx/>
              <a:buChar char="•"/>
            </a:pPr>
            <a:r>
              <a:rPr lang="en-US" sz="1100" b="1" dirty="0">
                <a:solidFill>
                  <a:srgbClr val="FF0000"/>
                </a:solidFill>
                <a:latin typeface="Calibri" pitchFamily="34" charset="0"/>
                <a:cs typeface="Times New Roman" pitchFamily="18" charset="0"/>
              </a:rPr>
              <a:t>Professional Development [PD] – optional</a:t>
            </a:r>
          </a:p>
        </p:txBody>
      </p:sp>
      <p:sp>
        <p:nvSpPr>
          <p:cNvPr id="11" name="Slide Number Placeholder 10"/>
          <p:cNvSpPr>
            <a:spLocks noGrp="1"/>
          </p:cNvSpPr>
          <p:nvPr>
            <p:ph type="sldNum" sz="quarter" idx="12"/>
          </p:nvPr>
        </p:nvSpPr>
        <p:spPr>
          <a:xfrm>
            <a:off x="8610600" y="6553200"/>
            <a:ext cx="533400" cy="304800"/>
          </a:xfrm>
          <a:noFill/>
        </p:spPr>
        <p:txBody>
          <a:bodyPr/>
          <a:lstStyle/>
          <a:p>
            <a:pPr algn="l"/>
            <a:fld id="{C1D25432-E562-4625-95F9-B0050E4AC42D}" type="slidenum">
              <a:rPr lang="en-US" smtClean="0"/>
              <a:pPr algn="l"/>
              <a:t>17</a:t>
            </a:fld>
            <a:endParaRPr lang="en-US" sz="1200" smtClean="0"/>
          </a:p>
        </p:txBody>
      </p:sp>
      <p:sp>
        <p:nvSpPr>
          <p:cNvPr id="12" name="Text Placeholder 4"/>
          <p:cNvSpPr txBox="1">
            <a:spLocks/>
          </p:cNvSpPr>
          <p:nvPr/>
        </p:nvSpPr>
        <p:spPr bwMode="auto">
          <a:xfrm>
            <a:off x="7096125" y="6646863"/>
            <a:ext cx="2047875" cy="211137"/>
          </a:xfrm>
          <a:prstGeom prst="rect">
            <a:avLst/>
          </a:prstGeom>
          <a:noFill/>
          <a:ln w="9525">
            <a:noFill/>
            <a:miter lim="800000"/>
            <a:headEnd/>
            <a:tailEnd/>
          </a:ln>
        </p:spPr>
        <p:txBody>
          <a:bodyPr/>
          <a:lstStyle/>
          <a:p>
            <a:pPr marL="342900" indent="-342900" eaLnBrk="0" hangingPunct="0">
              <a:spcBef>
                <a:spcPct val="20000"/>
              </a:spcBef>
              <a:defRPr/>
            </a:pPr>
            <a:endParaRPr lang="en-US" sz="1200" kern="0" dirty="0">
              <a:latin typeface="+mn-lt"/>
            </a:endParaRPr>
          </a:p>
        </p:txBody>
      </p:sp>
    </p:spTree>
    <p:extLst>
      <p:ext uri="{BB962C8B-B14F-4D97-AF65-F5344CB8AC3E}">
        <p14:creationId xmlns:p14="http://schemas.microsoft.com/office/powerpoint/2010/main" val="270507381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9375"/>
            <a:ext cx="8229600" cy="588963"/>
          </a:xfrm>
          <a:prstGeom prst="rect">
            <a:avLst/>
          </a:prstGeom>
        </p:spPr>
        <p:txBody>
          <a:bodyPr/>
          <a:lstStyle/>
          <a:p>
            <a:pPr algn="ctr" eaLnBrk="0" hangingPunct="0">
              <a:defRPr/>
            </a:pPr>
            <a:r>
              <a:rPr lang="en-US" sz="2800" b="1" i="1" dirty="0" smtClean="0">
                <a:solidFill>
                  <a:srgbClr val="FFC000"/>
                </a:solidFill>
                <a:latin typeface="Arial"/>
                <a:cs typeface="Arial"/>
              </a:rPr>
              <a:t>                                     </a:t>
            </a:r>
            <a:r>
              <a:rPr lang="en-US" sz="2400" b="1" i="1" dirty="0" smtClean="0">
                <a:solidFill>
                  <a:srgbClr val="FFC000"/>
                </a:solidFill>
                <a:latin typeface="Arial"/>
                <a:cs typeface="Arial"/>
              </a:rPr>
              <a:t>Resource Examples</a:t>
            </a:r>
            <a:endParaRPr lang="en-US" sz="2400" b="1" i="1" kern="0" dirty="0">
              <a:solidFill>
                <a:srgbClr val="0000FF"/>
              </a:solidFill>
              <a:latin typeface="+mj-lt"/>
              <a:ea typeface="+mj-ea"/>
              <a:cs typeface="+mj-cs"/>
            </a:endParaRPr>
          </a:p>
        </p:txBody>
      </p:sp>
      <p:sp>
        <p:nvSpPr>
          <p:cNvPr id="15363" name="Slide Number Placeholder 3"/>
          <p:cNvSpPr>
            <a:spLocks noGrp="1"/>
          </p:cNvSpPr>
          <p:nvPr>
            <p:ph type="sldNum" sz="quarter" idx="4294967295"/>
          </p:nvPr>
        </p:nvSpPr>
        <p:spPr>
          <a:xfrm>
            <a:off x="8610600" y="6553200"/>
            <a:ext cx="533400" cy="304800"/>
          </a:xfrm>
          <a:prstGeom prst="rect">
            <a:avLst/>
          </a:prstGeom>
          <a:noFill/>
        </p:spPr>
        <p:txBody>
          <a:bodyPr/>
          <a:lstStyle/>
          <a:p>
            <a:pPr algn="l"/>
            <a:fld id="{0E2CA2BB-A4B6-45D0-B0C9-EC4058A44D44}" type="slidenum">
              <a:rPr lang="en-US" smtClean="0"/>
              <a:pPr algn="l"/>
              <a:t>18</a:t>
            </a:fld>
            <a:endParaRPr lang="en-US" sz="1200" smtClean="0"/>
          </a:p>
        </p:txBody>
      </p:sp>
      <p:pic>
        <p:nvPicPr>
          <p:cNvPr id="15364" name="Picture 2"/>
          <p:cNvPicPr>
            <a:picLocks noChangeAspect="1" noChangeArrowheads="1"/>
          </p:cNvPicPr>
          <p:nvPr/>
        </p:nvPicPr>
        <p:blipFill>
          <a:blip r:embed="rId2" cstate="print"/>
          <a:srcRect r="49826"/>
          <a:stretch>
            <a:fillRect/>
          </a:stretch>
        </p:blipFill>
        <p:spPr bwMode="auto">
          <a:xfrm>
            <a:off x="0" y="668338"/>
            <a:ext cx="4711144" cy="2882900"/>
          </a:xfrm>
          <a:prstGeom prst="rect">
            <a:avLst/>
          </a:prstGeom>
          <a:noFill/>
          <a:ln w="38100">
            <a:solidFill>
              <a:schemeClr val="tx1"/>
            </a:solidFill>
            <a:miter lim="800000"/>
            <a:headEnd/>
            <a:tailEnd/>
          </a:ln>
        </p:spPr>
      </p:pic>
      <p:grpSp>
        <p:nvGrpSpPr>
          <p:cNvPr id="15365" name="Group 12"/>
          <p:cNvGrpSpPr>
            <a:grpSpLocks/>
          </p:cNvGrpSpPr>
          <p:nvPr/>
        </p:nvGrpSpPr>
        <p:grpSpPr bwMode="auto">
          <a:xfrm>
            <a:off x="4711144" y="668338"/>
            <a:ext cx="4410075" cy="2758514"/>
            <a:chOff x="4733925" y="932570"/>
            <a:chExt cx="3736354" cy="2773518"/>
          </a:xfrm>
        </p:grpSpPr>
        <p:pic>
          <p:nvPicPr>
            <p:cNvPr id="15376" name="Picture 2"/>
            <p:cNvPicPr>
              <a:picLocks noChangeAspect="1" noChangeArrowheads="1"/>
            </p:cNvPicPr>
            <p:nvPr/>
          </p:nvPicPr>
          <p:blipFill>
            <a:blip r:embed="rId3" cstate="print"/>
            <a:srcRect l="1974" r="58305" b="6250"/>
            <a:stretch>
              <a:fillRect/>
            </a:stretch>
          </p:blipFill>
          <p:spPr bwMode="auto">
            <a:xfrm>
              <a:off x="4733925" y="932570"/>
              <a:ext cx="3736354" cy="2773518"/>
            </a:xfrm>
            <a:prstGeom prst="rect">
              <a:avLst/>
            </a:prstGeom>
            <a:noFill/>
            <a:ln w="38100">
              <a:solidFill>
                <a:schemeClr val="tx1"/>
              </a:solidFill>
              <a:miter lim="800000"/>
              <a:headEnd/>
              <a:tailEnd/>
            </a:ln>
          </p:spPr>
        </p:pic>
        <p:sp>
          <p:nvSpPr>
            <p:cNvPr id="7" name="Content Placeholder 2"/>
            <p:cNvSpPr txBox="1">
              <a:spLocks/>
            </p:cNvSpPr>
            <p:nvPr/>
          </p:nvSpPr>
          <p:spPr bwMode="auto">
            <a:xfrm>
              <a:off x="4855348" y="946472"/>
              <a:ext cx="3531670" cy="436187"/>
            </a:xfrm>
            <a:prstGeom prst="rect">
              <a:avLst/>
            </a:prstGeom>
            <a:solidFill>
              <a:schemeClr val="bg1">
                <a:alpha val="48000"/>
              </a:schemeClr>
            </a:solidFill>
            <a:ln w="9525">
              <a:noFill/>
              <a:miter lim="800000"/>
              <a:headEnd/>
              <a:tailEnd/>
            </a:ln>
          </p:spPr>
          <p:txBody>
            <a:bodyPr/>
            <a:lstStyle/>
            <a:p>
              <a:pPr marL="342900" indent="-342900" eaLnBrk="0" hangingPunct="0">
                <a:spcBef>
                  <a:spcPct val="20000"/>
                </a:spcBef>
                <a:defRPr/>
              </a:pPr>
              <a:r>
                <a:rPr lang="en-US" sz="2400" b="1" kern="0" dirty="0">
                  <a:solidFill>
                    <a:srgbClr val="0000FF"/>
                  </a:solidFill>
                  <a:latin typeface="+mn-lt"/>
                </a:rPr>
                <a:t>Online Lesson Plans</a:t>
              </a:r>
            </a:p>
          </p:txBody>
        </p:sp>
      </p:grpSp>
      <p:sp>
        <p:nvSpPr>
          <p:cNvPr id="8" name="Content Placeholder 2"/>
          <p:cNvSpPr txBox="1">
            <a:spLocks/>
          </p:cNvSpPr>
          <p:nvPr/>
        </p:nvSpPr>
        <p:spPr>
          <a:xfrm>
            <a:off x="561975" y="656662"/>
            <a:ext cx="3581400" cy="648263"/>
          </a:xfrm>
          <a:prstGeom prst="rect">
            <a:avLst/>
          </a:prstGeom>
          <a:solidFill>
            <a:schemeClr val="bg1">
              <a:alpha val="51000"/>
            </a:schemeClr>
          </a:solidFill>
        </p:spPr>
        <p:txBody>
          <a:bodyPr/>
          <a:lstStyle/>
          <a:p>
            <a:pPr marL="342900" indent="-342900" algn="ctr" eaLnBrk="0" hangingPunct="0">
              <a:spcBef>
                <a:spcPct val="20000"/>
              </a:spcBef>
              <a:defRPr/>
            </a:pPr>
            <a:r>
              <a:rPr lang="en-US" sz="2400" b="1" kern="0" dirty="0">
                <a:solidFill>
                  <a:srgbClr val="0000FF"/>
                </a:solidFill>
                <a:latin typeface="+mn-lt"/>
              </a:rPr>
              <a:t>Websites</a:t>
            </a:r>
          </a:p>
        </p:txBody>
      </p:sp>
      <p:grpSp>
        <p:nvGrpSpPr>
          <p:cNvPr id="15367" name="Group 20"/>
          <p:cNvGrpSpPr>
            <a:grpSpLocks/>
          </p:cNvGrpSpPr>
          <p:nvPr/>
        </p:nvGrpSpPr>
        <p:grpSpPr bwMode="auto">
          <a:xfrm>
            <a:off x="4714874" y="3540007"/>
            <a:ext cx="4429125" cy="3011607"/>
            <a:chOff x="4714876" y="3543247"/>
            <a:chExt cx="3448050" cy="2533704"/>
          </a:xfrm>
        </p:grpSpPr>
        <p:grpSp>
          <p:nvGrpSpPr>
            <p:cNvPr id="15372" name="Group 16"/>
            <p:cNvGrpSpPr>
              <a:grpSpLocks/>
            </p:cNvGrpSpPr>
            <p:nvPr/>
          </p:nvGrpSpPr>
          <p:grpSpPr bwMode="auto">
            <a:xfrm>
              <a:off x="4714876" y="3543247"/>
              <a:ext cx="3448050" cy="2533704"/>
              <a:chOff x="4676776" y="3510690"/>
              <a:chExt cx="4133850" cy="3061560"/>
            </a:xfrm>
          </p:grpSpPr>
          <p:pic>
            <p:nvPicPr>
              <p:cNvPr id="15374" name="Picture 3"/>
              <p:cNvPicPr>
                <a:picLocks noChangeAspect="1" noChangeArrowheads="1"/>
              </p:cNvPicPr>
              <p:nvPr/>
            </p:nvPicPr>
            <p:blipFill>
              <a:blip r:embed="rId4" cstate="print"/>
              <a:srcRect/>
              <a:stretch>
                <a:fillRect/>
              </a:stretch>
            </p:blipFill>
            <p:spPr bwMode="auto">
              <a:xfrm>
                <a:off x="4676776" y="3533775"/>
                <a:ext cx="4133850" cy="3038475"/>
              </a:xfrm>
              <a:prstGeom prst="rect">
                <a:avLst/>
              </a:prstGeom>
              <a:noFill/>
              <a:ln w="38100">
                <a:solidFill>
                  <a:schemeClr val="tx1"/>
                </a:solidFill>
                <a:miter lim="800000"/>
                <a:headEnd/>
                <a:tailEnd/>
              </a:ln>
            </p:spPr>
          </p:pic>
          <p:sp>
            <p:nvSpPr>
              <p:cNvPr id="13" name="Content Placeholder 2"/>
              <p:cNvSpPr txBox="1">
                <a:spLocks/>
              </p:cNvSpPr>
              <p:nvPr/>
            </p:nvSpPr>
            <p:spPr bwMode="auto">
              <a:xfrm>
                <a:off x="4682486" y="3510690"/>
                <a:ext cx="4097688" cy="642623"/>
              </a:xfrm>
              <a:prstGeom prst="rect">
                <a:avLst/>
              </a:prstGeom>
              <a:solidFill>
                <a:schemeClr val="bg1">
                  <a:alpha val="50000"/>
                </a:schemeClr>
              </a:solidFill>
              <a:ln w="9525">
                <a:noFill/>
                <a:miter lim="800000"/>
                <a:headEnd/>
                <a:tailEnd/>
              </a:ln>
            </p:spPr>
            <p:txBody>
              <a:bodyPr/>
              <a:lstStyle/>
              <a:p>
                <a:pPr marL="342900" indent="-342900" eaLnBrk="0" hangingPunct="0">
                  <a:spcBef>
                    <a:spcPct val="20000"/>
                  </a:spcBef>
                  <a:defRPr/>
                </a:pPr>
                <a:r>
                  <a:rPr lang="en-US" sz="2400" b="1" kern="0" dirty="0" smtClean="0">
                    <a:solidFill>
                      <a:srgbClr val="0000FF"/>
                    </a:solidFill>
                    <a:latin typeface="+mn-lt"/>
                  </a:rPr>
                  <a:t>      Training </a:t>
                </a:r>
                <a:r>
                  <a:rPr lang="en-US" sz="2400" b="1" kern="0" dirty="0">
                    <a:solidFill>
                      <a:srgbClr val="0000FF"/>
                    </a:solidFill>
                    <a:latin typeface="+mn-lt"/>
                  </a:rPr>
                  <a:t>Packages</a:t>
                </a:r>
              </a:p>
            </p:txBody>
          </p:sp>
        </p:grpSp>
        <p:sp>
          <p:nvSpPr>
            <p:cNvPr id="11" name="Rectangle 10"/>
            <p:cNvSpPr/>
            <p:nvPr/>
          </p:nvSpPr>
          <p:spPr>
            <a:xfrm>
              <a:off x="4722814" y="3560710"/>
              <a:ext cx="3432175" cy="24987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368" name="Group 19"/>
          <p:cNvGrpSpPr>
            <a:grpSpLocks/>
          </p:cNvGrpSpPr>
          <p:nvPr/>
        </p:nvGrpSpPr>
        <p:grpSpPr bwMode="auto">
          <a:xfrm>
            <a:off x="0" y="3426851"/>
            <a:ext cx="4720992" cy="3124761"/>
            <a:chOff x="319088" y="3176422"/>
            <a:chExt cx="4300537" cy="3424403"/>
          </a:xfrm>
        </p:grpSpPr>
        <p:pic>
          <p:nvPicPr>
            <p:cNvPr id="15370" name="Picture 2"/>
            <p:cNvPicPr>
              <a:picLocks noChangeAspect="1" noChangeArrowheads="1"/>
            </p:cNvPicPr>
            <p:nvPr/>
          </p:nvPicPr>
          <p:blipFill>
            <a:blip r:embed="rId5" cstate="print"/>
            <a:srcRect/>
            <a:stretch>
              <a:fillRect/>
            </a:stretch>
          </p:blipFill>
          <p:spPr bwMode="auto">
            <a:xfrm>
              <a:off x="319088" y="3312736"/>
              <a:ext cx="4300537" cy="3288089"/>
            </a:xfrm>
            <a:prstGeom prst="rect">
              <a:avLst/>
            </a:prstGeom>
            <a:noFill/>
            <a:ln w="28575">
              <a:solidFill>
                <a:schemeClr val="tx1"/>
              </a:solidFill>
              <a:miter lim="800000"/>
              <a:headEnd/>
              <a:tailEnd/>
            </a:ln>
          </p:spPr>
        </p:pic>
        <p:sp>
          <p:nvSpPr>
            <p:cNvPr id="16" name="Content Placeholder 2"/>
            <p:cNvSpPr txBox="1">
              <a:spLocks/>
            </p:cNvSpPr>
            <p:nvPr/>
          </p:nvSpPr>
          <p:spPr bwMode="auto">
            <a:xfrm>
              <a:off x="642272" y="3176422"/>
              <a:ext cx="3705720" cy="715101"/>
            </a:xfrm>
            <a:prstGeom prst="rect">
              <a:avLst/>
            </a:prstGeom>
            <a:solidFill>
              <a:schemeClr val="bg1">
                <a:alpha val="48000"/>
              </a:schemeClr>
            </a:solidFill>
            <a:ln w="9525">
              <a:noFill/>
              <a:miter lim="800000"/>
              <a:headEnd/>
              <a:tailEnd/>
            </a:ln>
          </p:spPr>
          <p:txBody>
            <a:bodyPr/>
            <a:lstStyle/>
            <a:p>
              <a:pPr marL="342900" indent="-342900" eaLnBrk="0" hangingPunct="0">
                <a:spcBef>
                  <a:spcPct val="20000"/>
                </a:spcBef>
                <a:defRPr/>
              </a:pPr>
              <a:r>
                <a:rPr lang="en-US" sz="2400" b="1" kern="0" dirty="0">
                  <a:solidFill>
                    <a:srgbClr val="0000FF"/>
                  </a:solidFill>
                  <a:latin typeface="+mn-lt"/>
                </a:rPr>
                <a:t>Resource Centers</a:t>
              </a:r>
            </a:p>
          </p:txBody>
        </p:sp>
      </p:grpSp>
      <p:sp>
        <p:nvSpPr>
          <p:cNvPr id="17" name="Text Placeholder 4"/>
          <p:cNvSpPr txBox="1">
            <a:spLocks/>
          </p:cNvSpPr>
          <p:nvPr/>
        </p:nvSpPr>
        <p:spPr bwMode="auto">
          <a:xfrm>
            <a:off x="7096125" y="6551613"/>
            <a:ext cx="2047875" cy="306387"/>
          </a:xfrm>
          <a:prstGeom prst="rect">
            <a:avLst/>
          </a:prstGeom>
          <a:noFill/>
          <a:ln w="9525">
            <a:noFill/>
            <a:miter lim="800000"/>
            <a:headEnd/>
            <a:tailEnd/>
          </a:ln>
        </p:spPr>
        <p:txBody>
          <a:bodyPr/>
          <a:lstStyle/>
          <a:p>
            <a:pPr marL="342900" indent="-342900" eaLnBrk="0" hangingPunct="0">
              <a:spcBef>
                <a:spcPct val="20000"/>
              </a:spcBef>
              <a:defRPr/>
            </a:pPr>
            <a:r>
              <a:rPr lang="en-US" sz="1200" kern="0">
                <a:latin typeface="+mn-lt"/>
              </a:rPr>
              <a:t>Dr. Ibrahimov</a:t>
            </a:r>
            <a:endParaRPr lang="en-US" sz="1200" kern="0" dirty="0">
              <a:latin typeface="+mn-lt"/>
            </a:endParaRPr>
          </a:p>
        </p:txBody>
      </p:sp>
    </p:spTree>
    <p:extLst>
      <p:ext uri="{BB962C8B-B14F-4D97-AF65-F5344CB8AC3E}">
        <p14:creationId xmlns:p14="http://schemas.microsoft.com/office/powerpoint/2010/main" val="1117940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6553200"/>
            <a:ext cx="533400" cy="304800"/>
          </a:xfrm>
          <a:prstGeom prst="rect">
            <a:avLst/>
          </a:prstGeom>
        </p:spPr>
        <p:txBody>
          <a:bodyPr/>
          <a:lstStyle/>
          <a:p>
            <a:pPr>
              <a:defRPr/>
            </a:pPr>
            <a:fld id="{0C4BE789-95EE-46DB-82F1-90F56F65277E}" type="slidenum">
              <a:rPr lang="en-US" smtClean="0"/>
              <a:pPr>
                <a:defRPr/>
              </a:pPr>
              <a:t>19</a:t>
            </a:fld>
            <a:endParaRPr lang="en-US" sz="1200"/>
          </a:p>
        </p:txBody>
      </p:sp>
      <p:sp>
        <p:nvSpPr>
          <p:cNvPr id="5" name="Rectangle 4"/>
          <p:cNvSpPr/>
          <p:nvPr/>
        </p:nvSpPr>
        <p:spPr>
          <a:xfrm>
            <a:off x="4599311" y="1563757"/>
            <a:ext cx="4305791" cy="413374"/>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solidFill>
                  <a:schemeClr val="tx1"/>
                </a:solidFill>
              </a:rPr>
              <a:t>Monitor/assess through ALCC process as the ACFLS /ALRECS education implementation governance- continuous         </a:t>
            </a:r>
            <a:r>
              <a:rPr lang="en-US" sz="1100" b="1" dirty="0" smtClean="0"/>
              <a:t>_ </a:t>
            </a:r>
            <a:endParaRPr lang="en-US" sz="1100" b="1" dirty="0"/>
          </a:p>
        </p:txBody>
      </p:sp>
      <p:sp>
        <p:nvSpPr>
          <p:cNvPr id="6" name="Rectangle 5"/>
          <p:cNvSpPr/>
          <p:nvPr/>
        </p:nvSpPr>
        <p:spPr>
          <a:xfrm>
            <a:off x="4062736" y="2418452"/>
            <a:ext cx="4819504" cy="39697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endParaRPr lang="en-US" sz="1100" b="1" dirty="0" smtClean="0">
              <a:solidFill>
                <a:schemeClr val="tx1"/>
              </a:solidFill>
            </a:endParaRPr>
          </a:p>
          <a:p>
            <a:r>
              <a:rPr lang="en-US" sz="1100" b="1" dirty="0" smtClean="0">
                <a:solidFill>
                  <a:schemeClr val="tx1"/>
                </a:solidFill>
              </a:rPr>
              <a:t>Developing QAO standard to evaluate </a:t>
            </a:r>
            <a:r>
              <a:rPr lang="en-US" sz="1100" b="1" dirty="0" err="1" smtClean="0">
                <a:solidFill>
                  <a:schemeClr val="tx1"/>
                </a:solidFill>
              </a:rPr>
              <a:t>CoE</a:t>
            </a:r>
            <a:r>
              <a:rPr lang="en-US" sz="1100" b="1" dirty="0" smtClean="0">
                <a:solidFill>
                  <a:schemeClr val="tx1"/>
                </a:solidFill>
              </a:rPr>
              <a:t> compliance with ALCC  approved GLOs- ongoing</a:t>
            </a:r>
          </a:p>
          <a:p>
            <a:endParaRPr lang="en-US" sz="1100" b="1" dirty="0"/>
          </a:p>
        </p:txBody>
      </p:sp>
      <p:cxnSp>
        <p:nvCxnSpPr>
          <p:cNvPr id="7" name="Straight Arrow Connector 6"/>
          <p:cNvCxnSpPr/>
          <p:nvPr/>
        </p:nvCxnSpPr>
        <p:spPr>
          <a:xfrm flipV="1">
            <a:off x="81126" y="581530"/>
            <a:ext cx="5393002" cy="55961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2"/>
          <p:cNvSpPr txBox="1">
            <a:spLocks/>
          </p:cNvSpPr>
          <p:nvPr/>
        </p:nvSpPr>
        <p:spPr bwMode="auto">
          <a:xfrm>
            <a:off x="8584474" y="6514011"/>
            <a:ext cx="533400" cy="3048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524552-8FF6-42E0-921E-E103F4187907}" type="slidenum">
              <a:rPr kumimoji="0" lang="en-US" sz="1100" b="1" i="0" u="none" strike="noStrike" kern="1200" cap="none" spc="0" normalizeH="0" baseline="0" noProof="0" smtClean="0">
                <a:ln>
                  <a:noFill/>
                </a:ln>
                <a:solidFill>
                  <a:srgbClr val="062478"/>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smtClean="0">
              <a:ln>
                <a:noFill/>
              </a:ln>
              <a:solidFill>
                <a:srgbClr val="062478"/>
              </a:solidFill>
              <a:effectLst/>
              <a:uLnTx/>
              <a:uFillTx/>
              <a:latin typeface="Arial" charset="0"/>
              <a:ea typeface="+mn-ea"/>
              <a:cs typeface="+mn-cs"/>
            </a:endParaRPr>
          </a:p>
        </p:txBody>
      </p:sp>
      <p:sp>
        <p:nvSpPr>
          <p:cNvPr id="9" name="Rectangle 8"/>
          <p:cNvSpPr/>
          <p:nvPr/>
        </p:nvSpPr>
        <p:spPr>
          <a:xfrm>
            <a:off x="1324133" y="5160413"/>
            <a:ext cx="5041826" cy="3810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endParaRPr lang="en-US" sz="1100" b="1" dirty="0" smtClean="0"/>
          </a:p>
          <a:p>
            <a:r>
              <a:rPr lang="en-US" sz="1100" b="1" dirty="0" smtClean="0">
                <a:solidFill>
                  <a:schemeClr val="bg1"/>
                </a:solidFill>
              </a:rPr>
              <a:t>September 2014-Supported OSD/DLNSEO/KU sponsored  Language Training Center  at CGSC/Conducting an assessment to expand its capabilities</a:t>
            </a:r>
            <a:endParaRPr lang="en-US" sz="1100" b="1" dirty="0" smtClean="0">
              <a:solidFill>
                <a:schemeClr val="tx1"/>
              </a:solidFill>
            </a:endParaRPr>
          </a:p>
          <a:p>
            <a:pPr algn="l"/>
            <a:endParaRPr lang="en-US" sz="1100" b="1" dirty="0"/>
          </a:p>
        </p:txBody>
      </p:sp>
      <p:sp>
        <p:nvSpPr>
          <p:cNvPr id="11" name="5-Point Star 10"/>
          <p:cNvSpPr/>
          <p:nvPr/>
        </p:nvSpPr>
        <p:spPr>
          <a:xfrm>
            <a:off x="7083189" y="5183187"/>
            <a:ext cx="313898" cy="286603"/>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24132" y="4872246"/>
            <a:ext cx="218364" cy="20471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152726" y="5576013"/>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6389291"/>
            <a:ext cx="5284478" cy="4572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solidFill>
                  <a:schemeClr val="bg1"/>
                </a:solidFill>
              </a:rPr>
              <a:t>August 2014-Identified  FRAGO key tasks to CAC CFL Implementation OPORD /CFL Implementation Guidance</a:t>
            </a:r>
            <a:endParaRPr lang="en-US" sz="1100" b="1" dirty="0">
              <a:solidFill>
                <a:schemeClr val="bg1"/>
              </a:solidFill>
            </a:endParaRPr>
          </a:p>
        </p:txBody>
      </p:sp>
      <p:sp>
        <p:nvSpPr>
          <p:cNvPr id="16" name="Rectangle 15"/>
          <p:cNvSpPr/>
          <p:nvPr/>
        </p:nvSpPr>
        <p:spPr>
          <a:xfrm>
            <a:off x="2090386" y="4389348"/>
            <a:ext cx="4712312" cy="366221"/>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endParaRPr lang="en-US" sz="1100" b="1" dirty="0" smtClean="0">
              <a:solidFill>
                <a:schemeClr val="bg1"/>
              </a:solidFill>
            </a:endParaRPr>
          </a:p>
          <a:p>
            <a:r>
              <a:rPr lang="en-US" sz="1100" b="1" dirty="0" smtClean="0">
                <a:solidFill>
                  <a:schemeClr val="bg1"/>
                </a:solidFill>
              </a:rPr>
              <a:t>September-November 2014-Assigning CREL POCs at </a:t>
            </a:r>
            <a:r>
              <a:rPr lang="en-US" sz="1100" b="1" dirty="0" err="1" smtClean="0">
                <a:solidFill>
                  <a:schemeClr val="bg1"/>
                </a:solidFill>
              </a:rPr>
              <a:t>CoEs</a:t>
            </a:r>
            <a:r>
              <a:rPr lang="en-US" sz="1100" b="1" dirty="0" smtClean="0">
                <a:solidFill>
                  <a:schemeClr val="bg1"/>
                </a:solidFill>
              </a:rPr>
              <a:t>/Schools and assessment of Culture in PME across TRADOC</a:t>
            </a:r>
          </a:p>
          <a:p>
            <a:pPr algn="l"/>
            <a:endParaRPr lang="en-US" sz="1100" b="1" dirty="0">
              <a:solidFill>
                <a:schemeClr val="bg1"/>
              </a:solidFill>
            </a:endParaRPr>
          </a:p>
        </p:txBody>
      </p:sp>
      <p:sp>
        <p:nvSpPr>
          <p:cNvPr id="18" name="Rectangle 17"/>
          <p:cNvSpPr/>
          <p:nvPr/>
        </p:nvSpPr>
        <p:spPr>
          <a:xfrm>
            <a:off x="4975137" y="1167188"/>
            <a:ext cx="4020581" cy="36554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i="1" dirty="0" smtClean="0">
                <a:solidFill>
                  <a:srgbClr val="000000"/>
                </a:solidFill>
              </a:rPr>
              <a:t>Continue coordinating and synchronizing T&amp;E support for CREL/RAF /7</a:t>
            </a:r>
            <a:r>
              <a:rPr lang="en-US" sz="1100" b="1" i="1" baseline="30000" dirty="0" smtClean="0">
                <a:solidFill>
                  <a:srgbClr val="000000"/>
                </a:solidFill>
              </a:rPr>
              <a:t>th</a:t>
            </a:r>
            <a:r>
              <a:rPr lang="en-US" sz="1100" b="1" i="1" dirty="0" smtClean="0">
                <a:solidFill>
                  <a:srgbClr val="000000"/>
                </a:solidFill>
              </a:rPr>
              <a:t> </a:t>
            </a:r>
            <a:r>
              <a:rPr lang="en-US" sz="1100" b="1" i="1" dirty="0" smtClean="0">
                <a:solidFill>
                  <a:srgbClr val="000000"/>
                </a:solidFill>
              </a:rPr>
              <a:t>WFF/CNA-ongoing  </a:t>
            </a:r>
            <a:endParaRPr lang="en-US" sz="1100" b="1" i="1" dirty="0" smtClean="0">
              <a:solidFill>
                <a:srgbClr val="000000"/>
              </a:solidFill>
            </a:endParaRPr>
          </a:p>
        </p:txBody>
      </p:sp>
      <p:sp>
        <p:nvSpPr>
          <p:cNvPr id="19" name="Isosceles Triangle 18"/>
          <p:cNvSpPr/>
          <p:nvPr/>
        </p:nvSpPr>
        <p:spPr>
          <a:xfrm>
            <a:off x="1785586" y="4277517"/>
            <a:ext cx="304800" cy="162511"/>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19834" y="5576012"/>
            <a:ext cx="5234977" cy="354511"/>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solidFill>
                  <a:schemeClr val="tx1"/>
                </a:solidFill>
              </a:rPr>
              <a:t> </a:t>
            </a:r>
          </a:p>
          <a:p>
            <a:r>
              <a:rPr lang="en-US" sz="1100" b="1" dirty="0" smtClean="0">
                <a:solidFill>
                  <a:schemeClr val="bg1"/>
                </a:solidFill>
              </a:rPr>
              <a:t>August – Briefed  CREL implementation at the Training Integration Forum (TIF)</a:t>
            </a:r>
          </a:p>
          <a:p>
            <a:endParaRPr lang="en-US" sz="1100" b="1" dirty="0">
              <a:solidFill>
                <a:schemeClr val="bg1"/>
              </a:solidFill>
            </a:endParaRPr>
          </a:p>
        </p:txBody>
      </p:sp>
      <p:sp>
        <p:nvSpPr>
          <p:cNvPr id="21" name="Rectangle 20"/>
          <p:cNvSpPr/>
          <p:nvPr/>
        </p:nvSpPr>
        <p:spPr>
          <a:xfrm>
            <a:off x="5338119" y="790430"/>
            <a:ext cx="3779754" cy="338280"/>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Per CAC CG guidance-ACFLS/ALRECS Implementation-continues  </a:t>
            </a:r>
            <a:endParaRPr lang="en-US" sz="1100" b="1" dirty="0">
              <a:solidFill>
                <a:schemeClr val="tx1"/>
              </a:solidFill>
            </a:endParaRPr>
          </a:p>
        </p:txBody>
      </p:sp>
      <p:sp>
        <p:nvSpPr>
          <p:cNvPr id="22" name="Isosceles Triangle 21"/>
          <p:cNvSpPr/>
          <p:nvPr/>
        </p:nvSpPr>
        <p:spPr>
          <a:xfrm flipH="1">
            <a:off x="3731431" y="2220660"/>
            <a:ext cx="304800" cy="1524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394337" y="4831303"/>
            <a:ext cx="1184940" cy="1015663"/>
          </a:xfrm>
          <a:prstGeom prst="rect">
            <a:avLst/>
          </a:prstGeom>
          <a:noFill/>
        </p:spPr>
        <p:txBody>
          <a:bodyPr wrap="none" rtlCol="0">
            <a:spAutoFit/>
          </a:bodyPr>
          <a:lstStyle/>
          <a:p>
            <a:pPr algn="l"/>
            <a:r>
              <a:rPr lang="en-US" sz="1200" dirty="0" smtClean="0"/>
              <a:t>= Coordination</a:t>
            </a:r>
          </a:p>
          <a:p>
            <a:pPr algn="l"/>
            <a:endParaRPr lang="en-US" sz="1200" dirty="0" smtClean="0"/>
          </a:p>
          <a:p>
            <a:pPr algn="l"/>
            <a:r>
              <a:rPr lang="en-US" sz="1200" dirty="0" smtClean="0"/>
              <a:t>= Decision</a:t>
            </a:r>
          </a:p>
          <a:p>
            <a:pPr algn="l"/>
            <a:endParaRPr lang="en-US" sz="1200" dirty="0" smtClean="0"/>
          </a:p>
          <a:p>
            <a:pPr algn="l"/>
            <a:r>
              <a:rPr lang="en-US" sz="1200" dirty="0" smtClean="0"/>
              <a:t>= Major Action</a:t>
            </a:r>
            <a:endParaRPr lang="en-US" sz="1200" dirty="0"/>
          </a:p>
        </p:txBody>
      </p:sp>
      <p:sp>
        <p:nvSpPr>
          <p:cNvPr id="26" name="Title 1"/>
          <p:cNvSpPr txBox="1">
            <a:spLocks/>
          </p:cNvSpPr>
          <p:nvPr/>
        </p:nvSpPr>
        <p:spPr bwMode="auto">
          <a:xfrm>
            <a:off x="275235" y="835903"/>
            <a:ext cx="3630304" cy="6768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1"/>
                </a:solidFill>
                <a:effectLst/>
                <a:uLnTx/>
                <a:uFillTx/>
                <a:latin typeface="+mj-lt"/>
                <a:ea typeface="+mj-ea"/>
                <a:cs typeface="+mj-cs"/>
              </a:rPr>
              <a:t>Governance Refinement</a:t>
            </a:r>
            <a:endParaRPr kumimoji="0" lang="en-US" b="1" i="0" u="none" strike="noStrike" kern="0" cap="none" spc="0" normalizeH="0" baseline="0" noProof="0" dirty="0">
              <a:ln>
                <a:noFill/>
              </a:ln>
              <a:solidFill>
                <a:schemeClr val="tx1"/>
              </a:solidFill>
              <a:effectLst/>
              <a:uLnTx/>
              <a:uFillTx/>
              <a:latin typeface="+mj-lt"/>
              <a:ea typeface="+mj-ea"/>
              <a:cs typeface="+mj-cs"/>
            </a:endParaRPr>
          </a:p>
        </p:txBody>
      </p:sp>
      <p:sp>
        <p:nvSpPr>
          <p:cNvPr id="31" name="Rectangle 30"/>
          <p:cNvSpPr/>
          <p:nvPr/>
        </p:nvSpPr>
        <p:spPr>
          <a:xfrm>
            <a:off x="609601" y="1295400"/>
            <a:ext cx="3566614" cy="5334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Feb2016- Brief at the next APLDF/CDOT/ALCC Approval from CG CAC/TRADOC Commander the way ahead</a:t>
            </a:r>
            <a:endParaRPr lang="en-US" sz="1100" b="1" dirty="0">
              <a:solidFill>
                <a:schemeClr val="tx1"/>
              </a:solidFill>
            </a:endParaRPr>
          </a:p>
        </p:txBody>
      </p:sp>
      <p:sp>
        <p:nvSpPr>
          <p:cNvPr id="32" name="5-Point Star 31"/>
          <p:cNvSpPr/>
          <p:nvPr/>
        </p:nvSpPr>
        <p:spPr>
          <a:xfrm>
            <a:off x="0" y="1295401"/>
            <a:ext cx="457200" cy="381000"/>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22972" y="4790169"/>
            <a:ext cx="4959060" cy="36513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buFont typeface="Arial" pitchFamily="34" charset="0"/>
              <a:buChar char="•"/>
            </a:pPr>
            <a:endParaRPr lang="en-US" sz="1100" i="1" dirty="0" smtClean="0">
              <a:solidFill>
                <a:srgbClr val="000000"/>
              </a:solidFill>
            </a:endParaRPr>
          </a:p>
          <a:p>
            <a:r>
              <a:rPr lang="en-US" sz="1100" i="1" dirty="0" smtClean="0">
                <a:solidFill>
                  <a:schemeClr val="tx1"/>
                </a:solidFill>
              </a:rPr>
              <a:t>  </a:t>
            </a:r>
            <a:r>
              <a:rPr lang="en-US" sz="1100" b="1" i="1" dirty="0" smtClean="0">
                <a:solidFill>
                  <a:schemeClr val="bg1"/>
                </a:solidFill>
              </a:rPr>
              <a:t>Conducted </a:t>
            </a:r>
            <a:r>
              <a:rPr lang="en-US" sz="1100" b="1" dirty="0" smtClean="0">
                <a:solidFill>
                  <a:schemeClr val="bg1"/>
                </a:solidFill>
              </a:rPr>
              <a:t>ALCC GLOs gap analysis based on CJSI 3126.01A LREC Competencies</a:t>
            </a:r>
            <a:r>
              <a:rPr lang="en-US" sz="1100" b="1" dirty="0" smtClean="0">
                <a:solidFill>
                  <a:schemeClr val="tx1"/>
                </a:solidFill>
              </a:rPr>
              <a:t> </a:t>
            </a:r>
          </a:p>
          <a:p>
            <a:r>
              <a:rPr lang="en-US" sz="1100" b="1" dirty="0" smtClean="0">
                <a:solidFill>
                  <a:schemeClr val="bg1"/>
                </a:solidFill>
              </a:rPr>
              <a:t>)</a:t>
            </a:r>
            <a:endParaRPr lang="en-US" sz="1100" b="1" dirty="0">
              <a:solidFill>
                <a:schemeClr val="bg1"/>
              </a:solidFill>
            </a:endParaRPr>
          </a:p>
        </p:txBody>
      </p:sp>
      <p:sp>
        <p:nvSpPr>
          <p:cNvPr id="34" name="Isosceles Triangle 33"/>
          <p:cNvSpPr/>
          <p:nvPr/>
        </p:nvSpPr>
        <p:spPr>
          <a:xfrm>
            <a:off x="2949146" y="3024294"/>
            <a:ext cx="304800" cy="152399"/>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155315" y="5882186"/>
            <a:ext cx="896864" cy="24566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Working</a:t>
            </a:r>
            <a:endParaRPr lang="en-US" sz="1100" b="1" dirty="0">
              <a:solidFill>
                <a:schemeClr val="tx1"/>
              </a:solidFill>
            </a:endParaRPr>
          </a:p>
        </p:txBody>
      </p:sp>
      <p:sp>
        <p:nvSpPr>
          <p:cNvPr id="36" name="Rectangle 35"/>
          <p:cNvSpPr/>
          <p:nvPr/>
        </p:nvSpPr>
        <p:spPr>
          <a:xfrm>
            <a:off x="7153053" y="6207840"/>
            <a:ext cx="912774" cy="288493"/>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t>Complete</a:t>
            </a:r>
            <a:endParaRPr lang="en-US" sz="1100" b="1" dirty="0"/>
          </a:p>
        </p:txBody>
      </p:sp>
      <p:sp>
        <p:nvSpPr>
          <p:cNvPr id="38" name="Rectangle 37"/>
          <p:cNvSpPr/>
          <p:nvPr/>
        </p:nvSpPr>
        <p:spPr>
          <a:xfrm flipH="1">
            <a:off x="457197" y="2133601"/>
            <a:ext cx="2362199"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ln>
                  <a:solidFill>
                    <a:srgbClr val="FFFF00"/>
                  </a:solidFill>
                </a:ln>
              </a:rPr>
              <a:t>Evolving process with multiple stakeholders</a:t>
            </a:r>
            <a:endParaRPr lang="en-US" b="1" dirty="0">
              <a:ln>
                <a:solidFill>
                  <a:srgbClr val="FFFF00"/>
                </a:solidFill>
              </a:ln>
            </a:endParaRPr>
          </a:p>
        </p:txBody>
      </p:sp>
      <p:sp>
        <p:nvSpPr>
          <p:cNvPr id="39" name="Rectangle 38"/>
          <p:cNvSpPr/>
          <p:nvPr/>
        </p:nvSpPr>
        <p:spPr>
          <a:xfrm>
            <a:off x="6443529" y="0"/>
            <a:ext cx="2698883" cy="461665"/>
          </a:xfrm>
          <a:prstGeom prst="rect">
            <a:avLst/>
          </a:prstGeom>
        </p:spPr>
        <p:txBody>
          <a:bodyPr wrap="square">
            <a:spAutoFit/>
          </a:bodyPr>
          <a:lstStyle/>
          <a:p>
            <a:r>
              <a:rPr lang="en-US" sz="2400" b="1" i="1" dirty="0" smtClean="0">
                <a:solidFill>
                  <a:srgbClr val="FFC000"/>
                </a:solidFill>
                <a:latin typeface="Arial" pitchFamily="34" charset="0"/>
                <a:cs typeface="Arial" pitchFamily="34" charset="0"/>
              </a:rPr>
              <a:t>Way Ahead</a:t>
            </a:r>
            <a:endParaRPr lang="en-US" sz="2400" b="1" i="1" dirty="0">
              <a:solidFill>
                <a:srgbClr val="FFC000"/>
              </a:solidFill>
              <a:latin typeface="Arial" pitchFamily="34" charset="0"/>
              <a:cs typeface="Arial" pitchFamily="34" charset="0"/>
            </a:endParaRPr>
          </a:p>
        </p:txBody>
      </p:sp>
      <p:sp>
        <p:nvSpPr>
          <p:cNvPr id="40" name="Isosceles Triangle 39"/>
          <p:cNvSpPr/>
          <p:nvPr/>
        </p:nvSpPr>
        <p:spPr>
          <a:xfrm>
            <a:off x="0" y="6135121"/>
            <a:ext cx="228600" cy="247209"/>
          </a:xfrm>
          <a:prstGeom prst="triangle">
            <a:avLst>
              <a:gd name="adj" fmla="val 5675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629680" y="5385145"/>
            <a:ext cx="228600" cy="228600"/>
          </a:xfrm>
          <a:prstGeom prst="triangle">
            <a:avLst>
              <a:gd name="adj" fmla="val 7812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409696" y="4560220"/>
            <a:ext cx="228600" cy="228600"/>
          </a:xfrm>
          <a:prstGeom prst="triangle">
            <a:avLst>
              <a:gd name="adj" fmla="val 7812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45175" y="71329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246759" y="5753212"/>
            <a:ext cx="280087" cy="257948"/>
          </a:xfrm>
          <a:prstGeom prst="triangle">
            <a:avLst>
              <a:gd name="adj" fmla="val 8437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61764" y="5969814"/>
            <a:ext cx="5248486" cy="3810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endParaRPr lang="en-US" sz="1100" b="1" dirty="0" smtClean="0"/>
          </a:p>
          <a:p>
            <a:r>
              <a:rPr lang="en-US" sz="1100" b="1" dirty="0" smtClean="0">
                <a:solidFill>
                  <a:schemeClr val="bg1"/>
                </a:solidFill>
              </a:rPr>
              <a:t>August 2014-Established LRECMO CREL WG</a:t>
            </a:r>
            <a:r>
              <a:rPr lang="en-US" sz="1100" b="1" dirty="0" smtClean="0">
                <a:solidFill>
                  <a:schemeClr val="tx1"/>
                </a:solidFill>
              </a:rPr>
              <a:t>                                                                                   </a:t>
            </a:r>
          </a:p>
          <a:p>
            <a:pPr algn="l"/>
            <a:endParaRPr lang="en-US" sz="1100" b="1" dirty="0"/>
          </a:p>
        </p:txBody>
      </p:sp>
      <p:sp>
        <p:nvSpPr>
          <p:cNvPr id="43" name="Isosceles Triangle 42"/>
          <p:cNvSpPr/>
          <p:nvPr/>
        </p:nvSpPr>
        <p:spPr>
          <a:xfrm>
            <a:off x="1007025" y="4961111"/>
            <a:ext cx="304800" cy="228600"/>
          </a:xfrm>
          <a:prstGeom prst="triangle">
            <a:avLst>
              <a:gd name="adj" fmla="val 7812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57147" y="1458388"/>
            <a:ext cx="142164" cy="15240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925797" y="1075631"/>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1"/>
          <p:cNvSpPr txBox="1">
            <a:spLocks/>
          </p:cNvSpPr>
          <p:nvPr/>
        </p:nvSpPr>
        <p:spPr>
          <a:xfrm>
            <a:off x="2471352" y="3995546"/>
            <a:ext cx="4497860" cy="37860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lstStyle/>
          <a:p>
            <a:pPr marL="0" marR="0" lvl="0" indent="0" algn="ctr" defTabSz="913993" rtl="0" eaLnBrk="1" fontAlgn="auto" latinLnBrk="0" hangingPunct="1">
              <a:lnSpc>
                <a:spcPct val="100000"/>
              </a:lnSpc>
              <a:spcBef>
                <a:spcPct val="0"/>
              </a:spcBef>
              <a:spcAft>
                <a:spcPts val="0"/>
              </a:spcAft>
              <a:buClrTx/>
              <a:buSzTx/>
              <a:buFontTx/>
              <a:buNone/>
              <a:tabLst/>
              <a:defRPr/>
            </a:pPr>
            <a:r>
              <a:rPr lang="en-US" sz="1100" b="1" dirty="0" smtClean="0">
                <a:solidFill>
                  <a:schemeClr val="bg1"/>
                </a:solidFill>
              </a:rPr>
              <a:t>November</a:t>
            </a:r>
            <a:r>
              <a:rPr kumimoji="0" lang="en-US" sz="1100" b="1" i="0" u="none" strike="noStrike" kern="1200" cap="none" spc="0" normalizeH="0" baseline="0" noProof="0" dirty="0" smtClean="0">
                <a:ln>
                  <a:noFill/>
                </a:ln>
                <a:solidFill>
                  <a:schemeClr val="bg1"/>
                </a:solidFill>
                <a:effectLst/>
                <a:uLnTx/>
                <a:uFillTx/>
                <a:latin typeface="+mn-lt"/>
                <a:ea typeface="+mn-ea"/>
                <a:cs typeface="+mn-cs"/>
              </a:rPr>
              <a:t> 2014-CAC</a:t>
            </a:r>
            <a:r>
              <a:rPr kumimoji="0" lang="en-US" sz="1100" b="1" i="0" u="none" strike="noStrike" kern="1200" cap="none" spc="0" normalizeH="0" noProof="0" dirty="0" smtClean="0">
                <a:ln>
                  <a:noFill/>
                </a:ln>
                <a:solidFill>
                  <a:schemeClr val="bg1"/>
                </a:solidFill>
                <a:effectLst/>
                <a:uLnTx/>
                <a:uFillTx/>
                <a:latin typeface="+mn-lt"/>
                <a:ea typeface="+mn-ea"/>
                <a:cs typeface="+mn-cs"/>
              </a:rPr>
              <a:t> LRECMO staffed  CREL Strategy  across TRADOC for HQDA</a:t>
            </a:r>
            <a:r>
              <a:rPr kumimoji="0" lang="en-US" sz="1100" b="0" i="0" u="none" strike="noStrike" kern="1200" cap="none" spc="0" normalizeH="0" baseline="0" noProof="0" dirty="0" smtClean="0">
                <a:ln>
                  <a:noFill/>
                </a:ln>
                <a:solidFill>
                  <a:schemeClr val="dk1"/>
                </a:solidFill>
                <a:effectLst/>
                <a:uLnTx/>
                <a:uFillTx/>
                <a:latin typeface="+mn-lt"/>
                <a:ea typeface="+mn-ea"/>
                <a:cs typeface="+mn-cs"/>
              </a:rPr>
              <a:t/>
            </a:r>
            <a:br>
              <a:rPr kumimoji="0" lang="en-US" sz="1100" b="0" i="0" u="none" strike="noStrike" kern="1200" cap="none" spc="0" normalizeH="0" baseline="0" noProof="0" dirty="0" smtClean="0">
                <a:ln>
                  <a:noFill/>
                </a:ln>
                <a:solidFill>
                  <a:schemeClr val="dk1"/>
                </a:solidFill>
                <a:effectLst/>
                <a:uLnTx/>
                <a:uFillTx/>
                <a:latin typeface="+mn-lt"/>
                <a:ea typeface="+mn-ea"/>
                <a:cs typeface="+mn-cs"/>
              </a:rPr>
            </a:b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55" name="Isosceles Triangle 54"/>
          <p:cNvSpPr/>
          <p:nvPr/>
        </p:nvSpPr>
        <p:spPr>
          <a:xfrm>
            <a:off x="2138903" y="3878869"/>
            <a:ext cx="332448" cy="114796"/>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3323726" y="2652771"/>
            <a:ext cx="304800" cy="152399"/>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2622585" y="3397050"/>
            <a:ext cx="310085" cy="150416"/>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278138" y="2001339"/>
            <a:ext cx="4626964" cy="377822"/>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Coordinating TRADOC CREL stakeholder support for ACRELS campaign plan-ongoing </a:t>
            </a:r>
            <a:endParaRPr lang="en-US" sz="1100" b="1" dirty="0">
              <a:solidFill>
                <a:schemeClr val="tx1"/>
              </a:solidFill>
            </a:endParaRPr>
          </a:p>
        </p:txBody>
      </p:sp>
      <p:sp>
        <p:nvSpPr>
          <p:cNvPr id="51" name="Isosceles Triangle 50"/>
          <p:cNvSpPr/>
          <p:nvPr/>
        </p:nvSpPr>
        <p:spPr>
          <a:xfrm flipH="1">
            <a:off x="4062736" y="1797467"/>
            <a:ext cx="226958" cy="208589"/>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58168" y="2815209"/>
            <a:ext cx="5094094" cy="324693"/>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lvl="0"/>
            <a:r>
              <a:rPr lang="en-US" sz="1100" b="1" dirty="0">
                <a:solidFill>
                  <a:prstClr val="black"/>
                </a:solidFill>
                <a:cs typeface="Times New Roman" panose="02020603050405020304" pitchFamily="18" charset="0"/>
              </a:rPr>
              <a:t>Established/ continue developing a comprehensive website  linked to ATN as a single entry point for CREL capabilities-ongoing</a:t>
            </a:r>
          </a:p>
        </p:txBody>
      </p:sp>
      <p:sp>
        <p:nvSpPr>
          <p:cNvPr id="54" name="Rectangle 53"/>
          <p:cNvSpPr/>
          <p:nvPr/>
        </p:nvSpPr>
        <p:spPr>
          <a:xfrm>
            <a:off x="2949146" y="3552298"/>
            <a:ext cx="4291913" cy="430178"/>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a:solidFill>
                  <a:schemeClr val="bg1"/>
                </a:solidFill>
              </a:rPr>
              <a:t>Jun–July  2015-Visit to </a:t>
            </a:r>
            <a:r>
              <a:rPr lang="en-US" sz="1100" b="1" dirty="0" err="1">
                <a:solidFill>
                  <a:schemeClr val="bg1"/>
                </a:solidFill>
              </a:rPr>
              <a:t>CoEs</a:t>
            </a:r>
            <a:r>
              <a:rPr lang="en-US" sz="1100" b="1" dirty="0">
                <a:solidFill>
                  <a:schemeClr val="bg1"/>
                </a:solidFill>
              </a:rPr>
              <a:t>/Schools to assess ACFLS/ALRECS implementation</a:t>
            </a:r>
          </a:p>
        </p:txBody>
      </p:sp>
      <p:sp>
        <p:nvSpPr>
          <p:cNvPr id="56" name="Rectangle 55"/>
          <p:cNvSpPr/>
          <p:nvPr/>
        </p:nvSpPr>
        <p:spPr>
          <a:xfrm>
            <a:off x="3270423" y="3176694"/>
            <a:ext cx="5378390" cy="349509"/>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endParaRPr lang="en-US" sz="1100" b="1" dirty="0" smtClean="0">
              <a:solidFill>
                <a:prstClr val="black"/>
              </a:solidFill>
              <a:cs typeface="Times New Roman" panose="02020603050405020304" pitchFamily="18" charset="0"/>
            </a:endParaRPr>
          </a:p>
          <a:p>
            <a:r>
              <a:rPr lang="en-US" sz="1100" b="1" dirty="0" smtClean="0">
                <a:solidFill>
                  <a:prstClr val="black"/>
                </a:solidFill>
                <a:cs typeface="Times New Roman" panose="02020603050405020304" pitchFamily="18" charset="0"/>
              </a:rPr>
              <a:t>Partnership </a:t>
            </a:r>
            <a:r>
              <a:rPr lang="en-US" sz="1100" b="1" dirty="0">
                <a:solidFill>
                  <a:prstClr val="black"/>
                </a:solidFill>
                <a:cs typeface="Times New Roman" panose="02020603050405020304" pitchFamily="18" charset="0"/>
              </a:rPr>
              <a:t>with universities/DOD conferences/seminars/forums in support of CREL mission-ongoing </a:t>
            </a:r>
            <a:endParaRPr lang="en-US" sz="1100" b="1" dirty="0"/>
          </a:p>
          <a:p>
            <a:pPr algn="l"/>
            <a:endParaRPr lang="en-US" sz="1100" b="1" dirty="0">
              <a:solidFill>
                <a:schemeClr val="tx1"/>
              </a:solidFill>
            </a:endParaRPr>
          </a:p>
        </p:txBody>
      </p:sp>
    </p:spTree>
    <p:extLst>
      <p:ext uri="{BB962C8B-B14F-4D97-AF65-F5344CB8AC3E}">
        <p14:creationId xmlns:p14="http://schemas.microsoft.com/office/powerpoint/2010/main" val="348667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bwMode="auto">
          <a:xfrm>
            <a:off x="8534400" y="6569075"/>
            <a:ext cx="2133600" cy="365125"/>
          </a:xfrm>
          <a:prstGeom prst="rect">
            <a:avLst/>
          </a:prstGeom>
          <a:noFill/>
          <a:ln>
            <a:miter lim="800000"/>
            <a:headEnd/>
            <a:tailEnd/>
          </a:ln>
        </p:spPr>
        <p:txBody>
          <a:bodyPr/>
          <a:lstStyle/>
          <a:p>
            <a:fld id="{7366F805-33A0-47EA-84C4-58F879138617}" type="slidenum">
              <a:rPr lang="en-US"/>
              <a:pPr/>
              <a:t>2</a:t>
            </a:fld>
            <a:endParaRPr lang="en-US"/>
          </a:p>
        </p:txBody>
      </p:sp>
      <p:sp>
        <p:nvSpPr>
          <p:cNvPr id="22531" name="TextBox 4"/>
          <p:cNvSpPr txBox="1">
            <a:spLocks noChangeArrowheads="1"/>
          </p:cNvSpPr>
          <p:nvPr/>
        </p:nvSpPr>
        <p:spPr bwMode="auto">
          <a:xfrm>
            <a:off x="0" y="716692"/>
            <a:ext cx="9144000" cy="8648521"/>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endParaRPr lang="en-US" sz="3200" i="1" kern="0" dirty="0" smtClean="0">
              <a:cs typeface="Arial" pitchFamily="34" charset="0"/>
            </a:endParaRPr>
          </a:p>
          <a:p>
            <a:pPr marL="457200" indent="-457200">
              <a:buFont typeface="Arial" panose="020B0604020202020204" pitchFamily="34" charset="0"/>
              <a:buChar char="•"/>
            </a:pPr>
            <a:r>
              <a:rPr lang="en-US" sz="2800" i="1" kern="0" dirty="0" smtClean="0">
                <a:cs typeface="Arial" pitchFamily="34" charset="0"/>
              </a:rPr>
              <a:t>CAC LREC Management Office (LRECMO)</a:t>
            </a:r>
            <a:r>
              <a:rPr lang="en-US" sz="2400" i="1" kern="0" dirty="0" smtClean="0">
                <a:cs typeface="Arial" pitchFamily="34" charset="0"/>
              </a:rPr>
              <a:t>(vision/mission</a:t>
            </a:r>
            <a:r>
              <a:rPr lang="en-US" sz="2400" i="1" kern="0" dirty="0">
                <a:cs typeface="Arial" pitchFamily="34" charset="0"/>
              </a:rPr>
              <a:t>/</a:t>
            </a:r>
            <a:r>
              <a:rPr lang="en-US" sz="2400" i="1" kern="0" dirty="0" smtClean="0">
                <a:cs typeface="Arial" pitchFamily="34" charset="0"/>
              </a:rPr>
              <a:t> key tasks)</a:t>
            </a:r>
          </a:p>
          <a:p>
            <a:endParaRPr lang="en-US" sz="2800" i="1" kern="0" dirty="0">
              <a:cs typeface="Arial" pitchFamily="34" charset="0"/>
            </a:endParaRPr>
          </a:p>
          <a:p>
            <a:pPr marL="457200" indent="-457200">
              <a:buFont typeface="Arial" panose="020B0604020202020204" pitchFamily="34" charset="0"/>
              <a:buChar char="•"/>
            </a:pPr>
            <a:r>
              <a:rPr lang="en-US" sz="2800" i="1" kern="0" dirty="0" smtClean="0">
                <a:cs typeface="Arial" pitchFamily="34" charset="0"/>
              </a:rPr>
              <a:t> Army </a:t>
            </a:r>
            <a:r>
              <a:rPr lang="en-US" sz="2800" i="1" kern="0" dirty="0">
                <a:cs typeface="Arial" pitchFamily="34" charset="0"/>
              </a:rPr>
              <a:t>CREL Strategy</a:t>
            </a:r>
          </a:p>
          <a:p>
            <a:endParaRPr lang="en-US" sz="2800" i="1" dirty="0">
              <a:cs typeface="Arial" pitchFamily="34" charset="0"/>
            </a:endParaRPr>
          </a:p>
          <a:p>
            <a:pPr>
              <a:buFont typeface="Arial" charset="0"/>
              <a:buChar char="•"/>
            </a:pPr>
            <a:r>
              <a:rPr lang="en-US" sz="2800" i="1" dirty="0"/>
              <a:t> </a:t>
            </a:r>
            <a:r>
              <a:rPr lang="en-US" sz="2800" i="1" dirty="0" smtClean="0"/>
              <a:t>  </a:t>
            </a:r>
            <a:r>
              <a:rPr lang="en-US" sz="2800" i="1" dirty="0" smtClean="0"/>
              <a:t>  Career </a:t>
            </a:r>
            <a:r>
              <a:rPr lang="en-US" sz="2800" i="1" dirty="0" smtClean="0"/>
              <a:t>Development/PME (CREL GLOs</a:t>
            </a:r>
            <a:r>
              <a:rPr lang="en-US" sz="2800" i="1" dirty="0" smtClean="0"/>
              <a:t>)</a:t>
            </a:r>
            <a:endParaRPr lang="en-US" sz="2800" i="1" kern="0" dirty="0">
              <a:cs typeface="Arial" pitchFamily="34" charset="0"/>
            </a:endParaRPr>
          </a:p>
          <a:p>
            <a:pPr>
              <a:buFont typeface="Arial" charset="0"/>
              <a:buChar char="•"/>
            </a:pPr>
            <a:endParaRPr lang="en-US" sz="2800" i="1" kern="0" dirty="0" smtClean="0">
              <a:latin typeface="Arial"/>
              <a:cs typeface="Arial" pitchFamily="34" charset="0"/>
            </a:endParaRPr>
          </a:p>
          <a:p>
            <a:pPr marL="571500" indent="-571500">
              <a:buFont typeface="Arial" panose="020B0604020202020204" pitchFamily="34" charset="0"/>
              <a:buChar char="•"/>
            </a:pPr>
            <a:r>
              <a:rPr lang="en-US" sz="2800" i="1" dirty="0" smtClean="0">
                <a:cs typeface="Arial"/>
              </a:rPr>
              <a:t>Way Ahead/</a:t>
            </a:r>
            <a:r>
              <a:rPr lang="en-US" sz="2800" i="1" dirty="0" smtClean="0">
                <a:cs typeface="Arial"/>
              </a:rPr>
              <a:t>CREL Assessment Visits</a:t>
            </a:r>
          </a:p>
          <a:p>
            <a:pPr marL="457200" indent="-457200">
              <a:buFont typeface="Arial" panose="020B0604020202020204" pitchFamily="34" charset="0"/>
              <a:buChar char="•"/>
            </a:pPr>
            <a:endParaRPr lang="en-US" sz="2800" i="1" dirty="0">
              <a:cs typeface="Arial"/>
            </a:endParaRPr>
          </a:p>
          <a:p>
            <a:pPr marL="457200" indent="-457200">
              <a:buFont typeface="Arial" panose="020B0604020202020204" pitchFamily="34" charset="0"/>
              <a:buChar char="•"/>
            </a:pPr>
            <a:r>
              <a:rPr lang="en-US" sz="2800" i="1" dirty="0" smtClean="0">
                <a:ln w="11430"/>
                <a:effectLst>
                  <a:outerShdw blurRad="50800" dist="39000" dir="5460000" algn="tl">
                    <a:srgbClr val="000000">
                      <a:alpha val="38000"/>
                    </a:srgbClr>
                  </a:outerShdw>
                </a:effectLst>
              </a:rPr>
              <a:t>  BACKUP</a:t>
            </a:r>
            <a:endParaRPr lang="en-US" sz="2800" i="1" dirty="0" smtClean="0">
              <a:ln w="11430"/>
              <a:effectLst>
                <a:outerShdw blurRad="50800" dist="39000" dir="5460000" algn="tl">
                  <a:srgbClr val="000000">
                    <a:alpha val="38000"/>
                  </a:srgbClr>
                </a:outerShdw>
              </a:effectLst>
            </a:endParaRPr>
          </a:p>
          <a:p>
            <a:pPr marL="457200" indent="-457200">
              <a:buFont typeface="Arial" panose="020B0604020202020204" pitchFamily="34" charset="0"/>
              <a:buChar char="•"/>
            </a:pPr>
            <a:endParaRPr lang="en-US" sz="2800" i="1" dirty="0">
              <a:ln w="11430"/>
              <a:effectLst>
                <a:outerShdw blurRad="50800" dist="39000" dir="5460000" algn="tl">
                  <a:srgbClr val="000000">
                    <a:alpha val="38000"/>
                  </a:srgbClr>
                </a:outerShdw>
              </a:effectLst>
            </a:endParaRPr>
          </a:p>
          <a:p>
            <a:pPr marL="457200" indent="-457200">
              <a:buFont typeface="Arial" panose="020B0604020202020204" pitchFamily="34" charset="0"/>
              <a:buChar char="•"/>
            </a:pPr>
            <a:r>
              <a:rPr lang="en-US" sz="2800" i="1" dirty="0" smtClean="0">
                <a:ln w="11430"/>
                <a:effectLst>
                  <a:outerShdw blurRad="50800" dist="39000" dir="5460000" algn="tl">
                    <a:srgbClr val="000000">
                      <a:alpha val="38000"/>
                    </a:srgbClr>
                  </a:outerShdw>
                </a:effectLst>
              </a:rPr>
              <a:t>  Attachments</a:t>
            </a:r>
            <a:endParaRPr lang="en-US" sz="2800" i="1" dirty="0">
              <a:cs typeface="Arial" pitchFamily="34" charset="0"/>
            </a:endParaRPr>
          </a:p>
          <a:p>
            <a:pPr marL="457200" indent="-457200">
              <a:buFont typeface="Arial" panose="020B0604020202020204" pitchFamily="34" charset="0"/>
              <a:buChar char="•"/>
            </a:pPr>
            <a:endParaRPr lang="en-US" sz="2800" b="1" i="1" dirty="0" smtClean="0">
              <a:cs typeface="Arial"/>
            </a:endParaRPr>
          </a:p>
          <a:p>
            <a:pPr marL="457200" indent="-457200">
              <a:buFont typeface="Arial" panose="020B0604020202020204" pitchFamily="34" charset="0"/>
              <a:buChar char="•"/>
            </a:pPr>
            <a:endParaRPr lang="en-US" sz="2800" b="1" i="1" dirty="0">
              <a:cs typeface="Arial"/>
            </a:endParaRPr>
          </a:p>
          <a:p>
            <a:pPr marL="457200" indent="-457200">
              <a:buFont typeface="Arial" panose="020B0604020202020204" pitchFamily="34" charset="0"/>
              <a:buChar char="•"/>
            </a:pPr>
            <a:endParaRPr lang="en-US" sz="3200" i="1" dirty="0"/>
          </a:p>
          <a:p>
            <a:pPr>
              <a:buFont typeface="Arial" charset="0"/>
              <a:buChar char="•"/>
            </a:pPr>
            <a:endParaRPr lang="en-US" i="1" dirty="0" smtClean="0">
              <a:cs typeface="Arial" pitchFamily="34" charset="0"/>
            </a:endParaRPr>
          </a:p>
          <a:p>
            <a:pPr>
              <a:buFont typeface="Arial" charset="0"/>
              <a:buChar char="•"/>
            </a:pPr>
            <a:endParaRPr lang="en-US" b="1" i="1" dirty="0" smtClean="0">
              <a:latin typeface="+mj-lt"/>
            </a:endParaRPr>
          </a:p>
          <a:p>
            <a:endParaRPr lang="en-US" b="1" i="1" dirty="0">
              <a:latin typeface="+mj-lt"/>
            </a:endParaRPr>
          </a:p>
          <a:p>
            <a:pPr>
              <a:buFont typeface="Arial" charset="0"/>
              <a:buChar char="•"/>
            </a:pPr>
            <a:endParaRPr lang="en-US" b="1" i="1" dirty="0">
              <a:latin typeface="+mj-lt"/>
            </a:endParaRPr>
          </a:p>
          <a:p>
            <a:endParaRPr lang="en-US" sz="2400" dirty="0"/>
          </a:p>
        </p:txBody>
      </p:sp>
      <p:sp>
        <p:nvSpPr>
          <p:cNvPr id="6" name="Rectangle 5"/>
          <p:cNvSpPr txBox="1">
            <a:spLocks noChangeArrowheads="1"/>
          </p:cNvSpPr>
          <p:nvPr/>
        </p:nvSpPr>
        <p:spPr>
          <a:xfrm>
            <a:off x="2438400" y="34410"/>
            <a:ext cx="5562600" cy="1143000"/>
          </a:xfrm>
          <a:prstGeom prst="rect">
            <a:avLst/>
          </a:prstGeom>
          <a:noFill/>
        </p:spPr>
        <p:txBody>
          <a:bodyPr wrap="none"/>
          <a:lstStyle/>
          <a:p>
            <a:pPr algn="ctr" eaLnBrk="0" hangingPunct="0"/>
            <a:r>
              <a:rPr lang="en-US" sz="2800" b="1" i="1" dirty="0" smtClean="0">
                <a:solidFill>
                  <a:srgbClr val="FFC000"/>
                </a:solidFill>
                <a:latin typeface="Arial" pitchFamily="34" charset="0"/>
                <a:cs typeface="Arial" pitchFamily="34" charset="0"/>
              </a:rPr>
              <a:t>                           Agenda</a:t>
            </a:r>
            <a:endParaRPr lang="en-US" sz="2800" i="1" dirty="0">
              <a:solidFill>
                <a:schemeClr val="bg1"/>
              </a:solidFill>
            </a:endParaRPr>
          </a:p>
        </p:txBody>
      </p:sp>
    </p:spTree>
    <p:extLst>
      <p:ext uri="{BB962C8B-B14F-4D97-AF65-F5344CB8AC3E}">
        <p14:creationId xmlns:p14="http://schemas.microsoft.com/office/powerpoint/2010/main" val="349875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ttp://usacac.army.mil/sites/default/files/images/cace/LREC/LREC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8651"/>
            <a:ext cx="3495675" cy="3829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495674" y="561976"/>
            <a:ext cx="5648326" cy="49859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b="1" i="1" u="sng" dirty="0">
                <a:cs typeface="Arial" panose="020B0604020202020204" pitchFamily="34" charset="0"/>
              </a:rPr>
              <a:t>Culture, Regional Expertise and Language (CREL) </a:t>
            </a:r>
            <a:r>
              <a:rPr lang="en-US" b="1" i="1" u="sng" dirty="0" smtClean="0">
                <a:cs typeface="Arial" panose="020B0604020202020204" pitchFamily="34" charset="0"/>
              </a:rPr>
              <a:t>Vision</a:t>
            </a:r>
            <a:endParaRPr lang="en-US" b="1" i="1" u="sng"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333333"/>
                </a:solidFill>
                <a:effectLst/>
                <a:ea typeface="Times New Roman" panose="02020603050405020304" pitchFamily="18" charset="0"/>
                <a:cs typeface="Arial" panose="020B0604020202020204" pitchFamily="34" charset="0"/>
              </a:rPr>
              <a:t>CREL creates a sustainable advantage for regionally aligned forces in any combination of indigenous cultures by providing training and education tools that enhance Professional Military Education, Pre-Deployment and Functional Training. CREL is a critical strategic security concept to prepare globally responsive and regionally aligned forces that work with a variety of partners including host nation militaries and populations to execute our Prevent, Shape and Win strategic role.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1" u="sng" strike="noStrike" cap="none" normalizeH="0" baseline="0" dirty="0" smtClean="0">
              <a:ln>
                <a:noFill/>
              </a:ln>
              <a:solidFill>
                <a:srgbClr val="333333"/>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sng" strike="noStrike" cap="none" normalizeH="0" baseline="0" dirty="0" smtClean="0">
                <a:ln>
                  <a:noFill/>
                </a:ln>
                <a:solidFill>
                  <a:srgbClr val="333333"/>
                </a:solidFill>
                <a:effectLst/>
                <a:ea typeface="Times New Roman" panose="02020603050405020304" pitchFamily="18" charset="0"/>
                <a:cs typeface="Arial" panose="020B0604020202020204" pitchFamily="34" charset="0"/>
              </a:rPr>
              <a:t>LRECMO Mission</a:t>
            </a:r>
            <a:endParaRPr kumimoji="0" lang="en-US" altLang="en-US" b="1" i="1" u="sng" strike="noStrike" cap="none" normalizeH="0" baseline="0" dirty="0" smtClean="0">
              <a:ln>
                <a:noFill/>
              </a:ln>
              <a:solidFill>
                <a:schemeClr val="tx1"/>
              </a:solidFill>
              <a:effectLst/>
            </a:endParaRPr>
          </a:p>
          <a:p>
            <a:r>
              <a:rPr lang="en-US" sz="1600" i="1" dirty="0"/>
              <a:t>In conjunction with its subordinate organizations provides daily management oversight in directing, synchronizing, integrating Army's Culture, Regional Expertise and Language (CREL) capabilities and requirements.</a:t>
            </a:r>
          </a:p>
          <a:p>
            <a:endParaRPr lang="en-US" b="1" i="1" u="sng" dirty="0" smtClean="0"/>
          </a:p>
          <a:p>
            <a:endParaRPr lang="en-US" sz="1600" b="1" i="1" dirty="0">
              <a:ea typeface="Calibri" pitchFamily="34" charset="0"/>
              <a:cs typeface="Times New Roman" pitchFamily="18" charset="0"/>
            </a:endParaRPr>
          </a:p>
          <a:p>
            <a:pPr>
              <a:buFont typeface="Arial" pitchFamily="34" charset="0"/>
              <a:buChar char="•"/>
            </a:pPr>
            <a:endParaRPr lang="en-US" sz="2000" b="1"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2174789" y="29944"/>
            <a:ext cx="7083511" cy="400110"/>
          </a:xfrm>
          <a:prstGeom prst="rect">
            <a:avLst/>
          </a:prstGeom>
        </p:spPr>
        <p:txBody>
          <a:bodyPr wrap="square">
            <a:spAutoFit/>
          </a:bodyPr>
          <a:lstStyle/>
          <a:p>
            <a:r>
              <a:rPr lang="en-US" sz="2000" b="1" i="1" dirty="0">
                <a:solidFill>
                  <a:srgbClr val="FFC000"/>
                </a:solidFill>
                <a:latin typeface="Arial" pitchFamily="34" charset="0"/>
                <a:cs typeface="Arial" pitchFamily="34" charset="0"/>
              </a:rPr>
              <a:t>Culture, Regional Expertise and Language (CREL)</a:t>
            </a:r>
            <a:endParaRPr lang="en-US" sz="2000" dirty="0"/>
          </a:p>
        </p:txBody>
      </p:sp>
      <p:sp>
        <p:nvSpPr>
          <p:cNvPr id="2" name="Rectangle 1"/>
          <p:cNvSpPr/>
          <p:nvPr/>
        </p:nvSpPr>
        <p:spPr>
          <a:xfrm>
            <a:off x="-1" y="4524376"/>
            <a:ext cx="9144001" cy="2092881"/>
          </a:xfrm>
          <a:prstGeom prst="rect">
            <a:avLst/>
          </a:prstGeom>
        </p:spPr>
        <p:txBody>
          <a:bodyPr wrap="square">
            <a:spAutoFit/>
          </a:bodyPr>
          <a:lstStyle/>
          <a:p>
            <a:r>
              <a:rPr lang="en-US" b="1" i="1" dirty="0" smtClean="0"/>
              <a:t>                                          </a:t>
            </a:r>
            <a:r>
              <a:rPr lang="en-US" b="1" i="1" u="sng" dirty="0" smtClean="0"/>
              <a:t>Key </a:t>
            </a:r>
            <a:r>
              <a:rPr lang="en-US" b="1" i="1" u="sng" dirty="0"/>
              <a:t>Tasks of Office:</a:t>
            </a:r>
          </a:p>
          <a:p>
            <a:pPr lvl="1">
              <a:buFont typeface="Arial" pitchFamily="34" charset="0"/>
              <a:buChar char="•"/>
            </a:pPr>
            <a:r>
              <a:rPr lang="en-US" sz="1600" i="1" dirty="0"/>
              <a:t>  Define TRADOC’s internal governance requirements for integration and synchronization</a:t>
            </a:r>
          </a:p>
          <a:p>
            <a:pPr lvl="1">
              <a:buFont typeface="Arial" pitchFamily="34" charset="0"/>
              <a:buChar char="•"/>
            </a:pPr>
            <a:r>
              <a:rPr lang="en-US" sz="1600" i="1" dirty="0"/>
              <a:t>  Represent TRADOC’s interest to Army Forums</a:t>
            </a:r>
          </a:p>
          <a:p>
            <a:pPr lvl="1">
              <a:buFont typeface="Arial" pitchFamily="34" charset="0"/>
              <a:buChar char="•"/>
            </a:pPr>
            <a:r>
              <a:rPr lang="en-US" sz="1600" i="1" dirty="0"/>
              <a:t>  Identify CREL requirements for APLDF decision</a:t>
            </a:r>
          </a:p>
          <a:p>
            <a:pPr lvl="1">
              <a:buFont typeface="Arial" pitchFamily="34" charset="0"/>
              <a:buChar char="•"/>
            </a:pPr>
            <a:r>
              <a:rPr lang="en-US" sz="1600" i="1" dirty="0"/>
              <a:t>  Continue work with ALCC to finalize GLOs for PME/CREL</a:t>
            </a:r>
          </a:p>
          <a:p>
            <a:pPr lvl="1">
              <a:buFont typeface="Arial" pitchFamily="34" charset="0"/>
              <a:buChar char="•"/>
            </a:pPr>
            <a:r>
              <a:rPr lang="en-US" sz="1600" i="1" dirty="0"/>
              <a:t>  Coordinate stakeholder input to new strategy (CREL)</a:t>
            </a:r>
          </a:p>
          <a:p>
            <a:pPr lvl="1">
              <a:buFont typeface="Arial" pitchFamily="34" charset="0"/>
              <a:buChar char="•"/>
            </a:pPr>
            <a:r>
              <a:rPr lang="en-US" sz="1600" i="1" dirty="0">
                <a:solidFill>
                  <a:srgbClr val="000000"/>
                </a:solidFill>
              </a:rPr>
              <a:t>  Coordinate and synchronize T&amp;E support for CREL   </a:t>
            </a:r>
          </a:p>
          <a:p>
            <a:pPr lvl="1">
              <a:buFont typeface="Arial" pitchFamily="34" charset="0"/>
              <a:buChar char="•"/>
            </a:pPr>
            <a:r>
              <a:rPr lang="en-US" sz="1600" i="1" dirty="0">
                <a:solidFill>
                  <a:srgbClr val="000000"/>
                </a:solidFill>
              </a:rPr>
              <a:t>  QA and validation of requirements  </a:t>
            </a:r>
          </a:p>
        </p:txBody>
      </p:sp>
    </p:spTree>
    <p:extLst>
      <p:ext uri="{BB962C8B-B14F-4D97-AF65-F5344CB8AC3E}">
        <p14:creationId xmlns:p14="http://schemas.microsoft.com/office/powerpoint/2010/main" val="720087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304800" y="4495800"/>
          <a:ext cx="8610601" cy="2346351"/>
        </p:xfrm>
        <a:graphic>
          <a:graphicData uri="http://schemas.openxmlformats.org/drawingml/2006/table">
            <a:tbl>
              <a:tblPr firstRow="1" bandRow="1">
                <a:tableStyleId>{5C22544A-7EE6-4342-B048-85BDC9FD1C3A}</a:tableStyleId>
              </a:tblPr>
              <a:tblGrid>
                <a:gridCol w="457200"/>
                <a:gridCol w="990600"/>
                <a:gridCol w="7162801"/>
              </a:tblGrid>
              <a:tr h="762000">
                <a:tc rowSpan="3">
                  <a:txBody>
                    <a:bodyPr/>
                    <a:lstStyle/>
                    <a:p>
                      <a:pPr algn="ctr"/>
                      <a:r>
                        <a:rPr lang="en-US" sz="1600" b="1" i="1" dirty="0" smtClean="0">
                          <a:solidFill>
                            <a:schemeClr val="tx1"/>
                          </a:solidFill>
                          <a:latin typeface="Arial" pitchFamily="34" charset="0"/>
                          <a:cs typeface="Arial" pitchFamily="34" charset="0"/>
                        </a:rPr>
                        <a:t>Outcomes</a:t>
                      </a:r>
                      <a:endParaRPr lang="en-US" sz="1600" b="1" i="1" dirty="0">
                        <a:solidFill>
                          <a:schemeClr val="tx1"/>
                        </a:solidFill>
                        <a:latin typeface="Arial" pitchFamily="34" charset="0"/>
                        <a:cs typeface="Arial" pitchFamily="34" charset="0"/>
                      </a:endParaRPr>
                    </a:p>
                  </a:txBody>
                  <a:tcPr vert="vert270" anchor="ctr">
                    <a:solidFill>
                      <a:schemeClr val="accent1">
                        <a:lumMod val="20000"/>
                        <a:lumOff val="80000"/>
                      </a:schemeClr>
                    </a:solidFill>
                  </a:tcPr>
                </a:tc>
                <a:tc>
                  <a:txBody>
                    <a:bodyPr/>
                    <a:lstStyle/>
                    <a:p>
                      <a:r>
                        <a:rPr lang="en-US" sz="1600" b="1" i="1" dirty="0" smtClean="0">
                          <a:solidFill>
                            <a:schemeClr val="tx1"/>
                          </a:solidFill>
                          <a:latin typeface="Arial" pitchFamily="34" charset="0"/>
                          <a:cs typeface="Arial" pitchFamily="34" charset="0"/>
                        </a:rPr>
                        <a:t>Basic</a:t>
                      </a:r>
                      <a:endParaRPr lang="en-US" sz="1600" b="1" i="1" dirty="0">
                        <a:solidFill>
                          <a:schemeClr val="tx1"/>
                        </a:solidFill>
                        <a:latin typeface="Arial" pitchFamily="34" charset="0"/>
                        <a:cs typeface="Arial" pitchFamily="34" charset="0"/>
                      </a:endParaRPr>
                    </a:p>
                  </a:txBody>
                  <a:tcPr anchor="ctr">
                    <a:solidFill>
                      <a:schemeClr val="accent1">
                        <a:lumMod val="20000"/>
                        <a:lumOff val="80000"/>
                      </a:schemeClr>
                    </a:solidFill>
                  </a:tcPr>
                </a:tc>
                <a:tc>
                  <a:txBody>
                    <a:bodyPr/>
                    <a:lstStyle/>
                    <a:p>
                      <a:pPr>
                        <a:buFont typeface="Arial" pitchFamily="34" charset="0"/>
                        <a:buChar char="•"/>
                      </a:pPr>
                      <a:r>
                        <a:rPr lang="en-US" sz="1300" dirty="0" smtClean="0">
                          <a:solidFill>
                            <a:schemeClr val="tx1"/>
                          </a:solidFill>
                          <a:latin typeface="Arial" pitchFamily="34" charset="0"/>
                          <a:cs typeface="Arial" pitchFamily="34" charset="0"/>
                        </a:rPr>
                        <a:t> </a:t>
                      </a:r>
                      <a:r>
                        <a:rPr lang="en-US" sz="1300" b="0" dirty="0" smtClean="0">
                          <a:solidFill>
                            <a:schemeClr val="tx1"/>
                          </a:solidFill>
                          <a:latin typeface="Arial" pitchFamily="34" charset="0"/>
                          <a:cs typeface="Arial" pitchFamily="34" charset="0"/>
                        </a:rPr>
                        <a:t>Basic awareness &amp;</a:t>
                      </a:r>
                      <a:r>
                        <a:rPr lang="en-US" sz="1300" b="0" baseline="0" dirty="0" smtClean="0">
                          <a:solidFill>
                            <a:schemeClr val="tx1"/>
                          </a:solidFill>
                          <a:latin typeface="Arial" pitchFamily="34" charset="0"/>
                          <a:cs typeface="Arial" pitchFamily="34" charset="0"/>
                        </a:rPr>
                        <a:t> can apply in simplest situations</a:t>
                      </a:r>
                    </a:p>
                    <a:p>
                      <a:pPr>
                        <a:buFont typeface="Arial" pitchFamily="34" charset="0"/>
                        <a:buChar char="•"/>
                      </a:pPr>
                      <a:r>
                        <a:rPr lang="en-US" sz="1300" b="0" baseline="0" dirty="0" smtClean="0">
                          <a:solidFill>
                            <a:schemeClr val="tx1"/>
                          </a:solidFill>
                          <a:latin typeface="Arial" pitchFamily="34" charset="0"/>
                          <a:cs typeface="Arial" pitchFamily="34" charset="0"/>
                        </a:rPr>
                        <a:t> Individuals still require close &amp; extensive guidance</a:t>
                      </a:r>
                    </a:p>
                    <a:p>
                      <a:pPr>
                        <a:buFont typeface="Arial" pitchFamily="34" charset="0"/>
                        <a:buChar char="•"/>
                      </a:pPr>
                      <a:r>
                        <a:rPr lang="en-US" sz="1300" b="0" baseline="0" dirty="0" smtClean="0">
                          <a:solidFill>
                            <a:schemeClr val="tx1"/>
                          </a:solidFill>
                          <a:latin typeface="Arial" pitchFamily="34" charset="0"/>
                          <a:cs typeface="Arial" pitchFamily="34" charset="0"/>
                        </a:rPr>
                        <a:t> ILR Standard:  0+ / 0+   ILR Goal: 1 / 1</a:t>
                      </a:r>
                      <a:endParaRPr lang="en-US" sz="1300" b="0" dirty="0">
                        <a:solidFill>
                          <a:schemeClr val="tx1"/>
                        </a:solidFill>
                        <a:latin typeface="Arial" pitchFamily="34" charset="0"/>
                        <a:cs typeface="Arial" pitchFamily="34" charset="0"/>
                      </a:endParaRPr>
                    </a:p>
                  </a:txBody>
                  <a:tcPr anchor="ctr">
                    <a:solidFill>
                      <a:schemeClr val="accent1">
                        <a:lumMod val="20000"/>
                        <a:lumOff val="80000"/>
                      </a:schemeClr>
                    </a:solidFill>
                  </a:tcPr>
                </a:tc>
              </a:tr>
              <a:tr h="655625">
                <a:tc vMerge="1">
                  <a:txBody>
                    <a:bodyPr/>
                    <a:lstStyle/>
                    <a:p>
                      <a:endParaRPr lang="en-US" sz="1600" b="1" i="1" dirty="0">
                        <a:latin typeface="Arial" pitchFamily="34" charset="0"/>
                        <a:cs typeface="Arial" pitchFamily="34" charset="0"/>
                      </a:endParaRPr>
                    </a:p>
                  </a:txBody>
                  <a:tcPr anchor="ctr"/>
                </a:tc>
                <a:tc>
                  <a:txBody>
                    <a:bodyPr/>
                    <a:lstStyle/>
                    <a:p>
                      <a:r>
                        <a:rPr lang="en-US" sz="1600" b="1" i="1" dirty="0" smtClean="0">
                          <a:latin typeface="Arial" pitchFamily="34" charset="0"/>
                          <a:cs typeface="Arial" pitchFamily="34" charset="0"/>
                        </a:rPr>
                        <a:t>Full</a:t>
                      </a:r>
                      <a:endParaRPr lang="en-US" sz="1600" b="1" i="1" dirty="0">
                        <a:latin typeface="Arial" pitchFamily="34" charset="0"/>
                        <a:cs typeface="Arial" pitchFamily="34" charset="0"/>
                      </a:endParaRPr>
                    </a:p>
                  </a:txBody>
                  <a:tcPr anchor="ctr"/>
                </a:tc>
                <a:tc>
                  <a:txBody>
                    <a:bodyPr/>
                    <a:lstStyle/>
                    <a:p>
                      <a:pPr>
                        <a:buFont typeface="Arial" pitchFamily="34" charset="0"/>
                        <a:buChar char="•"/>
                      </a:pPr>
                      <a:r>
                        <a:rPr lang="en-US" sz="1300" dirty="0" smtClean="0">
                          <a:latin typeface="Arial" pitchFamily="34" charset="0"/>
                          <a:cs typeface="Arial" pitchFamily="34" charset="0"/>
                        </a:rPr>
                        <a:t> Thorough</a:t>
                      </a:r>
                      <a:r>
                        <a:rPr lang="en-US" sz="1300" baseline="0" dirty="0" smtClean="0">
                          <a:latin typeface="Arial" pitchFamily="34" charset="0"/>
                          <a:cs typeface="Arial" pitchFamily="34" charset="0"/>
                        </a:rPr>
                        <a:t> understanding &amp; can apply in routine &amp; non-routine situations</a:t>
                      </a:r>
                    </a:p>
                    <a:p>
                      <a:pPr>
                        <a:buFont typeface="Arial" pitchFamily="34" charset="0"/>
                        <a:buChar char="•"/>
                      </a:pPr>
                      <a:r>
                        <a:rPr lang="en-US" sz="1300" baseline="0" dirty="0" smtClean="0">
                          <a:latin typeface="Arial" pitchFamily="34" charset="0"/>
                          <a:cs typeface="Arial" pitchFamily="34" charset="0"/>
                        </a:rPr>
                        <a:t> Can work independently with minimal guidance &amp; direction</a:t>
                      </a:r>
                    </a:p>
                    <a:p>
                      <a:pPr>
                        <a:buFont typeface="Arial" pitchFamily="34" charset="0"/>
                        <a:buChar char="•"/>
                      </a:pPr>
                      <a:r>
                        <a:rPr lang="en-US" sz="1300" baseline="0" dirty="0" smtClean="0">
                          <a:latin typeface="Arial" pitchFamily="34" charset="0"/>
                          <a:cs typeface="Arial" pitchFamily="34" charset="0"/>
                        </a:rPr>
                        <a:t> ILR Standard: 1+ / 1+  ILR Goal:  2 / 2</a:t>
                      </a:r>
                      <a:endParaRPr lang="en-US" sz="1300" dirty="0">
                        <a:latin typeface="Arial" pitchFamily="34" charset="0"/>
                        <a:cs typeface="Arial" pitchFamily="34" charset="0"/>
                      </a:endParaRPr>
                    </a:p>
                  </a:txBody>
                  <a:tcPr anchor="ctr"/>
                </a:tc>
              </a:tr>
              <a:tr h="898551">
                <a:tc vMerge="1">
                  <a:txBody>
                    <a:bodyPr/>
                    <a:lstStyle/>
                    <a:p>
                      <a:endParaRPr lang="en-US" sz="1600" b="1" i="1" dirty="0">
                        <a:latin typeface="Arial" pitchFamily="34" charset="0"/>
                        <a:cs typeface="Arial" pitchFamily="34" charset="0"/>
                      </a:endParaRPr>
                    </a:p>
                  </a:txBody>
                  <a:tcPr anchor="ctr"/>
                </a:tc>
                <a:tc>
                  <a:txBody>
                    <a:bodyPr/>
                    <a:lstStyle/>
                    <a:p>
                      <a:r>
                        <a:rPr lang="en-US" sz="1600" b="1" i="1" dirty="0" smtClean="0">
                          <a:latin typeface="Arial" pitchFamily="34" charset="0"/>
                          <a:cs typeface="Arial" pitchFamily="34" charset="0"/>
                        </a:rPr>
                        <a:t>Master</a:t>
                      </a:r>
                      <a:endParaRPr lang="en-US" sz="1600" b="1" i="1" dirty="0">
                        <a:latin typeface="Arial" pitchFamily="34" charset="0"/>
                        <a:cs typeface="Arial" pitchFamily="34" charset="0"/>
                      </a:endParaRPr>
                    </a:p>
                  </a:txBody>
                  <a:tcPr anchor="ctr"/>
                </a:tc>
                <a:tc>
                  <a:txBody>
                    <a:bodyPr/>
                    <a:lstStyle/>
                    <a:p>
                      <a:pPr>
                        <a:buFont typeface="Arial" pitchFamily="34" charset="0"/>
                        <a:buChar char="•"/>
                      </a:pPr>
                      <a:r>
                        <a:rPr lang="en-US" sz="1300" dirty="0" smtClean="0">
                          <a:latin typeface="Arial" pitchFamily="34" charset="0"/>
                          <a:cs typeface="Arial" pitchFamily="34" charset="0"/>
                        </a:rPr>
                        <a:t> Extensive depth &amp; breadth of expertise</a:t>
                      </a:r>
                      <a:r>
                        <a:rPr lang="en-US" sz="1300" baseline="0" dirty="0">
                          <a:latin typeface="Arial" pitchFamily="34" charset="0"/>
                          <a:cs typeface="Arial" pitchFamily="34" charset="0"/>
                        </a:rPr>
                        <a:t> </a:t>
                      </a:r>
                      <a:r>
                        <a:rPr lang="en-US" sz="1300" baseline="0" dirty="0" smtClean="0">
                          <a:latin typeface="Arial" pitchFamily="34" charset="0"/>
                          <a:cs typeface="Arial" pitchFamily="34" charset="0"/>
                        </a:rPr>
                        <a:t>&amp; can apply in highly complex &amp; ambiguous situations across range of disciplines</a:t>
                      </a:r>
                    </a:p>
                    <a:p>
                      <a:pPr>
                        <a:buFont typeface="Arial" pitchFamily="34" charset="0"/>
                        <a:buChar char="•"/>
                      </a:pPr>
                      <a:r>
                        <a:rPr lang="en-US" sz="1300" baseline="0" dirty="0" smtClean="0">
                          <a:latin typeface="Arial" pitchFamily="34" charset="0"/>
                          <a:cs typeface="Arial" pitchFamily="34" charset="0"/>
                        </a:rPr>
                        <a:t> Acknowledged authority, advisor, and key resource in the organization</a:t>
                      </a:r>
                    </a:p>
                    <a:p>
                      <a:pPr>
                        <a:buFont typeface="Arial" pitchFamily="34" charset="0"/>
                        <a:buChar char="•"/>
                      </a:pPr>
                      <a:r>
                        <a:rPr lang="en-US" sz="1300" baseline="0" dirty="0" smtClean="0">
                          <a:latin typeface="Arial" pitchFamily="34" charset="0"/>
                          <a:cs typeface="Arial" pitchFamily="34" charset="0"/>
                        </a:rPr>
                        <a:t> ILR Standard:  2 / 2 / 1+   ILR Goal:  3 / 3 / 3                                       (Ref: CJCSI 3126.01A)</a:t>
                      </a:r>
                      <a:endParaRPr lang="en-US" sz="1300" dirty="0" smtClean="0">
                        <a:latin typeface="Arial" pitchFamily="34" charset="0"/>
                        <a:cs typeface="Arial" pitchFamily="34" charset="0"/>
                      </a:endParaRPr>
                    </a:p>
                  </a:txBody>
                  <a:tcPr anchor="ctr"/>
                </a:tc>
              </a:tr>
            </a:tbl>
          </a:graphicData>
        </a:graphic>
      </p:graphicFrame>
      <p:grpSp>
        <p:nvGrpSpPr>
          <p:cNvPr id="2" name="Group 25"/>
          <p:cNvGrpSpPr/>
          <p:nvPr/>
        </p:nvGrpSpPr>
        <p:grpSpPr>
          <a:xfrm>
            <a:off x="533400" y="914400"/>
            <a:ext cx="7772400" cy="3657600"/>
            <a:chOff x="304800" y="914400"/>
            <a:chExt cx="7772400" cy="3657600"/>
          </a:xfrm>
        </p:grpSpPr>
        <p:grpSp>
          <p:nvGrpSpPr>
            <p:cNvPr id="3" name="Group 21"/>
            <p:cNvGrpSpPr/>
            <p:nvPr/>
          </p:nvGrpSpPr>
          <p:grpSpPr>
            <a:xfrm>
              <a:off x="304800" y="914400"/>
              <a:ext cx="7772400" cy="3657600"/>
              <a:chOff x="304800" y="2209800"/>
              <a:chExt cx="7772400" cy="3657600"/>
            </a:xfrm>
          </p:grpSpPr>
          <p:sp>
            <p:nvSpPr>
              <p:cNvPr id="41" name="Rounded Rectangle 40"/>
              <p:cNvSpPr/>
              <p:nvPr/>
            </p:nvSpPr>
            <p:spPr>
              <a:xfrm>
                <a:off x="2286000" y="2209800"/>
                <a:ext cx="17526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latin typeface="Arial" pitchFamily="34" charset="0"/>
                    <a:cs typeface="Arial" pitchFamily="34" charset="0"/>
                  </a:rPr>
                  <a:t>Language</a:t>
                </a:r>
              </a:p>
            </p:txBody>
          </p:sp>
          <p:sp>
            <p:nvSpPr>
              <p:cNvPr id="42" name="Rounded Rectangle 41"/>
              <p:cNvSpPr/>
              <p:nvPr/>
            </p:nvSpPr>
            <p:spPr>
              <a:xfrm>
                <a:off x="4267200" y="2209800"/>
                <a:ext cx="16764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latin typeface="Arial" pitchFamily="34" charset="0"/>
                    <a:cs typeface="Arial" pitchFamily="34" charset="0"/>
                  </a:rPr>
                  <a:t>Regional</a:t>
                </a:r>
              </a:p>
              <a:p>
                <a:pPr algn="ctr"/>
                <a:r>
                  <a:rPr lang="en-US" sz="2000" b="1" dirty="0" smtClean="0">
                    <a:latin typeface="Arial" pitchFamily="34" charset="0"/>
                    <a:cs typeface="Arial" pitchFamily="34" charset="0"/>
                  </a:rPr>
                  <a:t>Expertise</a:t>
                </a:r>
                <a:endParaRPr lang="en-US" sz="2000" b="1" dirty="0">
                  <a:latin typeface="Arial" pitchFamily="34" charset="0"/>
                  <a:cs typeface="Arial" pitchFamily="34" charset="0"/>
                </a:endParaRPr>
              </a:p>
            </p:txBody>
          </p:sp>
          <p:sp>
            <p:nvSpPr>
              <p:cNvPr id="43" name="Rounded Rectangle 42"/>
              <p:cNvSpPr/>
              <p:nvPr/>
            </p:nvSpPr>
            <p:spPr>
              <a:xfrm>
                <a:off x="6553200" y="2209800"/>
                <a:ext cx="1524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latin typeface="Arial" pitchFamily="34" charset="0"/>
                    <a:cs typeface="Arial" pitchFamily="34" charset="0"/>
                  </a:rPr>
                  <a:t>Culture</a:t>
                </a:r>
              </a:p>
            </p:txBody>
          </p:sp>
          <p:sp>
            <p:nvSpPr>
              <p:cNvPr id="51" name="Rounded Rectangle 50"/>
              <p:cNvSpPr/>
              <p:nvPr/>
            </p:nvSpPr>
            <p:spPr>
              <a:xfrm>
                <a:off x="304800" y="2971800"/>
                <a:ext cx="7772400" cy="685800"/>
              </a:xfrm>
              <a:prstGeom prst="roundRect">
                <a:avLst/>
              </a:prstGeom>
              <a:solidFill>
                <a:schemeClr val="tx2">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itchFamily="34" charset="0"/>
                    <a:cs typeface="Arial" pitchFamily="34" charset="0"/>
                  </a:rPr>
                  <a:t>Conventional</a:t>
                </a:r>
              </a:p>
              <a:p>
                <a:r>
                  <a:rPr lang="en-US" sz="2000" b="1" dirty="0" smtClean="0">
                    <a:solidFill>
                      <a:schemeClr val="tx1">
                        <a:lumMod val="50000"/>
                        <a:lumOff val="50000"/>
                      </a:schemeClr>
                    </a:solidFill>
                    <a:latin typeface="Arial" pitchFamily="34" charset="0"/>
                    <a:cs typeface="Arial" pitchFamily="34" charset="0"/>
                  </a:rPr>
                  <a:t>Forces</a:t>
                </a:r>
                <a:endParaRPr lang="en-US" sz="2000" b="1" i="1" dirty="0">
                  <a:solidFill>
                    <a:schemeClr val="tx1">
                      <a:lumMod val="50000"/>
                      <a:lumOff val="50000"/>
                    </a:schemeClr>
                  </a:solidFill>
                  <a:latin typeface="Arial" pitchFamily="34" charset="0"/>
                  <a:cs typeface="Arial" pitchFamily="34" charset="0"/>
                </a:endParaRPr>
              </a:p>
            </p:txBody>
          </p:sp>
          <p:sp>
            <p:nvSpPr>
              <p:cNvPr id="52" name="Rounded Rectangle 51"/>
              <p:cNvSpPr/>
              <p:nvPr/>
            </p:nvSpPr>
            <p:spPr>
              <a:xfrm>
                <a:off x="304800" y="3733800"/>
                <a:ext cx="7772400" cy="609600"/>
              </a:xfrm>
              <a:prstGeom prst="roundRect">
                <a:avLst/>
              </a:prstGeom>
              <a:solidFill>
                <a:schemeClr val="tx2">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0" algn="l"/>
                  </a:tabLst>
                </a:pPr>
                <a:r>
                  <a:rPr lang="en-US" sz="2000" b="1" dirty="0" smtClean="0">
                    <a:solidFill>
                      <a:schemeClr val="tx1">
                        <a:lumMod val="50000"/>
                        <a:lumOff val="50000"/>
                      </a:schemeClr>
                    </a:solidFill>
                    <a:latin typeface="Arial" pitchFamily="34" charset="0"/>
                    <a:cs typeface="Arial" pitchFamily="34" charset="0"/>
                  </a:rPr>
                  <a:t>ARSOF</a:t>
                </a:r>
                <a:endParaRPr lang="en-US" sz="2000" b="1" i="1" dirty="0" smtClean="0">
                  <a:solidFill>
                    <a:prstClr val="black"/>
                  </a:solidFill>
                  <a:latin typeface="Arial" pitchFamily="34" charset="0"/>
                  <a:cs typeface="Arial" pitchFamily="34" charset="0"/>
                </a:endParaRPr>
              </a:p>
            </p:txBody>
          </p:sp>
          <p:sp>
            <p:nvSpPr>
              <p:cNvPr id="53" name="Rounded Rectangle 52"/>
              <p:cNvSpPr/>
              <p:nvPr/>
            </p:nvSpPr>
            <p:spPr>
              <a:xfrm>
                <a:off x="304800" y="5117052"/>
                <a:ext cx="7772400" cy="609600"/>
              </a:xfrm>
              <a:prstGeom prst="roundRect">
                <a:avLst/>
              </a:prstGeom>
              <a:solidFill>
                <a:schemeClr val="tx2">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itchFamily="34" charset="0"/>
                    <a:cs typeface="Arial" pitchFamily="34" charset="0"/>
                  </a:rPr>
                  <a:t>FAO</a:t>
                </a:r>
                <a:endParaRPr lang="en-US" sz="2000" b="1" i="1" dirty="0" smtClean="0">
                  <a:solidFill>
                    <a:prstClr val="black"/>
                  </a:solidFill>
                  <a:latin typeface="Arial" pitchFamily="34" charset="0"/>
                  <a:cs typeface="Arial" pitchFamily="34" charset="0"/>
                </a:endParaRPr>
              </a:p>
            </p:txBody>
          </p:sp>
          <p:sp>
            <p:nvSpPr>
              <p:cNvPr id="54" name="Rounded Rectangle 53"/>
              <p:cNvSpPr/>
              <p:nvPr/>
            </p:nvSpPr>
            <p:spPr>
              <a:xfrm>
                <a:off x="304800" y="4419600"/>
                <a:ext cx="7772400" cy="609600"/>
              </a:xfrm>
              <a:prstGeom prst="roundRect">
                <a:avLst/>
              </a:prstGeom>
              <a:solidFill>
                <a:schemeClr val="tx2">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itchFamily="34" charset="0"/>
                    <a:cs typeface="Arial" pitchFamily="34" charset="0"/>
                  </a:rPr>
                  <a:t>Linguists</a:t>
                </a:r>
                <a:endParaRPr lang="en-US" sz="2000" b="1" i="1" dirty="0" smtClean="0">
                  <a:solidFill>
                    <a:prstClr val="black"/>
                  </a:solidFill>
                  <a:latin typeface="Arial" pitchFamily="34" charset="0"/>
                  <a:cs typeface="Arial" pitchFamily="34" charset="0"/>
                </a:endParaRPr>
              </a:p>
            </p:txBody>
          </p:sp>
          <p:sp>
            <p:nvSpPr>
              <p:cNvPr id="11" name="Rounded Rectangle 10"/>
              <p:cNvSpPr/>
              <p:nvPr/>
            </p:nvSpPr>
            <p:spPr>
              <a:xfrm>
                <a:off x="2286000" y="2971800"/>
                <a:ext cx="1752600" cy="6858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pc="600" dirty="0" smtClean="0">
                    <a:solidFill>
                      <a:prstClr val="black"/>
                    </a:solidFill>
                    <a:latin typeface="Arial" pitchFamily="34" charset="0"/>
                    <a:cs typeface="Arial" pitchFamily="34" charset="0"/>
                  </a:rPr>
                  <a:t>Basic</a:t>
                </a:r>
              </a:p>
              <a:p>
                <a:pPr algn="ctr"/>
                <a:r>
                  <a:rPr lang="en-US" sz="1200" b="1" i="1" dirty="0" smtClean="0">
                    <a:solidFill>
                      <a:schemeClr val="tx1">
                        <a:lumMod val="85000"/>
                        <a:lumOff val="15000"/>
                      </a:schemeClr>
                    </a:solidFill>
                    <a:latin typeface="Arial" pitchFamily="34" charset="0"/>
                    <a:cs typeface="Arial" pitchFamily="34" charset="0"/>
                  </a:rPr>
                  <a:t>select personnel</a:t>
                </a:r>
                <a:endParaRPr lang="en-US" sz="1200" b="1" i="1" dirty="0">
                  <a:solidFill>
                    <a:schemeClr val="tx1">
                      <a:lumMod val="85000"/>
                      <a:lumOff val="15000"/>
                    </a:schemeClr>
                  </a:solidFill>
                  <a:latin typeface="Arial" pitchFamily="34" charset="0"/>
                  <a:cs typeface="Arial" pitchFamily="34" charset="0"/>
                </a:endParaRPr>
              </a:p>
            </p:txBody>
          </p:sp>
          <p:sp>
            <p:nvSpPr>
              <p:cNvPr id="13" name="Rounded Rectangle 12"/>
              <p:cNvSpPr/>
              <p:nvPr/>
            </p:nvSpPr>
            <p:spPr>
              <a:xfrm>
                <a:off x="4267200" y="2971800"/>
                <a:ext cx="3810000" cy="6858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  </a:t>
                </a:r>
                <a:r>
                  <a:rPr lang="en-US" sz="2000" b="1" spc="300" dirty="0" smtClean="0">
                    <a:solidFill>
                      <a:schemeClr val="tx1"/>
                    </a:solidFill>
                    <a:latin typeface="Arial" pitchFamily="34" charset="0"/>
                    <a:cs typeface="Arial" pitchFamily="34" charset="0"/>
                  </a:rPr>
                  <a:t>Basic</a:t>
                </a:r>
                <a:r>
                  <a:rPr lang="en-US" sz="2000" b="1" dirty="0" smtClean="0">
                    <a:solidFill>
                      <a:schemeClr val="tx1"/>
                    </a:solidFill>
                    <a:latin typeface="Arial" pitchFamily="34" charset="0"/>
                    <a:cs typeface="Arial" pitchFamily="34" charset="0"/>
                  </a:rPr>
                  <a:t>  to  Fully  Proficient </a:t>
                </a:r>
              </a:p>
              <a:p>
                <a:pPr algn="ctr"/>
                <a:r>
                  <a:rPr lang="en-US" sz="1200" b="1" dirty="0" smtClean="0">
                    <a:solidFill>
                      <a:schemeClr val="tx1"/>
                    </a:solidFill>
                    <a:latin typeface="Arial" pitchFamily="34" charset="0"/>
                    <a:cs typeface="Arial" pitchFamily="34" charset="0"/>
                  </a:rPr>
                  <a:t>                  </a:t>
                </a:r>
                <a:r>
                  <a:rPr lang="en-US" sz="1200" b="1" i="1" dirty="0" smtClean="0">
                    <a:solidFill>
                      <a:schemeClr val="tx1">
                        <a:lumMod val="85000"/>
                        <a:lumOff val="15000"/>
                      </a:schemeClr>
                    </a:solidFill>
                    <a:latin typeface="Arial" pitchFamily="34" charset="0"/>
                    <a:cs typeface="Arial" pitchFamily="34" charset="0"/>
                  </a:rPr>
                  <a:t>over the course of a career</a:t>
                </a:r>
                <a:endParaRPr lang="en-US" sz="1200" b="1" i="1" dirty="0">
                  <a:solidFill>
                    <a:schemeClr val="tx1">
                      <a:lumMod val="85000"/>
                      <a:lumOff val="15000"/>
                    </a:schemeClr>
                  </a:solidFill>
                  <a:latin typeface="Arial" pitchFamily="34" charset="0"/>
                  <a:cs typeface="Arial" pitchFamily="34" charset="0"/>
                </a:endParaRPr>
              </a:p>
            </p:txBody>
          </p:sp>
          <p:sp>
            <p:nvSpPr>
              <p:cNvPr id="19" name="Rounded Rectangle 18"/>
              <p:cNvSpPr/>
              <p:nvPr/>
            </p:nvSpPr>
            <p:spPr>
              <a:xfrm>
                <a:off x="4191000" y="3733800"/>
                <a:ext cx="38862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Arial" pitchFamily="34" charset="0"/>
                    <a:cs typeface="Arial" pitchFamily="34" charset="0"/>
                  </a:rPr>
                  <a:t>--- </a:t>
                </a:r>
                <a:r>
                  <a:rPr lang="en-US" sz="2000" b="1" i="1" spc="300" dirty="0" smtClean="0">
                    <a:solidFill>
                      <a:prstClr val="black"/>
                    </a:solidFill>
                    <a:latin typeface="Arial" pitchFamily="34" charset="0"/>
                    <a:cs typeface="Arial" pitchFamily="34" charset="0"/>
                  </a:rPr>
                  <a:t>Fully  Proficient </a:t>
                </a:r>
                <a:r>
                  <a:rPr lang="en-US" sz="2000" b="1" i="1" dirty="0" smtClean="0">
                    <a:solidFill>
                      <a:prstClr val="black"/>
                    </a:solidFill>
                    <a:latin typeface="Arial" pitchFamily="34" charset="0"/>
                    <a:cs typeface="Arial" pitchFamily="34" charset="0"/>
                  </a:rPr>
                  <a:t>---</a:t>
                </a:r>
                <a:endParaRPr lang="en-US" sz="1200" b="1" i="1" dirty="0">
                  <a:solidFill>
                    <a:schemeClr val="tx1"/>
                  </a:solidFill>
                  <a:latin typeface="Arial" pitchFamily="34" charset="0"/>
                  <a:cs typeface="Arial" pitchFamily="34" charset="0"/>
                </a:endParaRPr>
              </a:p>
            </p:txBody>
          </p:sp>
          <p:sp>
            <p:nvSpPr>
              <p:cNvPr id="24" name="Rounded Rectangle 23"/>
              <p:cNvSpPr/>
              <p:nvPr/>
            </p:nvSpPr>
            <p:spPr>
              <a:xfrm>
                <a:off x="2286000" y="4419600"/>
                <a:ext cx="17526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pc="600" dirty="0" smtClean="0">
                    <a:solidFill>
                      <a:prstClr val="black"/>
                    </a:solidFill>
                    <a:latin typeface="Arial" pitchFamily="34" charset="0"/>
                    <a:cs typeface="Arial" pitchFamily="34" charset="0"/>
                  </a:rPr>
                  <a:t>Master</a:t>
                </a:r>
                <a:endParaRPr lang="en-US" sz="1200" b="1" i="1" spc="600" dirty="0">
                  <a:solidFill>
                    <a:schemeClr val="tx1"/>
                  </a:solidFill>
                  <a:latin typeface="Arial" pitchFamily="34" charset="0"/>
                  <a:cs typeface="Arial" pitchFamily="34" charset="0"/>
                </a:endParaRPr>
              </a:p>
            </p:txBody>
          </p:sp>
          <p:sp>
            <p:nvSpPr>
              <p:cNvPr id="25" name="Rounded Rectangle 24"/>
              <p:cNvSpPr/>
              <p:nvPr/>
            </p:nvSpPr>
            <p:spPr>
              <a:xfrm>
                <a:off x="4267200" y="4419600"/>
                <a:ext cx="16764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pc="600" dirty="0" smtClean="0">
                    <a:solidFill>
                      <a:prstClr val="black"/>
                    </a:solidFill>
                    <a:latin typeface="Arial" pitchFamily="34" charset="0"/>
                    <a:cs typeface="Arial" pitchFamily="34" charset="0"/>
                  </a:rPr>
                  <a:t>Basic</a:t>
                </a:r>
                <a:endParaRPr lang="en-US" sz="1200" b="1" i="1" spc="600" dirty="0">
                  <a:solidFill>
                    <a:schemeClr val="tx1"/>
                  </a:solidFill>
                  <a:latin typeface="Arial" pitchFamily="34" charset="0"/>
                  <a:cs typeface="Arial" pitchFamily="34" charset="0"/>
                </a:endParaRPr>
              </a:p>
            </p:txBody>
          </p:sp>
          <p:sp>
            <p:nvSpPr>
              <p:cNvPr id="29" name="Rounded Rectangle 28"/>
              <p:cNvSpPr/>
              <p:nvPr/>
            </p:nvSpPr>
            <p:spPr>
              <a:xfrm>
                <a:off x="6553200" y="4419600"/>
                <a:ext cx="15240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pc="600" dirty="0" smtClean="0">
                    <a:solidFill>
                      <a:prstClr val="black"/>
                    </a:solidFill>
                    <a:latin typeface="Arial" pitchFamily="34" charset="0"/>
                    <a:cs typeface="Arial" pitchFamily="34" charset="0"/>
                  </a:rPr>
                  <a:t>Full</a:t>
                </a:r>
                <a:endParaRPr lang="en-US" sz="1200" b="1" i="1" spc="600" dirty="0">
                  <a:solidFill>
                    <a:schemeClr val="tx1"/>
                  </a:solidFill>
                  <a:latin typeface="Arial" pitchFamily="34" charset="0"/>
                  <a:cs typeface="Arial" pitchFamily="34" charset="0"/>
                </a:endParaRPr>
              </a:p>
            </p:txBody>
          </p:sp>
          <p:sp>
            <p:nvSpPr>
              <p:cNvPr id="31" name="Rounded Rectangle 30"/>
              <p:cNvSpPr/>
              <p:nvPr/>
            </p:nvSpPr>
            <p:spPr>
              <a:xfrm>
                <a:off x="2286000" y="5105400"/>
                <a:ext cx="57912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prstClr val="black"/>
                    </a:solidFill>
                    <a:latin typeface="Arial" pitchFamily="34" charset="0"/>
                    <a:cs typeface="Arial" pitchFamily="34" charset="0"/>
                  </a:rPr>
                  <a:t>--- </a:t>
                </a:r>
                <a:r>
                  <a:rPr lang="en-US" sz="2000" b="1" i="1" spc="600" dirty="0" smtClean="0">
                    <a:solidFill>
                      <a:prstClr val="black"/>
                    </a:solidFill>
                    <a:latin typeface="Arial" pitchFamily="34" charset="0"/>
                    <a:cs typeface="Arial" pitchFamily="34" charset="0"/>
                  </a:rPr>
                  <a:t>Master</a:t>
                </a:r>
                <a:r>
                  <a:rPr lang="en-US" sz="2000" b="1" i="1" dirty="0" smtClean="0">
                    <a:solidFill>
                      <a:prstClr val="black"/>
                    </a:solidFill>
                    <a:latin typeface="Arial" pitchFamily="34" charset="0"/>
                    <a:cs typeface="Arial" pitchFamily="34" charset="0"/>
                  </a:rPr>
                  <a:t> ---</a:t>
                </a:r>
                <a:endParaRPr lang="en-US" sz="1200" b="1" i="1" dirty="0">
                  <a:solidFill>
                    <a:schemeClr val="tx1"/>
                  </a:solidFill>
                  <a:latin typeface="Arial" pitchFamily="34" charset="0"/>
                  <a:cs typeface="Arial" pitchFamily="34" charset="0"/>
                </a:endParaRPr>
              </a:p>
            </p:txBody>
          </p:sp>
        </p:grpSp>
        <p:sp>
          <p:nvSpPr>
            <p:cNvPr id="27" name="Rounded Rectangle 26"/>
            <p:cNvSpPr/>
            <p:nvPr/>
          </p:nvSpPr>
          <p:spPr>
            <a:xfrm>
              <a:off x="2286000" y="2438400"/>
              <a:ext cx="1752600" cy="6858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pc="600" dirty="0" smtClean="0">
                  <a:solidFill>
                    <a:prstClr val="black"/>
                  </a:solidFill>
                  <a:latin typeface="Arial" pitchFamily="34" charset="0"/>
                  <a:cs typeface="Arial" pitchFamily="34" charset="0"/>
                </a:rPr>
                <a:t>Basic</a:t>
              </a:r>
            </a:p>
          </p:txBody>
        </p:sp>
      </p:grpSp>
      <p:sp>
        <p:nvSpPr>
          <p:cNvPr id="28" name="Flowchart: Stored Data 27"/>
          <p:cNvSpPr/>
          <p:nvPr/>
        </p:nvSpPr>
        <p:spPr>
          <a:xfrm rot="10800000">
            <a:off x="8153400" y="1600200"/>
            <a:ext cx="762000" cy="2743200"/>
          </a:xfrm>
          <a:prstGeom prst="flowChartOnlineStorag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i="1" dirty="0" smtClean="0">
                <a:solidFill>
                  <a:schemeClr val="bg1">
                    <a:lumMod val="75000"/>
                  </a:schemeClr>
                </a:solidFill>
                <a:latin typeface="Arial" pitchFamily="34" charset="0"/>
                <a:cs typeface="Arial" pitchFamily="34" charset="0"/>
              </a:rPr>
              <a:t>Career Long Effort</a:t>
            </a:r>
            <a:endParaRPr lang="en-US" sz="2000" b="1" i="1" dirty="0">
              <a:solidFill>
                <a:schemeClr val="bg1">
                  <a:lumMod val="75000"/>
                </a:schemeClr>
              </a:solidFill>
              <a:latin typeface="Arial" pitchFamily="34" charset="0"/>
              <a:cs typeface="Arial" pitchFamily="34" charset="0"/>
            </a:endParaRPr>
          </a:p>
        </p:txBody>
      </p:sp>
      <p:sp>
        <p:nvSpPr>
          <p:cNvPr id="23" name="Rectangle 22"/>
          <p:cNvSpPr/>
          <p:nvPr/>
        </p:nvSpPr>
        <p:spPr>
          <a:xfrm>
            <a:off x="3599935" y="0"/>
            <a:ext cx="5544065" cy="523220"/>
          </a:xfrm>
          <a:prstGeom prst="rect">
            <a:avLst/>
          </a:prstGeom>
        </p:spPr>
        <p:txBody>
          <a:bodyPr wrap="square">
            <a:spAutoFit/>
          </a:bodyPr>
          <a:lstStyle/>
          <a:p>
            <a:pPr algn="ctr"/>
            <a:r>
              <a:rPr lang="en-US" sz="2800" b="1" i="1" dirty="0" smtClean="0">
                <a:solidFill>
                  <a:srgbClr val="FFC000"/>
                </a:solidFill>
                <a:latin typeface="Arial"/>
                <a:cs typeface="Arial"/>
              </a:rPr>
              <a:t>Army CREL Strategy</a:t>
            </a:r>
            <a:endParaRPr lang="en-US" sz="2800" b="1" i="1" u="sng" dirty="0" smtClean="0">
              <a:ln>
                <a:solidFill>
                  <a:srgbClr val="FFC000"/>
                </a:solidFill>
              </a:ln>
              <a:solidFill>
                <a:srgbClr val="FFFF00"/>
              </a:solidFill>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413258756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4791075" y="2870200"/>
            <a:ext cx="2428875" cy="488950"/>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tx1"/>
                </a:solidFill>
              </a:rPr>
              <a:t>CAC-E       </a:t>
            </a:r>
            <a:r>
              <a:rPr lang="en-US" sz="1600" dirty="0">
                <a:solidFill>
                  <a:schemeClr val="tx1"/>
                </a:solidFill>
              </a:rPr>
              <a:t>Coverage</a:t>
            </a:r>
          </a:p>
        </p:txBody>
      </p:sp>
      <p:grpSp>
        <p:nvGrpSpPr>
          <p:cNvPr id="3" name="Group 62"/>
          <p:cNvGrpSpPr>
            <a:grpSpLocks/>
          </p:cNvGrpSpPr>
          <p:nvPr/>
        </p:nvGrpSpPr>
        <p:grpSpPr bwMode="auto">
          <a:xfrm>
            <a:off x="1676400" y="2438400"/>
            <a:ext cx="4965700" cy="488950"/>
            <a:chOff x="1339766" y="2417926"/>
            <a:chExt cx="4965500" cy="489046"/>
          </a:xfrm>
        </p:grpSpPr>
        <p:pic>
          <p:nvPicPr>
            <p:cNvPr id="4" name="Picture 20" descr="United States Army Combined Arms Support Command"/>
            <p:cNvPicPr>
              <a:picLocks noChangeAspect="1" noChangeArrowheads="1"/>
            </p:cNvPicPr>
            <p:nvPr/>
          </p:nvPicPr>
          <p:blipFill>
            <a:blip r:embed="rId3" cstate="print"/>
            <a:srcRect l="90459" t="11940" b="16418"/>
            <a:stretch>
              <a:fillRect/>
            </a:stretch>
          </p:blipFill>
          <p:spPr bwMode="auto">
            <a:xfrm>
              <a:off x="1542207" y="2511186"/>
              <a:ext cx="311905" cy="300249"/>
            </a:xfrm>
            <a:prstGeom prst="rect">
              <a:avLst/>
            </a:prstGeom>
            <a:noFill/>
            <a:ln w="9525">
              <a:noFill/>
              <a:miter lim="800000"/>
              <a:headEnd/>
              <a:tailEnd/>
            </a:ln>
          </p:spPr>
        </p:pic>
        <p:sp>
          <p:nvSpPr>
            <p:cNvPr id="5" name="Left-Right Arrow 4"/>
            <p:cNvSpPr/>
            <p:nvPr/>
          </p:nvSpPr>
          <p:spPr>
            <a:xfrm>
              <a:off x="1339766" y="2417926"/>
              <a:ext cx="4965500" cy="489046"/>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CoE</a:t>
              </a:r>
              <a:r>
                <a:rPr lang="en-US" dirty="0">
                  <a:solidFill>
                    <a:schemeClr val="tx1"/>
                  </a:solidFill>
                </a:rPr>
                <a:t>                     Coverage</a:t>
              </a:r>
            </a:p>
          </p:txBody>
        </p:sp>
      </p:grpSp>
      <p:sp>
        <p:nvSpPr>
          <p:cNvPr id="6" name="Title 5"/>
          <p:cNvSpPr txBox="1">
            <a:spLocks/>
          </p:cNvSpPr>
          <p:nvPr/>
        </p:nvSpPr>
        <p:spPr>
          <a:xfrm>
            <a:off x="0" y="0"/>
            <a:ext cx="9144000" cy="1524000"/>
          </a:xfrm>
          <a:prstGeom prst="rect">
            <a:avLst/>
          </a:prstGeom>
        </p:spPr>
        <p:txBody>
          <a:bodyPr/>
          <a:lstStyle/>
          <a:p>
            <a:pPr algn="ctr" eaLnBrk="0" hangingPunct="0">
              <a:defRPr/>
            </a:pPr>
            <a:endParaRPr lang="en-US" sz="2800" kern="0" dirty="0">
              <a:solidFill>
                <a:schemeClr val="accent1">
                  <a:lumMod val="50000"/>
                </a:schemeClr>
              </a:solidFill>
              <a:latin typeface="+mj-lt"/>
              <a:ea typeface="+mj-ea"/>
              <a:cs typeface="+mj-cs"/>
            </a:endParaRPr>
          </a:p>
          <a:p>
            <a:pPr algn="ctr" eaLnBrk="0" hangingPunct="0">
              <a:defRPr/>
            </a:pPr>
            <a:r>
              <a:rPr lang="en-US" sz="4400" kern="0" dirty="0">
                <a:solidFill>
                  <a:schemeClr val="accent6">
                    <a:lumMod val="75000"/>
                  </a:schemeClr>
                </a:solidFill>
                <a:latin typeface="+mj-lt"/>
                <a:ea typeface="+mj-ea"/>
                <a:cs typeface="+mj-cs"/>
              </a:rPr>
              <a:t/>
            </a:r>
            <a:br>
              <a:rPr lang="en-US" sz="4400" kern="0" dirty="0">
                <a:solidFill>
                  <a:schemeClr val="accent6">
                    <a:lumMod val="75000"/>
                  </a:schemeClr>
                </a:solidFill>
                <a:latin typeface="+mj-lt"/>
                <a:ea typeface="+mj-ea"/>
                <a:cs typeface="+mj-cs"/>
              </a:rPr>
            </a:br>
            <a:endParaRPr lang="en-US" sz="4400" kern="0" dirty="0">
              <a:solidFill>
                <a:schemeClr val="accent6">
                  <a:lumMod val="75000"/>
                </a:schemeClr>
              </a:solidFill>
              <a:latin typeface="+mj-lt"/>
              <a:ea typeface="+mj-ea"/>
              <a:cs typeface="+mj-cs"/>
            </a:endParaRPr>
          </a:p>
        </p:txBody>
      </p:sp>
      <p:sp>
        <p:nvSpPr>
          <p:cNvPr id="8" name="Text Placeholder 4"/>
          <p:cNvSpPr txBox="1">
            <a:spLocks/>
          </p:cNvSpPr>
          <p:nvPr/>
        </p:nvSpPr>
        <p:spPr bwMode="auto">
          <a:xfrm>
            <a:off x="7766050" y="6551613"/>
            <a:ext cx="1582738" cy="347662"/>
          </a:xfrm>
          <a:prstGeom prst="rect">
            <a:avLst/>
          </a:prstGeom>
          <a:noFill/>
          <a:ln w="9525">
            <a:noFill/>
            <a:miter lim="800000"/>
            <a:headEnd/>
            <a:tailEnd/>
          </a:ln>
        </p:spPr>
        <p:txBody>
          <a:bodyPr/>
          <a:lstStyle/>
          <a:p>
            <a:pPr marL="342900" indent="-342900" eaLnBrk="0" hangingPunct="0">
              <a:spcBef>
                <a:spcPct val="20000"/>
              </a:spcBef>
              <a:defRPr/>
            </a:pPr>
            <a:endParaRPr lang="en-US" sz="1200" kern="0" dirty="0">
              <a:latin typeface="+mn-lt"/>
            </a:endParaRPr>
          </a:p>
        </p:txBody>
      </p:sp>
      <p:sp>
        <p:nvSpPr>
          <p:cNvPr id="10" name="Left-Right Arrow 9"/>
          <p:cNvSpPr/>
          <p:nvPr/>
        </p:nvSpPr>
        <p:spPr bwMode="auto">
          <a:xfrm>
            <a:off x="2006600" y="6059487"/>
            <a:ext cx="5935663" cy="341313"/>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Basic to Fully Proficient</a:t>
            </a:r>
            <a:r>
              <a:rPr lang="en-US" sz="1400" dirty="0" smtClean="0">
                <a:solidFill>
                  <a:schemeClr val="tx1"/>
                </a:solidFill>
              </a:rPr>
              <a:t> (over the course of a career)</a:t>
            </a:r>
            <a:endParaRPr lang="en-US" sz="1400" dirty="0">
              <a:solidFill>
                <a:schemeClr val="tx1"/>
              </a:solidFill>
            </a:endParaRPr>
          </a:p>
        </p:txBody>
      </p:sp>
      <p:grpSp>
        <p:nvGrpSpPr>
          <p:cNvPr id="7" name="Group 18"/>
          <p:cNvGrpSpPr>
            <a:grpSpLocks/>
          </p:cNvGrpSpPr>
          <p:nvPr/>
        </p:nvGrpSpPr>
        <p:grpSpPr bwMode="auto">
          <a:xfrm>
            <a:off x="3581400" y="2428875"/>
            <a:ext cx="722312" cy="765175"/>
            <a:chOff x="884262" y="3456296"/>
            <a:chExt cx="889152" cy="992875"/>
          </a:xfrm>
        </p:grpSpPr>
        <p:pic>
          <p:nvPicPr>
            <p:cNvPr id="13" name="Picture 8" descr="Fires Center of Excellence"/>
            <p:cNvPicPr>
              <a:picLocks noChangeAspect="1" noChangeArrowheads="1"/>
            </p:cNvPicPr>
            <p:nvPr/>
          </p:nvPicPr>
          <p:blipFill>
            <a:blip r:embed="rId4" cstate="print"/>
            <a:srcRect t="38087" r="65173" b="6567"/>
            <a:stretch>
              <a:fillRect/>
            </a:stretch>
          </p:blipFill>
          <p:spPr bwMode="auto">
            <a:xfrm>
              <a:off x="1523504" y="3835022"/>
              <a:ext cx="237057" cy="280650"/>
            </a:xfrm>
            <a:prstGeom prst="rect">
              <a:avLst/>
            </a:prstGeom>
            <a:noFill/>
            <a:ln w="9525">
              <a:noFill/>
              <a:miter lim="800000"/>
              <a:headEnd/>
              <a:tailEnd/>
            </a:ln>
          </p:spPr>
        </p:pic>
        <p:pic>
          <p:nvPicPr>
            <p:cNvPr id="14" name="Picture 10" descr="US Army Fort Benning">
              <a:hlinkClick r:id="rId5"/>
            </p:cNvPr>
            <p:cNvPicPr>
              <a:picLocks noChangeAspect="1" noChangeArrowheads="1"/>
            </p:cNvPicPr>
            <p:nvPr/>
          </p:nvPicPr>
          <p:blipFill>
            <a:blip r:embed="rId6" cstate="print"/>
            <a:srcRect/>
            <a:stretch>
              <a:fillRect/>
            </a:stretch>
          </p:blipFill>
          <p:spPr bwMode="auto">
            <a:xfrm>
              <a:off x="897697" y="3456296"/>
              <a:ext cx="310486" cy="310486"/>
            </a:xfrm>
            <a:prstGeom prst="rect">
              <a:avLst/>
            </a:prstGeom>
            <a:noFill/>
            <a:ln w="9525">
              <a:noFill/>
              <a:miter lim="800000"/>
              <a:headEnd/>
              <a:tailEnd/>
            </a:ln>
          </p:spPr>
        </p:pic>
        <p:pic>
          <p:nvPicPr>
            <p:cNvPr id="15" name="Picture 12" descr="http://www.rucker.army.mil/images/logo-usaace_rt.gif"/>
            <p:cNvPicPr>
              <a:picLocks noChangeAspect="1" noChangeArrowheads="1"/>
            </p:cNvPicPr>
            <p:nvPr/>
          </p:nvPicPr>
          <p:blipFill>
            <a:blip r:embed="rId7" cstate="print"/>
            <a:srcRect/>
            <a:stretch>
              <a:fillRect/>
            </a:stretch>
          </p:blipFill>
          <p:spPr bwMode="auto">
            <a:xfrm>
              <a:off x="1233748" y="3475038"/>
              <a:ext cx="294802" cy="362486"/>
            </a:xfrm>
            <a:prstGeom prst="rect">
              <a:avLst/>
            </a:prstGeom>
            <a:noFill/>
            <a:ln w="9525">
              <a:noFill/>
              <a:miter lim="800000"/>
              <a:headEnd/>
              <a:tailEnd/>
            </a:ln>
          </p:spPr>
        </p:pic>
        <p:pic>
          <p:nvPicPr>
            <p:cNvPr id="16" name="Picture 14" descr="Maneuver Support Center - Fort Leonard Wood"/>
            <p:cNvPicPr>
              <a:picLocks noChangeAspect="1" noChangeArrowheads="1"/>
            </p:cNvPicPr>
            <p:nvPr/>
          </p:nvPicPr>
          <p:blipFill>
            <a:blip r:embed="rId8" cstate="print"/>
            <a:srcRect l="86748" t="31522" r="3613" b="4716"/>
            <a:stretch>
              <a:fillRect/>
            </a:stretch>
          </p:blipFill>
          <p:spPr bwMode="auto">
            <a:xfrm>
              <a:off x="1245780" y="3835021"/>
              <a:ext cx="226031" cy="300250"/>
            </a:xfrm>
            <a:prstGeom prst="rect">
              <a:avLst/>
            </a:prstGeom>
            <a:noFill/>
            <a:ln w="9525">
              <a:noFill/>
              <a:miter lim="800000"/>
              <a:headEnd/>
              <a:tailEnd/>
            </a:ln>
          </p:spPr>
        </p:pic>
        <p:pic>
          <p:nvPicPr>
            <p:cNvPr id="17" name="Picture 16" descr="United States Army Intelligence Center of Excellence"/>
            <p:cNvPicPr>
              <a:picLocks noChangeAspect="1" noChangeArrowheads="1"/>
            </p:cNvPicPr>
            <p:nvPr/>
          </p:nvPicPr>
          <p:blipFill>
            <a:blip r:embed="rId9" cstate="print"/>
            <a:srcRect/>
            <a:stretch>
              <a:fillRect/>
            </a:stretch>
          </p:blipFill>
          <p:spPr bwMode="auto">
            <a:xfrm>
              <a:off x="1274692" y="4149464"/>
              <a:ext cx="227364" cy="299707"/>
            </a:xfrm>
            <a:prstGeom prst="rect">
              <a:avLst/>
            </a:prstGeom>
            <a:noFill/>
            <a:ln w="9525">
              <a:noFill/>
              <a:miter lim="800000"/>
              <a:headEnd/>
              <a:tailEnd/>
            </a:ln>
          </p:spPr>
        </p:pic>
        <p:pic>
          <p:nvPicPr>
            <p:cNvPr id="18" name="Picture 18" descr="S6 Get The Message Through"/>
            <p:cNvPicPr>
              <a:picLocks noChangeAspect="1" noChangeArrowheads="1"/>
            </p:cNvPicPr>
            <p:nvPr/>
          </p:nvPicPr>
          <p:blipFill>
            <a:blip r:embed="rId10" cstate="print"/>
            <a:srcRect/>
            <a:stretch>
              <a:fillRect/>
            </a:stretch>
          </p:blipFill>
          <p:spPr bwMode="auto">
            <a:xfrm>
              <a:off x="884262" y="3825282"/>
              <a:ext cx="287752" cy="296342"/>
            </a:xfrm>
            <a:prstGeom prst="rect">
              <a:avLst/>
            </a:prstGeom>
            <a:noFill/>
            <a:ln w="9525">
              <a:noFill/>
              <a:miter lim="800000"/>
              <a:headEnd/>
              <a:tailEnd/>
            </a:ln>
          </p:spPr>
        </p:pic>
        <p:pic>
          <p:nvPicPr>
            <p:cNvPr id="19" name="Picture 20" descr="United States Army Combined Arms Support Command"/>
            <p:cNvPicPr>
              <a:picLocks noChangeAspect="1" noChangeArrowheads="1"/>
            </p:cNvPicPr>
            <p:nvPr/>
          </p:nvPicPr>
          <p:blipFill>
            <a:blip r:embed="rId3" cstate="print"/>
            <a:srcRect l="5576" t="21004" r="84927"/>
            <a:stretch>
              <a:fillRect/>
            </a:stretch>
          </p:blipFill>
          <p:spPr bwMode="auto">
            <a:xfrm>
              <a:off x="1555846" y="3521122"/>
              <a:ext cx="217568" cy="232012"/>
            </a:xfrm>
            <a:prstGeom prst="rect">
              <a:avLst/>
            </a:prstGeom>
            <a:noFill/>
            <a:ln w="9525">
              <a:noFill/>
              <a:miter lim="800000"/>
              <a:headEnd/>
              <a:tailEnd/>
            </a:ln>
          </p:spPr>
        </p:pic>
      </p:grpSp>
      <p:sp>
        <p:nvSpPr>
          <p:cNvPr id="23" name="Parallelogram 22"/>
          <p:cNvSpPr/>
          <p:nvPr/>
        </p:nvSpPr>
        <p:spPr>
          <a:xfrm>
            <a:off x="1187450" y="3346450"/>
            <a:ext cx="2565400" cy="2238375"/>
          </a:xfrm>
          <a:prstGeom prst="parallelogram">
            <a:avLst>
              <a:gd name="adj" fmla="val 140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24" name="Rectangle 23"/>
          <p:cNvSpPr/>
          <p:nvPr/>
        </p:nvSpPr>
        <p:spPr>
          <a:xfrm>
            <a:off x="1965325" y="3384550"/>
            <a:ext cx="1392238" cy="400050"/>
          </a:xfrm>
          <a:prstGeom prst="rect">
            <a:avLst/>
          </a:prstGeom>
        </p:spPr>
        <p:txBody>
          <a:bodyPr>
            <a:spAutoFit/>
          </a:bodyPr>
          <a:lstStyle/>
          <a:p>
            <a:pPr>
              <a:defRPr/>
            </a:pPr>
            <a:r>
              <a:rPr lang="en-US" sz="1200" b="1" i="1" dirty="0">
                <a:effectLst>
                  <a:outerShdw blurRad="38100" dist="38100" dir="2700000" algn="tl">
                    <a:srgbClr val="000000">
                      <a:alpha val="43137"/>
                    </a:srgbClr>
                  </a:outerShdw>
                </a:effectLst>
              </a:rPr>
              <a:t>Stage 1</a:t>
            </a:r>
          </a:p>
          <a:p>
            <a:pPr>
              <a:defRPr/>
            </a:pPr>
            <a:r>
              <a:rPr lang="en-US" sz="800" b="1" i="1" dirty="0">
                <a:effectLst>
                  <a:outerShdw blurRad="38100" dist="38100" dir="2700000" algn="tl">
                    <a:srgbClr val="000000">
                      <a:alpha val="43137"/>
                    </a:srgbClr>
                  </a:outerShdw>
                </a:effectLst>
              </a:rPr>
              <a:t>(Recruit – End IMT)</a:t>
            </a:r>
          </a:p>
        </p:txBody>
      </p:sp>
      <p:sp>
        <p:nvSpPr>
          <p:cNvPr id="25" name="Parallelogram 24"/>
          <p:cNvSpPr/>
          <p:nvPr/>
        </p:nvSpPr>
        <p:spPr>
          <a:xfrm>
            <a:off x="3482975" y="3346450"/>
            <a:ext cx="2030413" cy="2238375"/>
          </a:xfrm>
          <a:prstGeom prst="parallelogram">
            <a:avLst>
              <a:gd name="adj" fmla="val 1536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26" name="Rectangle 25"/>
          <p:cNvSpPr/>
          <p:nvPr/>
        </p:nvSpPr>
        <p:spPr>
          <a:xfrm>
            <a:off x="3935413" y="3398838"/>
            <a:ext cx="1400175" cy="400050"/>
          </a:xfrm>
          <a:prstGeom prst="rect">
            <a:avLst/>
          </a:prstGeom>
        </p:spPr>
        <p:txBody>
          <a:bodyPr>
            <a:spAutoFit/>
          </a:bodyPr>
          <a:lstStyle/>
          <a:p>
            <a:pPr>
              <a:defRPr/>
            </a:pPr>
            <a:r>
              <a:rPr lang="en-US" sz="1200" b="1" i="1" dirty="0">
                <a:effectLst>
                  <a:outerShdw blurRad="38100" dist="38100" dir="2700000" algn="tl">
                    <a:srgbClr val="000000">
                      <a:alpha val="43137"/>
                    </a:srgbClr>
                  </a:outerShdw>
                </a:effectLst>
              </a:rPr>
              <a:t>Stage 2</a:t>
            </a:r>
          </a:p>
          <a:p>
            <a:pPr>
              <a:defRPr/>
            </a:pPr>
            <a:r>
              <a:rPr lang="en-US" sz="800" b="1" i="1" dirty="0">
                <a:effectLst>
                  <a:outerShdw blurRad="38100" dist="38100" dir="2700000" algn="tl">
                    <a:srgbClr val="000000">
                      <a:alpha val="43137"/>
                    </a:srgbClr>
                  </a:outerShdw>
                </a:effectLst>
              </a:rPr>
              <a:t>End of IMT -7</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a:t>
            </a:r>
          </a:p>
        </p:txBody>
      </p:sp>
      <p:sp>
        <p:nvSpPr>
          <p:cNvPr id="27" name="Parallelogram 26"/>
          <p:cNvSpPr/>
          <p:nvPr/>
        </p:nvSpPr>
        <p:spPr>
          <a:xfrm>
            <a:off x="5232400" y="3346450"/>
            <a:ext cx="2030413" cy="2238375"/>
          </a:xfrm>
          <a:prstGeom prst="parallelogram">
            <a:avLst>
              <a:gd name="adj" fmla="val 153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28" name="Rectangle 27"/>
          <p:cNvSpPr/>
          <p:nvPr/>
        </p:nvSpPr>
        <p:spPr>
          <a:xfrm>
            <a:off x="5729288" y="3398838"/>
            <a:ext cx="1106487" cy="400050"/>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Stage 3</a:t>
            </a:r>
          </a:p>
          <a:p>
            <a:pPr>
              <a:defRPr/>
            </a:pPr>
            <a:r>
              <a:rPr lang="en-US" sz="800" b="1" i="1" dirty="0">
                <a:effectLst>
                  <a:outerShdw blurRad="38100" dist="38100" dir="2700000" algn="tl">
                    <a:srgbClr val="000000">
                      <a:alpha val="43137"/>
                    </a:srgbClr>
                  </a:outerShdw>
                </a:effectLst>
              </a:rPr>
              <a:t>8</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 – 16</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a:t>
            </a:r>
          </a:p>
        </p:txBody>
      </p:sp>
      <p:sp>
        <p:nvSpPr>
          <p:cNvPr id="29" name="Parallelogram 28"/>
          <p:cNvSpPr/>
          <p:nvPr/>
        </p:nvSpPr>
        <p:spPr>
          <a:xfrm>
            <a:off x="6994525" y="3346450"/>
            <a:ext cx="2030413" cy="2238375"/>
          </a:xfrm>
          <a:prstGeom prst="parallelogram">
            <a:avLst>
              <a:gd name="adj" fmla="val 153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30" name="Rectangle 29"/>
          <p:cNvSpPr/>
          <p:nvPr/>
        </p:nvSpPr>
        <p:spPr>
          <a:xfrm>
            <a:off x="7427913" y="3398838"/>
            <a:ext cx="1235075" cy="400050"/>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Stage 4</a:t>
            </a:r>
          </a:p>
          <a:p>
            <a:pPr>
              <a:defRPr/>
            </a:pPr>
            <a:r>
              <a:rPr lang="en-US" sz="800" b="1" i="1" dirty="0">
                <a:effectLst>
                  <a:outerShdw blurRad="38100" dist="38100" dir="2700000" algn="tl">
                    <a:srgbClr val="000000">
                      <a:alpha val="43137"/>
                    </a:srgbClr>
                  </a:outerShdw>
                </a:effectLst>
              </a:rPr>
              <a:t>17</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 and Beyond</a:t>
            </a:r>
          </a:p>
        </p:txBody>
      </p:sp>
      <p:sp>
        <p:nvSpPr>
          <p:cNvPr id="31" name="TextBox 30"/>
          <p:cNvSpPr txBox="1">
            <a:spLocks noChangeArrowheads="1"/>
          </p:cNvSpPr>
          <p:nvPr/>
        </p:nvSpPr>
        <p:spPr bwMode="auto">
          <a:xfrm>
            <a:off x="-35910" y="3808413"/>
            <a:ext cx="1322414" cy="1600438"/>
          </a:xfrm>
          <a:prstGeom prst="rect">
            <a:avLst/>
          </a:prstGeom>
          <a:noFill/>
          <a:ln w="9525">
            <a:noFill/>
            <a:miter lim="800000"/>
            <a:headEnd/>
            <a:tailEnd/>
          </a:ln>
        </p:spPr>
        <p:txBody>
          <a:bodyPr wrap="none">
            <a:spAutoFit/>
          </a:bodyPr>
          <a:lstStyle/>
          <a:p>
            <a:pPr algn="r"/>
            <a:r>
              <a:rPr lang="en-US" sz="1400" dirty="0"/>
              <a:t>Officer</a:t>
            </a:r>
          </a:p>
          <a:p>
            <a:pPr algn="r"/>
            <a:endParaRPr lang="en-US" sz="1400" dirty="0"/>
          </a:p>
          <a:p>
            <a:pPr algn="r"/>
            <a:r>
              <a:rPr lang="en-US" sz="1400" dirty="0" smtClean="0"/>
              <a:t>Warrant Officer</a:t>
            </a:r>
            <a:endParaRPr lang="en-US" sz="1400" dirty="0"/>
          </a:p>
          <a:p>
            <a:pPr algn="r"/>
            <a:endParaRPr lang="en-US" sz="1400" dirty="0"/>
          </a:p>
          <a:p>
            <a:pPr algn="r"/>
            <a:r>
              <a:rPr lang="en-US" sz="1400" dirty="0" smtClean="0"/>
              <a:t>Enlisted</a:t>
            </a:r>
            <a:endParaRPr lang="en-US" sz="1400" dirty="0"/>
          </a:p>
          <a:p>
            <a:pPr algn="r"/>
            <a:endParaRPr lang="en-US" sz="1400" dirty="0"/>
          </a:p>
          <a:p>
            <a:pPr algn="r"/>
            <a:r>
              <a:rPr lang="en-US" sz="1400" dirty="0"/>
              <a:t>Civilian</a:t>
            </a:r>
          </a:p>
        </p:txBody>
      </p:sp>
      <p:sp>
        <p:nvSpPr>
          <p:cNvPr id="32" name="Right Arrow 31"/>
          <p:cNvSpPr/>
          <p:nvPr/>
        </p:nvSpPr>
        <p:spPr>
          <a:xfrm>
            <a:off x="1309688" y="4192588"/>
            <a:ext cx="7318375" cy="449262"/>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135565" y="4264025"/>
            <a:ext cx="592855" cy="276999"/>
          </a:xfrm>
          <a:prstGeom prst="rect">
            <a:avLst/>
          </a:prstGeom>
        </p:spPr>
        <p:txBody>
          <a:bodyPr wrap="none">
            <a:spAutoFit/>
          </a:bodyPr>
          <a:lstStyle/>
          <a:p>
            <a:pPr>
              <a:defRPr/>
            </a:pPr>
            <a:r>
              <a:rPr lang="en-US" sz="1200" b="1" i="1" dirty="0" smtClean="0">
                <a:effectLst>
                  <a:outerShdw blurRad="38100" dist="38100" dir="2700000" algn="tl">
                    <a:srgbClr val="000000">
                      <a:alpha val="43137"/>
                    </a:srgbClr>
                  </a:outerShdw>
                </a:effectLst>
              </a:rPr>
              <a:t>WOAC</a:t>
            </a:r>
            <a:endParaRPr lang="en-US" sz="1200" b="1" i="1" dirty="0">
              <a:effectLst>
                <a:outerShdw blurRad="38100" dist="38100" dir="2700000" algn="tl">
                  <a:srgbClr val="000000">
                    <a:alpha val="43137"/>
                  </a:srgbClr>
                </a:outerShdw>
              </a:effectLst>
            </a:endParaRPr>
          </a:p>
        </p:txBody>
      </p:sp>
      <p:sp>
        <p:nvSpPr>
          <p:cNvPr id="34" name="Rectangle 33"/>
          <p:cNvSpPr/>
          <p:nvPr/>
        </p:nvSpPr>
        <p:spPr>
          <a:xfrm>
            <a:off x="5972048" y="4265613"/>
            <a:ext cx="607987" cy="276999"/>
          </a:xfrm>
          <a:prstGeom prst="rect">
            <a:avLst/>
          </a:prstGeom>
        </p:spPr>
        <p:txBody>
          <a:bodyPr wrap="none">
            <a:spAutoFit/>
          </a:bodyPr>
          <a:lstStyle/>
          <a:p>
            <a:pPr>
              <a:defRPr/>
            </a:pPr>
            <a:r>
              <a:rPr lang="en-US" sz="1200" b="1" i="1" dirty="0" smtClean="0">
                <a:effectLst>
                  <a:outerShdw blurRad="38100" dist="38100" dir="2700000" algn="tl">
                    <a:srgbClr val="000000">
                      <a:alpha val="43137"/>
                    </a:srgbClr>
                  </a:outerShdw>
                </a:effectLst>
              </a:rPr>
              <a:t>WOILE</a:t>
            </a:r>
            <a:endParaRPr lang="en-US" sz="1200" b="1" i="1" dirty="0">
              <a:effectLst>
                <a:outerShdw blurRad="38100" dist="38100" dir="2700000" algn="tl">
                  <a:srgbClr val="000000">
                    <a:alpha val="43137"/>
                  </a:srgbClr>
                </a:outerShdw>
              </a:effectLst>
            </a:endParaRPr>
          </a:p>
        </p:txBody>
      </p:sp>
      <p:sp>
        <p:nvSpPr>
          <p:cNvPr id="35" name="Right Arrow 34"/>
          <p:cNvSpPr/>
          <p:nvPr/>
        </p:nvSpPr>
        <p:spPr>
          <a:xfrm>
            <a:off x="1273175" y="4645025"/>
            <a:ext cx="7356475" cy="450850"/>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1985963" y="4727575"/>
            <a:ext cx="431800"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AIT</a:t>
            </a:r>
          </a:p>
        </p:txBody>
      </p:sp>
      <p:sp>
        <p:nvSpPr>
          <p:cNvPr id="37" name="Rectangle 36"/>
          <p:cNvSpPr/>
          <p:nvPr/>
        </p:nvSpPr>
        <p:spPr>
          <a:xfrm>
            <a:off x="3298825" y="4716463"/>
            <a:ext cx="536575"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WLC</a:t>
            </a:r>
          </a:p>
        </p:txBody>
      </p:sp>
      <p:sp>
        <p:nvSpPr>
          <p:cNvPr id="38" name="Rectangle 37"/>
          <p:cNvSpPr/>
          <p:nvPr/>
        </p:nvSpPr>
        <p:spPr>
          <a:xfrm>
            <a:off x="4481513" y="4718050"/>
            <a:ext cx="500062" cy="277813"/>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ALC</a:t>
            </a:r>
          </a:p>
        </p:txBody>
      </p:sp>
      <p:sp>
        <p:nvSpPr>
          <p:cNvPr id="39" name="Rectangle 38"/>
          <p:cNvSpPr/>
          <p:nvPr/>
        </p:nvSpPr>
        <p:spPr>
          <a:xfrm>
            <a:off x="7623175" y="4721225"/>
            <a:ext cx="525463"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SMA</a:t>
            </a:r>
          </a:p>
        </p:txBody>
      </p:sp>
      <p:sp>
        <p:nvSpPr>
          <p:cNvPr id="40" name="Right Arrow 39"/>
          <p:cNvSpPr/>
          <p:nvPr/>
        </p:nvSpPr>
        <p:spPr>
          <a:xfrm>
            <a:off x="1208088" y="5097463"/>
            <a:ext cx="7356475" cy="4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4560888" y="5165725"/>
            <a:ext cx="500062" cy="277813"/>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TBD</a:t>
            </a:r>
          </a:p>
        </p:txBody>
      </p:sp>
      <p:sp>
        <p:nvSpPr>
          <p:cNvPr id="42" name="Rectangle 41"/>
          <p:cNvSpPr/>
          <p:nvPr/>
        </p:nvSpPr>
        <p:spPr>
          <a:xfrm>
            <a:off x="5997575" y="4721225"/>
            <a:ext cx="500063"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SLC</a:t>
            </a:r>
          </a:p>
        </p:txBody>
      </p:sp>
      <p:sp>
        <p:nvSpPr>
          <p:cNvPr id="43" name="TextBox 42"/>
          <p:cNvSpPr txBox="1">
            <a:spLocks noChangeArrowheads="1"/>
          </p:cNvSpPr>
          <p:nvPr/>
        </p:nvSpPr>
        <p:spPr bwMode="auto">
          <a:xfrm>
            <a:off x="1133475" y="797034"/>
            <a:ext cx="8001000" cy="1815882"/>
          </a:xfrm>
          <a:prstGeom prst="rect">
            <a:avLst/>
          </a:prstGeom>
          <a:noFill/>
          <a:ln w="9525">
            <a:noFill/>
            <a:miter lim="800000"/>
            <a:headEnd/>
            <a:tailEnd/>
          </a:ln>
        </p:spPr>
        <p:txBody>
          <a:bodyPr wrap="square">
            <a:spAutoFit/>
          </a:bodyPr>
          <a:lstStyle/>
          <a:p>
            <a:pPr>
              <a:buFont typeface="Arial" charset="0"/>
              <a:buChar char="•"/>
            </a:pPr>
            <a:r>
              <a:rPr lang="en-US" sz="1600" dirty="0" smtClean="0"/>
              <a:t> Army Learning Coordination Council establishes general learning outcomes across cohorts to ensure sequential and progressive learning </a:t>
            </a:r>
          </a:p>
          <a:p>
            <a:pPr>
              <a:buFont typeface="Arial" charset="0"/>
              <a:buChar char="•"/>
            </a:pPr>
            <a:r>
              <a:rPr lang="en-US" sz="1600" dirty="0" smtClean="0"/>
              <a:t> Proponents develop standardized </a:t>
            </a:r>
            <a:r>
              <a:rPr lang="en-US" sz="1600" b="1" i="1" dirty="0"/>
              <a:t>CORE</a:t>
            </a:r>
            <a:r>
              <a:rPr lang="en-US" sz="1600" dirty="0"/>
              <a:t> lesson </a:t>
            </a:r>
            <a:r>
              <a:rPr lang="en-US" sz="1600" dirty="0" smtClean="0"/>
              <a:t>plans (a baseline of Cross Cultural Competency (3C)) and Region Specific Knowledge within the general purpose force</a:t>
            </a:r>
            <a:endParaRPr lang="en-US" sz="1600" dirty="0"/>
          </a:p>
          <a:p>
            <a:pPr>
              <a:buFont typeface="Arial" charset="0"/>
              <a:buChar char="•"/>
            </a:pPr>
            <a:r>
              <a:rPr lang="en-US" sz="1600" dirty="0"/>
              <a:t> </a:t>
            </a:r>
            <a:r>
              <a:rPr lang="en-US" sz="1600" dirty="0" smtClean="0"/>
              <a:t>Centers of Excellence/Schools develop specific CREL Branch/MOS learning objectives </a:t>
            </a:r>
          </a:p>
          <a:p>
            <a:pPr>
              <a:buFont typeface="Arial" charset="0"/>
              <a:buChar char="•"/>
            </a:pPr>
            <a:r>
              <a:rPr lang="en-US" sz="1600" dirty="0" smtClean="0"/>
              <a:t> Monitor/assess </a:t>
            </a:r>
            <a:r>
              <a:rPr lang="en-US" sz="1600" dirty="0"/>
              <a:t>through ALCC process as the ACFLS /</a:t>
            </a:r>
            <a:r>
              <a:rPr lang="en-US" sz="1600" dirty="0" smtClean="0"/>
              <a:t>ACRELS </a:t>
            </a:r>
            <a:r>
              <a:rPr lang="en-US" sz="1600" dirty="0"/>
              <a:t>education implementation governance- continuous</a:t>
            </a:r>
            <a:r>
              <a:rPr lang="en-US" sz="1600" dirty="0" smtClean="0"/>
              <a:t> </a:t>
            </a:r>
            <a:endParaRPr lang="en-US" sz="1600" dirty="0"/>
          </a:p>
        </p:txBody>
      </p:sp>
      <p:sp>
        <p:nvSpPr>
          <p:cNvPr id="44" name="Curved Right Arrow 43"/>
          <p:cNvSpPr/>
          <p:nvPr/>
        </p:nvSpPr>
        <p:spPr>
          <a:xfrm>
            <a:off x="152401" y="982663"/>
            <a:ext cx="990600" cy="2170112"/>
          </a:xfrm>
          <a:prstGeom prst="curvedRightArrow">
            <a:avLst>
              <a:gd name="adj1" fmla="val 67984"/>
              <a:gd name="adj2" fmla="val 89394"/>
              <a:gd name="adj3" fmla="val 259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5" name="Picture 27" descr="http://t0.gstatic.com/images?q=tbn:ANd9GcQPAKXdd4BjVxUv5T84LnRlYqelG4WDXhyBdymRnyjSwdhNkdDPNHfXwQ">
            <a:hlinkClick r:id="rId11"/>
          </p:cNvPr>
          <p:cNvPicPr>
            <a:picLocks noChangeAspect="1" noChangeArrowheads="1"/>
          </p:cNvPicPr>
          <p:nvPr/>
        </p:nvPicPr>
        <p:blipFill>
          <a:blip r:embed="rId12" cstate="print"/>
          <a:srcRect/>
          <a:stretch>
            <a:fillRect/>
          </a:stretch>
        </p:blipFill>
        <p:spPr bwMode="auto">
          <a:xfrm>
            <a:off x="490538" y="2576513"/>
            <a:ext cx="642937" cy="385762"/>
          </a:xfrm>
          <a:prstGeom prst="rect">
            <a:avLst/>
          </a:prstGeom>
          <a:noFill/>
          <a:ln w="9525">
            <a:noFill/>
            <a:miter lim="800000"/>
            <a:headEnd/>
            <a:tailEnd/>
          </a:ln>
        </p:spPr>
      </p:pic>
      <p:sp>
        <p:nvSpPr>
          <p:cNvPr id="51" name="TextBox 50"/>
          <p:cNvSpPr txBox="1"/>
          <p:nvPr/>
        </p:nvSpPr>
        <p:spPr>
          <a:xfrm>
            <a:off x="234950" y="2360613"/>
            <a:ext cx="1033463" cy="254000"/>
          </a:xfrm>
          <a:prstGeom prst="rect">
            <a:avLst/>
          </a:prstGeom>
          <a:noFill/>
        </p:spPr>
        <p:txBody>
          <a:bodyPr>
            <a:spAutoFit/>
          </a:bodyPr>
          <a:lstStyle/>
          <a:p>
            <a:pPr>
              <a:defRPr/>
            </a:pPr>
            <a:r>
              <a:rPr lang="en-US" sz="1050" dirty="0"/>
              <a:t>Lesson Plans</a:t>
            </a:r>
          </a:p>
        </p:txBody>
      </p:sp>
      <p:pic>
        <p:nvPicPr>
          <p:cNvPr id="52" name="Picture 6" descr="CGSC Crest"/>
          <p:cNvPicPr>
            <a:picLocks noChangeAspect="1" noChangeArrowheads="1"/>
          </p:cNvPicPr>
          <p:nvPr/>
        </p:nvPicPr>
        <p:blipFill>
          <a:blip r:embed="rId13" cstate="print"/>
          <a:srcRect/>
          <a:stretch>
            <a:fillRect/>
          </a:stretch>
        </p:blipFill>
        <p:spPr bwMode="auto">
          <a:xfrm>
            <a:off x="5754909" y="2865438"/>
            <a:ext cx="242666" cy="423862"/>
          </a:xfrm>
          <a:prstGeom prst="rect">
            <a:avLst/>
          </a:prstGeom>
          <a:noFill/>
          <a:ln w="9525">
            <a:noFill/>
            <a:miter lim="800000"/>
            <a:headEnd/>
            <a:tailEnd/>
          </a:ln>
        </p:spPr>
      </p:pic>
      <p:sp>
        <p:nvSpPr>
          <p:cNvPr id="53" name="Right Arrow 52"/>
          <p:cNvSpPr/>
          <p:nvPr/>
        </p:nvSpPr>
        <p:spPr>
          <a:xfrm>
            <a:off x="1377950" y="3740150"/>
            <a:ext cx="7356475" cy="44926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1820863" y="3810000"/>
            <a:ext cx="620712" cy="277813"/>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BOLC</a:t>
            </a:r>
          </a:p>
        </p:txBody>
      </p:sp>
      <p:sp>
        <p:nvSpPr>
          <p:cNvPr id="55" name="Rectangle 54"/>
          <p:cNvSpPr/>
          <p:nvPr/>
        </p:nvSpPr>
        <p:spPr>
          <a:xfrm>
            <a:off x="4237038" y="3813175"/>
            <a:ext cx="515937"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CCC</a:t>
            </a:r>
          </a:p>
        </p:txBody>
      </p:sp>
      <p:sp>
        <p:nvSpPr>
          <p:cNvPr id="56" name="Rectangle 55"/>
          <p:cNvSpPr/>
          <p:nvPr/>
        </p:nvSpPr>
        <p:spPr>
          <a:xfrm>
            <a:off x="6153150" y="3814763"/>
            <a:ext cx="425450" cy="277812"/>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ILE</a:t>
            </a:r>
          </a:p>
        </p:txBody>
      </p:sp>
      <p:sp>
        <p:nvSpPr>
          <p:cNvPr id="57" name="Rectangle 56"/>
          <p:cNvSpPr/>
          <p:nvPr/>
        </p:nvSpPr>
        <p:spPr>
          <a:xfrm>
            <a:off x="7758113" y="3817938"/>
            <a:ext cx="500062"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SSC</a:t>
            </a:r>
          </a:p>
        </p:txBody>
      </p:sp>
      <p:sp>
        <p:nvSpPr>
          <p:cNvPr id="66" name="Rectangle 65"/>
          <p:cNvSpPr/>
          <p:nvPr/>
        </p:nvSpPr>
        <p:spPr>
          <a:xfrm>
            <a:off x="0" y="544512"/>
            <a:ext cx="9144000" cy="369888"/>
          </a:xfrm>
          <a:prstGeom prst="rect">
            <a:avLst/>
          </a:prstGeom>
        </p:spPr>
        <p:txBody>
          <a:bodyPr wrap="square">
            <a:spAutoFit/>
          </a:bodyPr>
          <a:lstStyle/>
          <a:p>
            <a:pPr algn="ctr">
              <a:defRPr/>
            </a:pPr>
            <a:r>
              <a:rPr lang="en-US" b="1" kern="0" dirty="0"/>
              <a:t>Cross-Cultural and Regional Competencies</a:t>
            </a:r>
            <a:endParaRPr lang="en-US" b="1" dirty="0"/>
          </a:p>
        </p:txBody>
      </p:sp>
      <p:sp>
        <p:nvSpPr>
          <p:cNvPr id="67" name="Rectangle 66"/>
          <p:cNvSpPr/>
          <p:nvPr/>
        </p:nvSpPr>
        <p:spPr>
          <a:xfrm>
            <a:off x="4472400" y="-97870"/>
            <a:ext cx="3982422" cy="830997"/>
          </a:xfrm>
          <a:prstGeom prst="rect">
            <a:avLst/>
          </a:prstGeom>
        </p:spPr>
        <p:txBody>
          <a:bodyPr wrap="square">
            <a:spAutoFit/>
          </a:bodyPr>
          <a:lstStyle/>
          <a:p>
            <a:pPr algn="ctr"/>
            <a:r>
              <a:rPr lang="en-US" sz="2400" b="1" i="1" kern="0" dirty="0" smtClean="0">
                <a:solidFill>
                  <a:srgbClr val="FFC000"/>
                </a:solidFill>
                <a:latin typeface="Arial" pitchFamily="34" charset="0"/>
                <a:cs typeface="Arial" pitchFamily="34" charset="0"/>
              </a:rPr>
              <a:t>Career Development / PME</a:t>
            </a:r>
            <a:endParaRPr lang="en-US" sz="2000" b="1" i="1" u="sng" dirty="0">
              <a:solidFill>
                <a:srgbClr val="FFC000"/>
              </a:solidFill>
              <a:latin typeface="Arial" pitchFamily="34" charset="0"/>
              <a:cs typeface="Arial" pitchFamily="34" charset="0"/>
            </a:endParaRPr>
          </a:p>
        </p:txBody>
      </p:sp>
      <p:sp>
        <p:nvSpPr>
          <p:cNvPr id="68" name="Left-Right Arrow 67"/>
          <p:cNvSpPr/>
          <p:nvPr/>
        </p:nvSpPr>
        <p:spPr bwMode="auto">
          <a:xfrm>
            <a:off x="1219200" y="5715000"/>
            <a:ext cx="7696200" cy="341313"/>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Character /Presence/Intellect </a:t>
            </a:r>
            <a:r>
              <a:rPr lang="en-US" sz="1400" dirty="0" smtClean="0">
                <a:solidFill>
                  <a:schemeClr val="tx1"/>
                </a:solidFill>
              </a:rPr>
              <a:t>(over the course of a career)</a:t>
            </a:r>
            <a:endParaRPr lang="en-US" sz="1400" dirty="0">
              <a:solidFill>
                <a:schemeClr val="tx1"/>
              </a:solidFill>
            </a:endParaRPr>
          </a:p>
        </p:txBody>
      </p:sp>
      <p:grpSp>
        <p:nvGrpSpPr>
          <p:cNvPr id="9" name="Group 68"/>
          <p:cNvGrpSpPr/>
          <p:nvPr/>
        </p:nvGrpSpPr>
        <p:grpSpPr>
          <a:xfrm>
            <a:off x="7185025" y="2895600"/>
            <a:ext cx="1958975" cy="488950"/>
            <a:chOff x="6781800" y="685800"/>
            <a:chExt cx="1958975" cy="488950"/>
          </a:xfrm>
        </p:grpSpPr>
        <p:sp>
          <p:nvSpPr>
            <p:cNvPr id="70" name="Left-Right Arrow 69"/>
            <p:cNvSpPr/>
            <p:nvPr/>
          </p:nvSpPr>
          <p:spPr>
            <a:xfrm>
              <a:off x="6781800" y="685800"/>
              <a:ext cx="1905000" cy="488950"/>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tx1"/>
                  </a:solidFill>
                </a:rPr>
                <a:t>USAWC/USASMA</a:t>
              </a:r>
              <a:endParaRPr lang="en-US" sz="1600" b="1" dirty="0">
                <a:solidFill>
                  <a:schemeClr val="tx1"/>
                </a:solidFill>
              </a:endParaRPr>
            </a:p>
          </p:txBody>
        </p:sp>
        <p:pic>
          <p:nvPicPr>
            <p:cNvPr id="71" name="Picture 24"/>
            <p:cNvPicPr>
              <a:picLocks noChangeAspect="1" noChangeArrowheads="1"/>
            </p:cNvPicPr>
            <p:nvPr/>
          </p:nvPicPr>
          <p:blipFill>
            <a:blip r:embed="rId14" cstate="print"/>
            <a:srcRect l="21898" t="13806" r="73065" b="72388"/>
            <a:stretch>
              <a:fillRect/>
            </a:stretch>
          </p:blipFill>
          <p:spPr bwMode="auto">
            <a:xfrm>
              <a:off x="8458200" y="762000"/>
              <a:ext cx="282575" cy="289995"/>
            </a:xfrm>
            <a:prstGeom prst="rect">
              <a:avLst/>
            </a:prstGeom>
            <a:solidFill>
              <a:schemeClr val="bg1">
                <a:lumMod val="85000"/>
              </a:schemeClr>
            </a:solidFill>
            <a:ln w="9525">
              <a:solidFill>
                <a:schemeClr val="tx1"/>
              </a:solidFill>
            </a:ln>
          </p:spPr>
        </p:pic>
        <p:pic>
          <p:nvPicPr>
            <p:cNvPr id="72" name="Picture 25"/>
            <p:cNvPicPr>
              <a:picLocks noChangeAspect="1" noChangeArrowheads="1"/>
            </p:cNvPicPr>
            <p:nvPr/>
          </p:nvPicPr>
          <p:blipFill>
            <a:blip r:embed="rId15" cstate="print"/>
            <a:srcRect t="15112" r="95522" b="65858"/>
            <a:stretch>
              <a:fillRect/>
            </a:stretch>
          </p:blipFill>
          <p:spPr bwMode="auto">
            <a:xfrm>
              <a:off x="6858000" y="762000"/>
              <a:ext cx="196285" cy="261004"/>
            </a:xfrm>
            <a:prstGeom prst="rect">
              <a:avLst/>
            </a:prstGeom>
            <a:solidFill>
              <a:schemeClr val="bg1">
                <a:lumMod val="85000"/>
              </a:schemeClr>
            </a:solidFill>
            <a:ln w="9525">
              <a:solidFill>
                <a:schemeClr val="tx1"/>
              </a:solidFill>
            </a:ln>
          </p:spPr>
        </p:pic>
      </p:grpSp>
      <p:sp>
        <p:nvSpPr>
          <p:cNvPr id="58" name="Rectangle 57"/>
          <p:cNvSpPr/>
          <p:nvPr/>
        </p:nvSpPr>
        <p:spPr>
          <a:xfrm>
            <a:off x="1764221" y="4288409"/>
            <a:ext cx="1052148" cy="276999"/>
          </a:xfrm>
          <a:prstGeom prst="rect">
            <a:avLst/>
          </a:prstGeom>
        </p:spPr>
        <p:txBody>
          <a:bodyPr wrap="none">
            <a:spAutoFit/>
          </a:bodyPr>
          <a:lstStyle/>
          <a:p>
            <a:pPr>
              <a:defRPr/>
            </a:pPr>
            <a:r>
              <a:rPr lang="en-US" sz="1200" b="1" i="1" dirty="0" smtClean="0">
                <a:effectLst>
                  <a:outerShdw blurRad="38100" dist="38100" dir="2700000" algn="tl">
                    <a:srgbClr val="000000">
                      <a:alpha val="43137"/>
                    </a:srgbClr>
                  </a:outerShdw>
                </a:effectLst>
              </a:rPr>
              <a:t>WOCS/WOBC</a:t>
            </a:r>
            <a:endParaRPr lang="en-US" sz="1200" b="1" i="1" dirty="0">
              <a:effectLst>
                <a:outerShdw blurRad="38100" dist="38100" dir="2700000" algn="tl">
                  <a:srgbClr val="000000">
                    <a:alpha val="43137"/>
                  </a:srgbClr>
                </a:outerShdw>
              </a:effectLst>
            </a:endParaRPr>
          </a:p>
        </p:txBody>
      </p:sp>
      <p:sp>
        <p:nvSpPr>
          <p:cNvPr id="59" name="Rectangle 58"/>
          <p:cNvSpPr/>
          <p:nvPr/>
        </p:nvSpPr>
        <p:spPr>
          <a:xfrm>
            <a:off x="7582853" y="4273169"/>
            <a:ext cx="644857" cy="276999"/>
          </a:xfrm>
          <a:prstGeom prst="rect">
            <a:avLst/>
          </a:prstGeom>
        </p:spPr>
        <p:txBody>
          <a:bodyPr wrap="none">
            <a:spAutoFit/>
          </a:bodyPr>
          <a:lstStyle/>
          <a:p>
            <a:pPr>
              <a:defRPr/>
            </a:pPr>
            <a:r>
              <a:rPr lang="en-US" sz="1200" b="1" i="1" dirty="0" smtClean="0">
                <a:effectLst>
                  <a:outerShdw blurRad="38100" dist="38100" dir="2700000" algn="tl">
                    <a:srgbClr val="000000">
                      <a:alpha val="43137"/>
                    </a:srgbClr>
                  </a:outerShdw>
                </a:effectLst>
              </a:rPr>
              <a:t>WOSSE</a:t>
            </a:r>
            <a:endParaRPr lang="en-US" sz="1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278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rallelogram 25"/>
          <p:cNvSpPr/>
          <p:nvPr/>
        </p:nvSpPr>
        <p:spPr>
          <a:xfrm>
            <a:off x="304800" y="1138205"/>
            <a:ext cx="2413000" cy="2238375"/>
          </a:xfrm>
          <a:prstGeom prst="parallelogram">
            <a:avLst>
              <a:gd name="adj" fmla="val 140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27" name="Rectangle 26"/>
          <p:cNvSpPr/>
          <p:nvPr/>
        </p:nvSpPr>
        <p:spPr>
          <a:xfrm>
            <a:off x="762000" y="1176305"/>
            <a:ext cx="1392238" cy="400050"/>
          </a:xfrm>
          <a:prstGeom prst="rect">
            <a:avLst/>
          </a:prstGeom>
        </p:spPr>
        <p:txBody>
          <a:bodyPr>
            <a:spAutoFit/>
          </a:bodyPr>
          <a:lstStyle/>
          <a:p>
            <a:pPr>
              <a:defRPr/>
            </a:pPr>
            <a:r>
              <a:rPr lang="en-US" sz="1200" b="1" i="1" dirty="0">
                <a:effectLst>
                  <a:outerShdw blurRad="38100" dist="38100" dir="2700000" algn="tl">
                    <a:srgbClr val="000000">
                      <a:alpha val="43137"/>
                    </a:srgbClr>
                  </a:outerShdw>
                </a:effectLst>
              </a:rPr>
              <a:t>Stage 1</a:t>
            </a:r>
          </a:p>
          <a:p>
            <a:pPr>
              <a:defRPr/>
            </a:pPr>
            <a:r>
              <a:rPr lang="en-US" sz="800" b="1" i="1" dirty="0">
                <a:effectLst>
                  <a:outerShdw blurRad="38100" dist="38100" dir="2700000" algn="tl">
                    <a:srgbClr val="000000">
                      <a:alpha val="43137"/>
                    </a:srgbClr>
                  </a:outerShdw>
                </a:effectLst>
              </a:rPr>
              <a:t>(Recruit – End IMT)</a:t>
            </a:r>
          </a:p>
        </p:txBody>
      </p:sp>
      <p:sp>
        <p:nvSpPr>
          <p:cNvPr id="28" name="Parallelogram 27"/>
          <p:cNvSpPr/>
          <p:nvPr/>
        </p:nvSpPr>
        <p:spPr>
          <a:xfrm>
            <a:off x="2438400" y="1138205"/>
            <a:ext cx="2335213" cy="2238375"/>
          </a:xfrm>
          <a:prstGeom prst="parallelogram">
            <a:avLst>
              <a:gd name="adj" fmla="val 1536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US" dirty="0" smtClean="0">
                <a:solidFill>
                  <a:schemeClr val="tx1"/>
                </a:solidFill>
              </a:rPr>
              <a:t>                          </a:t>
            </a:r>
            <a:endParaRPr lang="en-US" dirty="0">
              <a:solidFill>
                <a:schemeClr val="tx1"/>
              </a:solidFill>
            </a:endParaRPr>
          </a:p>
        </p:txBody>
      </p:sp>
      <p:sp>
        <p:nvSpPr>
          <p:cNvPr id="29" name="Rectangle 28"/>
          <p:cNvSpPr/>
          <p:nvPr/>
        </p:nvSpPr>
        <p:spPr>
          <a:xfrm>
            <a:off x="3048000" y="1190593"/>
            <a:ext cx="1400175" cy="400050"/>
          </a:xfrm>
          <a:prstGeom prst="rect">
            <a:avLst/>
          </a:prstGeom>
        </p:spPr>
        <p:txBody>
          <a:bodyPr>
            <a:spAutoFit/>
          </a:bodyPr>
          <a:lstStyle/>
          <a:p>
            <a:pPr>
              <a:defRPr/>
            </a:pPr>
            <a:r>
              <a:rPr lang="en-US" sz="1200" b="1" i="1" dirty="0">
                <a:effectLst>
                  <a:outerShdw blurRad="38100" dist="38100" dir="2700000" algn="tl">
                    <a:srgbClr val="000000">
                      <a:alpha val="43137"/>
                    </a:srgbClr>
                  </a:outerShdw>
                </a:effectLst>
              </a:rPr>
              <a:t>Stage 2</a:t>
            </a:r>
          </a:p>
          <a:p>
            <a:pPr>
              <a:defRPr/>
            </a:pPr>
            <a:r>
              <a:rPr lang="en-US" sz="800" b="1" i="1" dirty="0">
                <a:effectLst>
                  <a:outerShdw blurRad="38100" dist="38100" dir="2700000" algn="tl">
                    <a:srgbClr val="000000">
                      <a:alpha val="43137"/>
                    </a:srgbClr>
                  </a:outerShdw>
                </a:effectLst>
              </a:rPr>
              <a:t>End of IMT -7</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a:t>
            </a:r>
          </a:p>
        </p:txBody>
      </p:sp>
      <p:sp>
        <p:nvSpPr>
          <p:cNvPr id="30" name="Parallelogram 29"/>
          <p:cNvSpPr/>
          <p:nvPr/>
        </p:nvSpPr>
        <p:spPr>
          <a:xfrm>
            <a:off x="4495800" y="1138205"/>
            <a:ext cx="2362200" cy="2238375"/>
          </a:xfrm>
          <a:prstGeom prst="parallelogram">
            <a:avLst>
              <a:gd name="adj" fmla="val 153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31" name="Rectangle 30"/>
          <p:cNvSpPr/>
          <p:nvPr/>
        </p:nvSpPr>
        <p:spPr>
          <a:xfrm>
            <a:off x="5294313" y="1190593"/>
            <a:ext cx="1106487" cy="400050"/>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Stage 3</a:t>
            </a:r>
          </a:p>
          <a:p>
            <a:pPr>
              <a:defRPr/>
            </a:pPr>
            <a:r>
              <a:rPr lang="en-US" sz="800" b="1" i="1" dirty="0">
                <a:effectLst>
                  <a:outerShdw blurRad="38100" dist="38100" dir="2700000" algn="tl">
                    <a:srgbClr val="000000">
                      <a:alpha val="43137"/>
                    </a:srgbClr>
                  </a:outerShdw>
                </a:effectLst>
              </a:rPr>
              <a:t>8</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 – 16</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a:t>
            </a:r>
          </a:p>
        </p:txBody>
      </p:sp>
      <p:sp>
        <p:nvSpPr>
          <p:cNvPr id="32" name="Parallelogram 31"/>
          <p:cNvSpPr/>
          <p:nvPr/>
        </p:nvSpPr>
        <p:spPr>
          <a:xfrm>
            <a:off x="6629401" y="1138205"/>
            <a:ext cx="2362200" cy="2238375"/>
          </a:xfrm>
          <a:prstGeom prst="parallelogram">
            <a:avLst>
              <a:gd name="adj" fmla="val 153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33" name="Rectangle 32"/>
          <p:cNvSpPr/>
          <p:nvPr/>
        </p:nvSpPr>
        <p:spPr>
          <a:xfrm>
            <a:off x="7324725" y="1190593"/>
            <a:ext cx="1235075" cy="400050"/>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Stage 4</a:t>
            </a:r>
          </a:p>
          <a:p>
            <a:pPr>
              <a:defRPr/>
            </a:pPr>
            <a:r>
              <a:rPr lang="en-US" sz="800" b="1" i="1" dirty="0">
                <a:effectLst>
                  <a:outerShdw blurRad="38100" dist="38100" dir="2700000" algn="tl">
                    <a:srgbClr val="000000">
                      <a:alpha val="43137"/>
                    </a:srgbClr>
                  </a:outerShdw>
                </a:effectLst>
              </a:rPr>
              <a:t>17</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 and Beyond</a:t>
            </a:r>
          </a:p>
        </p:txBody>
      </p:sp>
      <p:sp>
        <p:nvSpPr>
          <p:cNvPr id="34" name="Rectangle 33"/>
          <p:cNvSpPr/>
          <p:nvPr/>
        </p:nvSpPr>
        <p:spPr>
          <a:xfrm>
            <a:off x="297712" y="1602032"/>
            <a:ext cx="2180524" cy="41859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buFont typeface="Arial" pitchFamily="34" charset="0"/>
              <a:buChar char="•"/>
            </a:pPr>
            <a:r>
              <a:rPr lang="en-US" sz="1300" dirty="0">
                <a:solidFill>
                  <a:srgbClr val="FFFF00"/>
                </a:solidFill>
              </a:rPr>
              <a:t> </a:t>
            </a:r>
            <a:r>
              <a:rPr lang="en-US" sz="1300" b="1" u="sng" dirty="0" smtClean="0">
                <a:solidFill>
                  <a:srgbClr val="FFFF00"/>
                </a:solidFill>
              </a:rPr>
              <a:t>Inculcate </a:t>
            </a:r>
            <a:r>
              <a:rPr lang="en-US" sz="1300" dirty="0" smtClean="0">
                <a:solidFill>
                  <a:srgbClr val="FFFF00"/>
                </a:solidFill>
              </a:rPr>
              <a:t>cultural self-awareness and appreciate the impact of culture on operations. (Presence)</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Recognize</a:t>
            </a:r>
            <a:r>
              <a:rPr lang="en-US" sz="1300" b="1" dirty="0" smtClean="0">
                <a:solidFill>
                  <a:srgbClr val="FFFF00"/>
                </a:solidFill>
              </a:rPr>
              <a:t> </a:t>
            </a:r>
            <a:r>
              <a:rPr lang="en-US" sz="1300" dirty="0" smtClean="0">
                <a:solidFill>
                  <a:srgbClr val="FFFF00"/>
                </a:solidFill>
              </a:rPr>
              <a:t>the importance of cross-cultural competency. (Character)</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Describe </a:t>
            </a:r>
            <a:r>
              <a:rPr lang="en-US" sz="1300" dirty="0" smtClean="0">
                <a:solidFill>
                  <a:srgbClr val="FFFF00"/>
                </a:solidFill>
              </a:rPr>
              <a:t>the relevance of fundamental cross-cultural skills. (Presence)</a:t>
            </a:r>
          </a:p>
          <a:p>
            <a:pPr marL="63500" lvl="0" indent="-63500">
              <a:lnSpc>
                <a:spcPct val="90000"/>
              </a:lnSpc>
              <a:spcBef>
                <a:spcPct val="20000"/>
              </a:spcBef>
              <a:defRPr/>
            </a:pPr>
            <a:endParaRPr lang="en-US" sz="1200" dirty="0">
              <a:solidFill>
                <a:srgbClr val="FFFF00"/>
              </a:solidFill>
            </a:endParaRPr>
          </a:p>
        </p:txBody>
      </p:sp>
      <p:sp>
        <p:nvSpPr>
          <p:cNvPr id="35" name="Rectangle 34"/>
          <p:cNvSpPr/>
          <p:nvPr/>
        </p:nvSpPr>
        <p:spPr>
          <a:xfrm>
            <a:off x="2493335" y="1592230"/>
            <a:ext cx="2078666" cy="41965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buFont typeface="Arial" pitchFamily="34" charset="0"/>
              <a:buChar char="•"/>
            </a:pPr>
            <a:r>
              <a:rPr lang="en-US" sz="1400" b="1" dirty="0">
                <a:solidFill>
                  <a:srgbClr val="FFFF00"/>
                </a:solidFill>
              </a:rPr>
              <a:t> </a:t>
            </a:r>
            <a:r>
              <a:rPr lang="en-US" sz="1300" b="1" u="sng" dirty="0" smtClean="0">
                <a:solidFill>
                  <a:srgbClr val="FFFF00"/>
                </a:solidFill>
              </a:rPr>
              <a:t>Implement </a:t>
            </a:r>
            <a:r>
              <a:rPr lang="en-US" sz="1300" dirty="0" smtClean="0">
                <a:solidFill>
                  <a:srgbClr val="FFFF00"/>
                </a:solidFill>
              </a:rPr>
              <a:t>knowledge of joint force, interagency, &amp; multinational capabilities/limitations, and legal considerations. (Intellect) </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Apply </a:t>
            </a:r>
            <a:r>
              <a:rPr lang="en-US" sz="1300" dirty="0" smtClean="0">
                <a:solidFill>
                  <a:srgbClr val="FFFF00"/>
                </a:solidFill>
              </a:rPr>
              <a:t>cultural considerations when interpreting environment in planning and executing operations. (Character)</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Demonstrate </a:t>
            </a:r>
            <a:r>
              <a:rPr lang="en-US" sz="1300" dirty="0" smtClean="0">
                <a:solidFill>
                  <a:srgbClr val="FFFF00"/>
                </a:solidFill>
              </a:rPr>
              <a:t>enhanced cross-cultural communication and conflict resolution skills. (Character)</a:t>
            </a:r>
          </a:p>
          <a:p>
            <a:pPr marL="63500" indent="-63500">
              <a:lnSpc>
                <a:spcPct val="90000"/>
              </a:lnSpc>
              <a:spcBef>
                <a:spcPct val="20000"/>
              </a:spcBef>
              <a:defRPr/>
            </a:pPr>
            <a:endParaRPr lang="en-US" sz="1300" dirty="0">
              <a:solidFill>
                <a:srgbClr val="FFFF00"/>
              </a:solidFill>
            </a:endParaRPr>
          </a:p>
        </p:txBody>
      </p:sp>
      <p:sp>
        <p:nvSpPr>
          <p:cNvPr id="36" name="Rectangle 35"/>
          <p:cNvSpPr/>
          <p:nvPr/>
        </p:nvSpPr>
        <p:spPr>
          <a:xfrm>
            <a:off x="4621691" y="1608104"/>
            <a:ext cx="2002392" cy="41814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buFont typeface="Arial" pitchFamily="34" charset="0"/>
              <a:buChar char="•"/>
            </a:pPr>
            <a:r>
              <a:rPr lang="en-US" sz="1300" dirty="0">
                <a:solidFill>
                  <a:srgbClr val="FFFF00"/>
                </a:solidFill>
              </a:rPr>
              <a:t> </a:t>
            </a:r>
            <a:r>
              <a:rPr lang="en-US" sz="1300" b="1" u="sng" dirty="0" smtClean="0">
                <a:solidFill>
                  <a:srgbClr val="FFFF00"/>
                </a:solidFill>
              </a:rPr>
              <a:t>Apply </a:t>
            </a:r>
            <a:r>
              <a:rPr lang="en-US" sz="1300" dirty="0" smtClean="0">
                <a:solidFill>
                  <a:srgbClr val="FFFF00"/>
                </a:solidFill>
              </a:rPr>
              <a:t>knowledge of joint force, interagency, &amp; multinational,   capabilities/limitations, and legal considerations in a specific operational environment. (Intellect)</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Distinguish</a:t>
            </a:r>
            <a:r>
              <a:rPr lang="en-US" sz="1300" dirty="0" smtClean="0">
                <a:solidFill>
                  <a:srgbClr val="FFFF00"/>
                </a:solidFill>
              </a:rPr>
              <a:t> cross-cultural competency in planning and executing operations. (Character)</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Apply </a:t>
            </a:r>
            <a:r>
              <a:rPr lang="en-US" sz="1300" dirty="0" smtClean="0">
                <a:solidFill>
                  <a:srgbClr val="FFFF00"/>
                </a:solidFill>
              </a:rPr>
              <a:t>enhanced cross-cultural communication and conflict resolution skills. (Presence)</a:t>
            </a:r>
          </a:p>
          <a:p>
            <a:pPr>
              <a:defRPr/>
            </a:pPr>
            <a:endParaRPr lang="en-US" sz="1200" dirty="0">
              <a:solidFill>
                <a:srgbClr val="FFFF00"/>
              </a:solidFill>
            </a:endParaRPr>
          </a:p>
        </p:txBody>
      </p:sp>
      <p:sp>
        <p:nvSpPr>
          <p:cNvPr id="37" name="Rectangle 36"/>
          <p:cNvSpPr/>
          <p:nvPr/>
        </p:nvSpPr>
        <p:spPr>
          <a:xfrm>
            <a:off x="6655981" y="1595404"/>
            <a:ext cx="2282454" cy="419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buFont typeface="Arial" pitchFamily="34" charset="0"/>
              <a:buChar char="•"/>
            </a:pPr>
            <a:r>
              <a:rPr lang="en-US" sz="1300" b="1" u="sng" dirty="0" smtClean="0">
                <a:solidFill>
                  <a:srgbClr val="FFFF00"/>
                </a:solidFill>
              </a:rPr>
              <a:t>Perform </a:t>
            </a:r>
            <a:r>
              <a:rPr lang="en-US" sz="1300" dirty="0" smtClean="0">
                <a:solidFill>
                  <a:srgbClr val="FFFF00"/>
                </a:solidFill>
              </a:rPr>
              <a:t>strategic leadership in a multi-cultural, JIIM environment. (Presence)</a:t>
            </a:r>
          </a:p>
          <a:p>
            <a:pPr lvl="0">
              <a:buFont typeface="Arial" pitchFamily="34" charset="0"/>
              <a:buChar char="•"/>
            </a:pPr>
            <a:endParaRPr lang="en-US" sz="1300" dirty="0" smtClean="0">
              <a:solidFill>
                <a:srgbClr val="FFFF00"/>
              </a:solidFill>
            </a:endParaRPr>
          </a:p>
          <a:p>
            <a:pPr>
              <a:buFont typeface="Arial" pitchFamily="34" charset="0"/>
              <a:buChar char="•"/>
            </a:pPr>
            <a:r>
              <a:rPr lang="en-US" sz="1300" dirty="0" smtClean="0">
                <a:solidFill>
                  <a:srgbClr val="FFFF00"/>
                </a:solidFill>
              </a:rPr>
              <a:t> </a:t>
            </a:r>
            <a:r>
              <a:rPr lang="en-US" sz="1300" b="1" u="sng" dirty="0" smtClean="0">
                <a:solidFill>
                  <a:srgbClr val="FFFF00"/>
                </a:solidFill>
              </a:rPr>
              <a:t>Evaluate </a:t>
            </a:r>
            <a:r>
              <a:rPr lang="en-US" sz="1300" dirty="0" smtClean="0">
                <a:solidFill>
                  <a:srgbClr val="FFFF00"/>
                </a:solidFill>
              </a:rPr>
              <a:t>cross-cultural competency in synthesizing strategies, estimates, and campaign plans employing Unified Partners. (Intellect)</a:t>
            </a:r>
          </a:p>
          <a:p>
            <a:pPr>
              <a:buFont typeface="Arial" pitchFamily="34" charset="0"/>
              <a:buChar char="•"/>
            </a:pPr>
            <a:endParaRPr lang="en-US" sz="1300" dirty="0" smtClean="0">
              <a:solidFill>
                <a:srgbClr val="FFFF00"/>
              </a:solidFill>
            </a:endParaRPr>
          </a:p>
          <a:p>
            <a:pPr>
              <a:buFont typeface="Arial" pitchFamily="34" charset="0"/>
              <a:buChar char="•"/>
            </a:pPr>
            <a:r>
              <a:rPr lang="en-US" sz="1300" dirty="0" smtClean="0">
                <a:solidFill>
                  <a:srgbClr val="FFFF00"/>
                </a:solidFill>
              </a:rPr>
              <a:t> I</a:t>
            </a:r>
            <a:r>
              <a:rPr lang="en-US" sz="1300" b="1" u="sng" dirty="0" smtClean="0">
                <a:solidFill>
                  <a:srgbClr val="FFFF00"/>
                </a:solidFill>
              </a:rPr>
              <a:t>ntegrate </a:t>
            </a:r>
            <a:r>
              <a:rPr lang="en-US" sz="1300" dirty="0" smtClean="0">
                <a:solidFill>
                  <a:srgbClr val="FFFF00"/>
                </a:solidFill>
              </a:rPr>
              <a:t>critical culture elements into all Unified Land Operations.  (Intellect)</a:t>
            </a:r>
          </a:p>
          <a:p>
            <a:pPr>
              <a:buFont typeface="Arial" pitchFamily="34" charset="0"/>
              <a:buChar char="•"/>
            </a:pPr>
            <a:endParaRPr lang="en-US" sz="1300" dirty="0" smtClean="0">
              <a:solidFill>
                <a:srgbClr val="FFFF00"/>
              </a:solidFill>
            </a:endParaRPr>
          </a:p>
          <a:p>
            <a:pPr>
              <a:buFont typeface="Arial" pitchFamily="34" charset="0"/>
              <a:buChar char="•"/>
            </a:pPr>
            <a:r>
              <a:rPr lang="en-US" sz="1300" dirty="0" smtClean="0">
                <a:solidFill>
                  <a:srgbClr val="FFFF00"/>
                </a:solidFill>
              </a:rPr>
              <a:t> </a:t>
            </a:r>
            <a:r>
              <a:rPr lang="en-US" sz="1300" b="1" u="sng" dirty="0" smtClean="0">
                <a:solidFill>
                  <a:srgbClr val="FFFF00"/>
                </a:solidFill>
              </a:rPr>
              <a:t>Assess </a:t>
            </a:r>
            <a:r>
              <a:rPr lang="en-US" sz="1300" dirty="0" smtClean="0">
                <a:solidFill>
                  <a:srgbClr val="FFFF00"/>
                </a:solidFill>
              </a:rPr>
              <a:t>the implications of a unit’s actions and initiate cultural change to operate effectively within a specific  environment.  (Intellect)</a:t>
            </a:r>
            <a:r>
              <a:rPr lang="en-US" sz="800" dirty="0" smtClean="0">
                <a:solidFill>
                  <a:srgbClr val="FFFF00"/>
                </a:solidFill>
              </a:rPr>
              <a:t/>
            </a:r>
            <a:br>
              <a:rPr lang="en-US" sz="800" dirty="0" smtClean="0">
                <a:solidFill>
                  <a:srgbClr val="FFFF00"/>
                </a:solidFill>
              </a:rPr>
            </a:br>
            <a:endParaRPr lang="en-US" sz="800" dirty="0" smtClean="0">
              <a:solidFill>
                <a:srgbClr val="FFFF00"/>
              </a:solidFill>
            </a:endParaRPr>
          </a:p>
          <a:p>
            <a:pPr>
              <a:defRPr/>
            </a:pPr>
            <a:endParaRPr lang="en-US" sz="800" dirty="0">
              <a:solidFill>
                <a:srgbClr val="FFFF00"/>
              </a:solidFill>
            </a:endParaRPr>
          </a:p>
        </p:txBody>
      </p:sp>
      <p:sp>
        <p:nvSpPr>
          <p:cNvPr id="38" name="Left-Right Arrow 37"/>
          <p:cNvSpPr/>
          <p:nvPr/>
        </p:nvSpPr>
        <p:spPr bwMode="auto">
          <a:xfrm>
            <a:off x="838200" y="5867400"/>
            <a:ext cx="7696200" cy="341313"/>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Basic to Fully Proficient</a:t>
            </a:r>
            <a:r>
              <a:rPr lang="en-US" sz="1400" dirty="0" smtClean="0">
                <a:solidFill>
                  <a:schemeClr val="tx1"/>
                </a:solidFill>
              </a:rPr>
              <a:t> (over the course of a career)</a:t>
            </a:r>
            <a:endParaRPr lang="en-US" sz="1400" dirty="0">
              <a:solidFill>
                <a:schemeClr val="tx1"/>
              </a:solidFill>
            </a:endParaRPr>
          </a:p>
        </p:txBody>
      </p:sp>
      <p:sp>
        <p:nvSpPr>
          <p:cNvPr id="39" name="Left-Right Arrow 38"/>
          <p:cNvSpPr/>
          <p:nvPr/>
        </p:nvSpPr>
        <p:spPr bwMode="auto">
          <a:xfrm>
            <a:off x="838200" y="5449887"/>
            <a:ext cx="7696200" cy="341313"/>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Character /Presence/Intellect </a:t>
            </a:r>
            <a:r>
              <a:rPr lang="en-US" sz="1400" dirty="0" smtClean="0">
                <a:solidFill>
                  <a:schemeClr val="tx1"/>
                </a:solidFill>
              </a:rPr>
              <a:t>(over the course of a career)</a:t>
            </a:r>
            <a:endParaRPr lang="en-US" sz="1400" dirty="0">
              <a:solidFill>
                <a:schemeClr val="tx1"/>
              </a:solidFill>
            </a:endParaRPr>
          </a:p>
        </p:txBody>
      </p:sp>
      <p:sp>
        <p:nvSpPr>
          <p:cNvPr id="16" name="Rectangle 15"/>
          <p:cNvSpPr/>
          <p:nvPr/>
        </p:nvSpPr>
        <p:spPr>
          <a:xfrm>
            <a:off x="1196411" y="-49160"/>
            <a:ext cx="7947589" cy="738664"/>
          </a:xfrm>
          <a:prstGeom prst="rect">
            <a:avLst/>
          </a:prstGeom>
        </p:spPr>
        <p:txBody>
          <a:bodyPr wrap="square">
            <a:spAutoFit/>
          </a:bodyPr>
          <a:lstStyle/>
          <a:p>
            <a:r>
              <a:rPr lang="en-US" sz="2400" b="1" i="1" kern="0" dirty="0" smtClean="0">
                <a:solidFill>
                  <a:srgbClr val="FFC000"/>
                </a:solidFill>
                <a:latin typeface="Arial" pitchFamily="34" charset="0"/>
                <a:cs typeface="Arial" pitchFamily="34" charset="0"/>
              </a:rPr>
              <a:t>      </a:t>
            </a:r>
            <a:r>
              <a:rPr lang="en-US" sz="2400" b="1" i="1" kern="0" dirty="0">
                <a:solidFill>
                  <a:srgbClr val="FFFF00"/>
                </a:solidFill>
              </a:rPr>
              <a:t> </a:t>
            </a:r>
            <a:r>
              <a:rPr lang="en-US" sz="2400" b="1" i="1" kern="0" dirty="0" smtClean="0">
                <a:solidFill>
                  <a:srgbClr val="FFFF00"/>
                </a:solidFill>
              </a:rPr>
              <a:t>                                             </a:t>
            </a:r>
            <a:r>
              <a:rPr lang="en-US" sz="2400" b="1" i="1" kern="0" dirty="0" smtClean="0">
                <a:solidFill>
                  <a:srgbClr val="FFC000"/>
                </a:solidFill>
                <a:latin typeface="Arial" pitchFamily="34" charset="0"/>
                <a:cs typeface="Arial" pitchFamily="34" charset="0"/>
              </a:rPr>
              <a:t>Career </a:t>
            </a:r>
            <a:r>
              <a:rPr lang="en-US" sz="2400" b="1" i="1" kern="0" dirty="0">
                <a:solidFill>
                  <a:srgbClr val="FFC000"/>
                </a:solidFill>
                <a:latin typeface="Arial" pitchFamily="34" charset="0"/>
                <a:cs typeface="Arial" pitchFamily="34" charset="0"/>
              </a:rPr>
              <a:t>Development</a:t>
            </a:r>
            <a:endParaRPr lang="en-US" sz="2400" b="1" i="1" u="sng" kern="0" dirty="0" smtClean="0">
              <a:solidFill>
                <a:srgbClr val="FFC000"/>
              </a:solidFill>
              <a:latin typeface="Arial" pitchFamily="34" charset="0"/>
              <a:cs typeface="Arial" pitchFamily="34" charset="0"/>
            </a:endParaRPr>
          </a:p>
          <a:p>
            <a:r>
              <a:rPr lang="en-US" b="1" i="1" kern="0" dirty="0" smtClean="0">
                <a:solidFill>
                  <a:srgbClr val="FFC000"/>
                </a:solidFill>
              </a:rPr>
              <a:t>                                                                                  (</a:t>
            </a:r>
            <a:r>
              <a:rPr lang="en-US" b="1" i="1" kern="0" dirty="0" smtClean="0">
                <a:solidFill>
                  <a:srgbClr val="FFC000"/>
                </a:solidFill>
                <a:latin typeface="Arial" pitchFamily="34" charset="0"/>
                <a:cs typeface="Arial" pitchFamily="34" charset="0"/>
              </a:rPr>
              <a:t>CREL GLOs)</a:t>
            </a:r>
            <a:endParaRPr lang="en-US" b="1" u="sng" dirty="0">
              <a:solidFill>
                <a:srgbClr val="FFC000"/>
              </a:solidFill>
            </a:endParaRPr>
          </a:p>
        </p:txBody>
      </p:sp>
    </p:spTree>
    <p:extLst>
      <p:ext uri="{BB962C8B-B14F-4D97-AF65-F5344CB8AC3E}">
        <p14:creationId xmlns:p14="http://schemas.microsoft.com/office/powerpoint/2010/main" val="91919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2834513"/>
              </p:ext>
            </p:extLst>
          </p:nvPr>
        </p:nvGraphicFramePr>
        <p:xfrm>
          <a:off x="1" y="2499360"/>
          <a:ext cx="9143999" cy="4754880"/>
        </p:xfrm>
        <a:graphic>
          <a:graphicData uri="http://schemas.openxmlformats.org/drawingml/2006/table">
            <a:tbl>
              <a:tblPr firstRow="1" bandRow="1">
                <a:tableStyleId>{5C22544A-7EE6-4342-B048-85BDC9FD1C3A}</a:tableStyleId>
              </a:tblPr>
              <a:tblGrid>
                <a:gridCol w="3174474"/>
                <a:gridCol w="5969525"/>
              </a:tblGrid>
              <a:tr h="185164">
                <a:tc>
                  <a:txBody>
                    <a:bodyPr/>
                    <a:lstStyle/>
                    <a:p>
                      <a:pPr algn="ctr"/>
                      <a:r>
                        <a:rPr lang="en-US" sz="2000" b="1" dirty="0" smtClean="0">
                          <a:latin typeface="Arial" panose="020B0604020202020204" pitchFamily="34" charset="0"/>
                          <a:cs typeface="Arial" panose="020B0604020202020204" pitchFamily="34" charset="0"/>
                        </a:rPr>
                        <a:t>Date</a:t>
                      </a:r>
                      <a:endParaRPr lang="en-US" sz="2000" b="1" dirty="0">
                        <a:latin typeface="Arial" panose="020B0604020202020204" pitchFamily="34" charset="0"/>
                        <a:cs typeface="Arial" panose="020B0604020202020204" pitchFamily="34" charset="0"/>
                      </a:endParaRPr>
                    </a:p>
                  </a:txBody>
                  <a:tcPr anchor="ctr"/>
                </a:tc>
                <a:tc>
                  <a:txBody>
                    <a:bodyPr/>
                    <a:lstStyle/>
                    <a:p>
                      <a:pPr algn="ctr"/>
                      <a:r>
                        <a:rPr lang="en-US" sz="2000" b="1" dirty="0" err="1" smtClean="0">
                          <a:latin typeface="Arial" panose="020B0604020202020204" pitchFamily="34" charset="0"/>
                          <a:cs typeface="Arial" panose="020B0604020202020204" pitchFamily="34" charset="0"/>
                        </a:rPr>
                        <a:t>CoE</a:t>
                      </a:r>
                      <a:endParaRPr lang="en-US" sz="2000" b="1" dirty="0">
                        <a:latin typeface="Arial" panose="020B0604020202020204" pitchFamily="34" charset="0"/>
                        <a:cs typeface="Arial" panose="020B0604020202020204" pitchFamily="34" charset="0"/>
                      </a:endParaRPr>
                    </a:p>
                  </a:txBody>
                  <a:tcPr anchor="ctr"/>
                </a:tc>
              </a:tr>
              <a:tr h="3644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24 June</a:t>
                      </a:r>
                      <a:r>
                        <a:rPr lang="en-US" sz="2000" b="1" baseline="0" dirty="0" smtClean="0">
                          <a:latin typeface="Arial" panose="020B0604020202020204" pitchFamily="34" charset="0"/>
                          <a:cs typeface="Arial" panose="020B0604020202020204" pitchFamily="34" charset="0"/>
                        </a:rPr>
                        <a:t> 2015</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latin typeface="Arial" panose="020B0604020202020204" pitchFamily="34" charset="0"/>
                          <a:cs typeface="Arial" panose="020B0604020202020204" pitchFamily="34" charset="0"/>
                        </a:rPr>
                        <a:t>Cyber </a:t>
                      </a:r>
                      <a:r>
                        <a:rPr lang="en-US" sz="2000" b="1" dirty="0" err="1" smtClean="0">
                          <a:latin typeface="Arial" panose="020B0604020202020204" pitchFamily="34" charset="0"/>
                          <a:cs typeface="Arial" panose="020B0604020202020204" pitchFamily="34" charset="0"/>
                        </a:rPr>
                        <a:t>CoE</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25 June</a:t>
                      </a:r>
                      <a:r>
                        <a:rPr lang="en-US" sz="2000" b="1" baseline="0" dirty="0" smtClean="0">
                          <a:latin typeface="Arial" panose="020B0604020202020204" pitchFamily="34" charset="0"/>
                          <a:cs typeface="Arial" panose="020B0604020202020204" pitchFamily="34" charset="0"/>
                        </a:rPr>
                        <a:t> 2015</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latin typeface="Arial" panose="020B0604020202020204" pitchFamily="34" charset="0"/>
                          <a:cs typeface="Arial" panose="020B0604020202020204" pitchFamily="34" charset="0"/>
                        </a:rPr>
                        <a:t>Maneuver </a:t>
                      </a:r>
                      <a:r>
                        <a:rPr lang="en-US" sz="2000" b="1" dirty="0" err="1" smtClean="0">
                          <a:latin typeface="Arial" panose="020B0604020202020204" pitchFamily="34" charset="0"/>
                          <a:cs typeface="Arial" panose="020B0604020202020204" pitchFamily="34" charset="0"/>
                        </a:rPr>
                        <a:t>CoE</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26 June 2015</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latin typeface="Arial" panose="020B0604020202020204" pitchFamily="34" charset="0"/>
                          <a:cs typeface="Arial" panose="020B0604020202020204" pitchFamily="34" charset="0"/>
                        </a:rPr>
                        <a:t>Aviation </a:t>
                      </a:r>
                      <a:r>
                        <a:rPr lang="en-US" sz="2000" b="1" dirty="0" err="1" smtClean="0">
                          <a:latin typeface="Arial" panose="020B0604020202020204" pitchFamily="34" charset="0"/>
                          <a:cs typeface="Arial" panose="020B0604020202020204" pitchFamily="34" charset="0"/>
                        </a:rPr>
                        <a:t>CoE</a:t>
                      </a:r>
                      <a:r>
                        <a:rPr lang="en-US" sz="2000" b="1" dirty="0" smtClean="0">
                          <a:latin typeface="Arial" panose="020B0604020202020204" pitchFamily="34" charset="0"/>
                          <a:cs typeface="Arial" panose="020B0604020202020204" pitchFamily="34" charset="0"/>
                        </a:rPr>
                        <a:t> and</a:t>
                      </a:r>
                      <a:r>
                        <a:rPr lang="en-US" sz="2000" b="1" baseline="0" dirty="0" smtClean="0">
                          <a:latin typeface="Arial" panose="020B0604020202020204" pitchFamily="34" charset="0"/>
                          <a:cs typeface="Arial" panose="020B0604020202020204" pitchFamily="34" charset="0"/>
                        </a:rPr>
                        <a:t> WOCC</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29-30 June 2015</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latin typeface="Arial" panose="020B0604020202020204" pitchFamily="34" charset="0"/>
                          <a:cs typeface="Arial" panose="020B0604020202020204" pitchFamily="34" charset="0"/>
                        </a:rPr>
                        <a:t>Maneuver Support</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CoE</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1 July 2015</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latin typeface="Arial" panose="020B0604020202020204" pitchFamily="34" charset="0"/>
                          <a:cs typeface="Arial" panose="020B0604020202020204" pitchFamily="34" charset="0"/>
                        </a:rPr>
                        <a:t>Fires </a:t>
                      </a:r>
                      <a:r>
                        <a:rPr lang="en-US" sz="2000" b="1" dirty="0" err="1" smtClean="0">
                          <a:latin typeface="Arial" panose="020B0604020202020204" pitchFamily="34" charset="0"/>
                          <a:cs typeface="Arial" panose="020B0604020202020204" pitchFamily="34" charset="0"/>
                        </a:rPr>
                        <a:t>CoE</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TBD</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latin typeface="Arial" panose="020B0604020202020204" pitchFamily="34" charset="0"/>
                          <a:cs typeface="Arial" panose="020B0604020202020204" pitchFamily="34" charset="0"/>
                        </a:rPr>
                        <a:t>Sustainment</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CoE</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TBD</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latin typeface="Arial" panose="020B0604020202020204" pitchFamily="34" charset="0"/>
                          <a:cs typeface="Arial" panose="020B0604020202020204" pitchFamily="34" charset="0"/>
                        </a:rPr>
                        <a:t>Intel </a:t>
                      </a:r>
                      <a:r>
                        <a:rPr lang="en-US" sz="2000" b="1" dirty="0" err="1" smtClean="0">
                          <a:latin typeface="Arial" panose="020B0604020202020204" pitchFamily="34" charset="0"/>
                          <a:cs typeface="Arial" panose="020B0604020202020204" pitchFamily="34" charset="0"/>
                        </a:rPr>
                        <a:t>CoE</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TBD</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effectLst/>
                        </a:rPr>
                        <a:t>USASMA</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TBD</a:t>
                      </a:r>
                      <a:endParaRPr lang="en-US" sz="2000" b="1" dirty="0">
                        <a:latin typeface="Arial" panose="020B0604020202020204" pitchFamily="34" charset="0"/>
                        <a:cs typeface="Arial" panose="020B0604020202020204" pitchFamily="34" charset="0"/>
                      </a:endParaRPr>
                    </a:p>
                  </a:txBody>
                  <a:tcPr/>
                </a:tc>
                <a:tc>
                  <a:txBody>
                    <a:bodyPr/>
                    <a:lstStyle/>
                    <a:p>
                      <a:r>
                        <a:rPr lang="en-US" sz="2000" b="1" dirty="0" smtClean="0">
                          <a:latin typeface="Arial" panose="020B0604020202020204" pitchFamily="34" charset="0"/>
                          <a:cs typeface="Arial" panose="020B0604020202020204" pitchFamily="34" charset="0"/>
                        </a:rPr>
                        <a:t>AMEDD C&amp;S</a:t>
                      </a:r>
                      <a:endParaRPr lang="en-US" sz="2000" b="1" dirty="0">
                        <a:latin typeface="Arial" panose="020B0604020202020204" pitchFamily="34" charset="0"/>
                        <a:cs typeface="Arial" panose="020B0604020202020204" pitchFamily="34" charset="0"/>
                      </a:endParaRPr>
                    </a:p>
                  </a:txBody>
                  <a:tcPr/>
                </a:tc>
              </a:tr>
              <a:tr h="364443">
                <a:tc>
                  <a:txBody>
                    <a:bodyPr/>
                    <a:lstStyle/>
                    <a:p>
                      <a:r>
                        <a:rPr lang="en-US" sz="2000" b="1" dirty="0" smtClean="0">
                          <a:latin typeface="Arial" panose="020B0604020202020204" pitchFamily="34" charset="0"/>
                          <a:cs typeface="Arial" panose="020B0604020202020204" pitchFamily="34" charset="0"/>
                        </a:rPr>
                        <a:t>TBD</a:t>
                      </a:r>
                      <a:endParaRPr lang="en-US" sz="2000" b="1" dirty="0">
                        <a:latin typeface="Arial" panose="020B0604020202020204" pitchFamily="34" charset="0"/>
                        <a:cs typeface="Arial" panose="020B0604020202020204" pitchFamily="34" charset="0"/>
                      </a:endParaRPr>
                    </a:p>
                  </a:txBody>
                  <a:tcPr/>
                </a:tc>
                <a:tc>
                  <a:txBody>
                    <a:bodyPr/>
                    <a:lstStyle/>
                    <a:p>
                      <a:r>
                        <a:rPr lang="en-US" sz="2000" b="1" i="1" dirty="0" smtClean="0">
                          <a:effectLst/>
                        </a:rPr>
                        <a:t>NCOA</a:t>
                      </a:r>
                      <a:endParaRPr lang="en-US" sz="2000" b="1" dirty="0">
                        <a:latin typeface="Arial" panose="020B0604020202020204" pitchFamily="34" charset="0"/>
                        <a:cs typeface="Arial" panose="020B0604020202020204" pitchFamily="34" charset="0"/>
                      </a:endParaRPr>
                    </a:p>
                  </a:txBody>
                  <a:tcPr/>
                </a:tc>
              </a:tr>
              <a:tr h="364443">
                <a:tc>
                  <a:txBody>
                    <a:bodyPr/>
                    <a:lstStyle/>
                    <a:p>
                      <a:endParaRPr lang="en-US" sz="2000" b="1" dirty="0">
                        <a:latin typeface="Arial" panose="020B0604020202020204" pitchFamily="34" charset="0"/>
                        <a:cs typeface="Arial" panose="020B0604020202020204" pitchFamily="34" charset="0"/>
                      </a:endParaRPr>
                    </a:p>
                  </a:txBody>
                  <a:tcPr/>
                </a:tc>
                <a:tc>
                  <a:txBody>
                    <a:bodyPr/>
                    <a:lstStyle/>
                    <a:p>
                      <a:endParaRPr lang="en-US" sz="2000" b="1" dirty="0">
                        <a:latin typeface="Arial" panose="020B0604020202020204" pitchFamily="34" charset="0"/>
                        <a:cs typeface="Arial" panose="020B0604020202020204" pitchFamily="34" charset="0"/>
                      </a:endParaRPr>
                    </a:p>
                  </a:txBody>
                  <a:tcPr/>
                </a:tc>
              </a:tr>
            </a:tbl>
          </a:graphicData>
        </a:graphic>
      </p:graphicFrame>
      <p:sp>
        <p:nvSpPr>
          <p:cNvPr id="3" name="Rectangle 2"/>
          <p:cNvSpPr/>
          <p:nvPr/>
        </p:nvSpPr>
        <p:spPr>
          <a:xfrm>
            <a:off x="4483510" y="-144871"/>
            <a:ext cx="3667432" cy="830997"/>
          </a:xfrm>
          <a:prstGeom prst="rect">
            <a:avLst/>
          </a:prstGeom>
        </p:spPr>
        <p:txBody>
          <a:bodyPr wrap="square">
            <a:spAutoFit/>
          </a:bodyPr>
          <a:lstStyle/>
          <a:p>
            <a:pPr algn="ctr"/>
            <a:r>
              <a:rPr lang="en-US" sz="2800" b="1" i="1" dirty="0" smtClean="0">
                <a:solidFill>
                  <a:srgbClr val="FFC000"/>
                </a:solidFill>
                <a:latin typeface="Arial"/>
                <a:cs typeface="Arial"/>
              </a:rPr>
              <a:t> </a:t>
            </a:r>
            <a:r>
              <a:rPr lang="en-US" sz="2000" b="1" i="1" dirty="0" smtClean="0">
                <a:solidFill>
                  <a:srgbClr val="FFC000"/>
                </a:solidFill>
                <a:latin typeface="Arial"/>
                <a:cs typeface="Arial"/>
              </a:rPr>
              <a:t>Way Ahead / CREL Assessment Visits</a:t>
            </a:r>
            <a:endParaRPr lang="en-US" sz="2000" dirty="0"/>
          </a:p>
        </p:txBody>
      </p:sp>
      <p:sp>
        <p:nvSpPr>
          <p:cNvPr id="4" name="Rectangle 3"/>
          <p:cNvSpPr/>
          <p:nvPr/>
        </p:nvSpPr>
        <p:spPr>
          <a:xfrm>
            <a:off x="0" y="470824"/>
            <a:ext cx="9143999" cy="2031325"/>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latin typeface="Times New Roman" panose="02020603050405020304" pitchFamily="18" charset="0"/>
                <a:ea typeface="Calibri" panose="020F0502020204030204" pitchFamily="34" charset="0"/>
                <a:cs typeface="Times New Roman" panose="02020603050405020304" pitchFamily="18" charset="0"/>
              </a:rPr>
              <a:t>What: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C</a:t>
            </a:r>
            <a:r>
              <a:rPr lang="en-US" dirty="0" smtClean="0">
                <a:latin typeface="Times New Roman" panose="02020603050405020304" pitchFamily="18" charset="0"/>
                <a:ea typeface="Calibri" panose="020F0502020204030204" pitchFamily="34" charset="0"/>
                <a:cs typeface="Times New Roman" panose="02020603050405020304" pitchFamily="18" charset="0"/>
              </a:rPr>
              <a:t>onducted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CoEs</a:t>
            </a:r>
            <a:r>
              <a:rPr lang="en-US" dirty="0" smtClean="0">
                <a:latin typeface="Times New Roman" panose="02020603050405020304" pitchFamily="18" charset="0"/>
                <a:ea typeface="Calibri" panose="020F0502020204030204" pitchFamily="34" charset="0"/>
                <a:cs typeface="Times New Roman" panose="02020603050405020304" pitchFamily="18" charset="0"/>
              </a:rPr>
              <a:t>/Schools </a:t>
            </a:r>
            <a:r>
              <a:rPr lang="en-US" dirty="0">
                <a:latin typeface="Times New Roman" panose="02020603050405020304" pitchFamily="18" charset="0"/>
                <a:ea typeface="Calibri" panose="020F0502020204030204" pitchFamily="34" charset="0"/>
                <a:cs typeface="Times New Roman" panose="02020603050405020304" pitchFamily="18" charset="0"/>
              </a:rPr>
              <a:t>Culture in PME assessment data collection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visits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latin typeface="Times New Roman" panose="02020603050405020304" pitchFamily="18" charset="0"/>
                <a:ea typeface="Calibri" panose="020F0502020204030204" pitchFamily="34" charset="0"/>
                <a:cs typeface="Times New Roman" panose="02020603050405020304" pitchFamily="18" charset="0"/>
              </a:rPr>
              <a:t>Purpose:</a:t>
            </a:r>
            <a:r>
              <a:rPr lang="en-US" dirty="0">
                <a:latin typeface="Times New Roman" panose="02020603050405020304" pitchFamily="18" charset="0"/>
                <a:ea typeface="Calibri" panose="020F0502020204030204" pitchFamily="34" charset="0"/>
                <a:cs typeface="Times New Roman" panose="02020603050405020304" pitchFamily="18" charset="0"/>
              </a:rPr>
              <a:t> To complete Culture in PME assessment to identify the required level of support to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CoEs</a:t>
            </a:r>
            <a:r>
              <a:rPr lang="en-US" dirty="0" smtClean="0">
                <a:latin typeface="Times New Roman" panose="02020603050405020304" pitchFamily="18" charset="0"/>
                <a:ea typeface="Calibri" panose="020F0502020204030204" pitchFamily="34" charset="0"/>
                <a:cs typeface="Times New Roman" panose="02020603050405020304" pitchFamily="18" charset="0"/>
              </a:rPr>
              <a:t>/Schools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smtClean="0">
                <a:latin typeface="Times New Roman" panose="02020603050405020304" pitchFamily="18" charset="0"/>
                <a:ea typeface="Calibri" panose="020F0502020204030204" pitchFamily="34" charset="0"/>
                <a:cs typeface="Times New Roman" panose="02020603050405020304" pitchFamily="18" charset="0"/>
              </a:rPr>
              <a:t>Who:</a:t>
            </a:r>
            <a:r>
              <a:rPr lang="en-US" dirty="0" smtClean="0">
                <a:latin typeface="Times New Roman" panose="02020603050405020304" pitchFamily="18" charset="0"/>
                <a:ea typeface="Calibri" panose="020F0502020204030204" pitchFamily="34" charset="0"/>
                <a:cs typeface="Times New Roman" panose="02020603050405020304" pitchFamily="18" charset="0"/>
              </a:rPr>
              <a:t> CAC QAO, </a:t>
            </a:r>
            <a:r>
              <a:rPr lang="en-US" dirty="0" smtClean="0">
                <a:latin typeface="Times New Roman" panose="02020603050405020304" pitchFamily="18" charset="0"/>
                <a:ea typeface="Calibri" panose="020F0502020204030204" pitchFamily="34" charset="0"/>
                <a:cs typeface="Times New Roman" panose="02020603050405020304" pitchFamily="18" charset="0"/>
              </a:rPr>
              <a:t>CAC LREC </a:t>
            </a:r>
            <a:r>
              <a:rPr lang="en-US" dirty="0">
                <a:latin typeface="Times New Roman" panose="02020603050405020304" pitchFamily="18" charset="0"/>
                <a:ea typeface="Calibri" panose="020F0502020204030204" pitchFamily="34" charset="0"/>
                <a:cs typeface="Times New Roman" panose="02020603050405020304" pitchFamily="18" charset="0"/>
              </a:rPr>
              <a:t>Management Office (LRECMO).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97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208" y="10943"/>
            <a:ext cx="5310553" cy="523220"/>
          </a:xfrm>
          <a:prstGeom prst="rect">
            <a:avLst/>
          </a:prstGeom>
        </p:spPr>
        <p:txBody>
          <a:bodyPr wrap="square">
            <a:spAutoFit/>
          </a:bodyPr>
          <a:lstStyle/>
          <a:p>
            <a:r>
              <a:rPr lang="en-US" b="1" dirty="0">
                <a:ln>
                  <a:solidFill>
                    <a:srgbClr val="FFC000"/>
                  </a:solidFill>
                </a:ln>
              </a:rPr>
              <a:t> </a:t>
            </a:r>
            <a:r>
              <a:rPr lang="en-US" b="1" dirty="0" smtClean="0">
                <a:ln>
                  <a:solidFill>
                    <a:srgbClr val="FFC000"/>
                  </a:solidFill>
                </a:ln>
              </a:rPr>
              <a:t>                                             </a:t>
            </a:r>
            <a:r>
              <a:rPr lang="en-US" sz="2800" b="1" i="1" dirty="0" smtClean="0">
                <a:solidFill>
                  <a:srgbClr val="FFC000"/>
                </a:solidFill>
                <a:latin typeface="Arial" pitchFamily="34" charset="0"/>
                <a:cs typeface="Arial" pitchFamily="34" charset="0"/>
              </a:rPr>
              <a:t> CREL</a:t>
            </a:r>
            <a:endParaRPr lang="en-US" sz="2800" dirty="0"/>
          </a:p>
        </p:txBody>
      </p:sp>
      <p:sp>
        <p:nvSpPr>
          <p:cNvPr id="3" name="Rectangle 2"/>
          <p:cNvSpPr/>
          <p:nvPr/>
        </p:nvSpPr>
        <p:spPr>
          <a:xfrm>
            <a:off x="3021702" y="1515932"/>
            <a:ext cx="3053782" cy="830997"/>
          </a:xfrm>
          <a:prstGeom prst="rect">
            <a:avLst/>
          </a:prstGeom>
        </p:spPr>
        <p:txBody>
          <a:bodyPr wrap="square">
            <a:spAutoFit/>
          </a:bodyPr>
          <a:lstStyle/>
          <a:p>
            <a:r>
              <a:rPr lang="en-US" b="1" dirty="0">
                <a:ln>
                  <a:solidFill>
                    <a:srgbClr val="FFC000"/>
                  </a:solidFill>
                </a:ln>
              </a:rPr>
              <a:t> </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endParaRPr lang="en-US" sz="4800" b="1" i="1" dirty="0">
              <a:solidFill>
                <a:srgbClr val="FF0000"/>
              </a:solidFill>
              <a:latin typeface="+mj-lt"/>
              <a:cs typeface="Arial" pitchFamily="34" charset="0"/>
            </a:endParaRPr>
          </a:p>
        </p:txBody>
      </p:sp>
      <p:sp>
        <p:nvSpPr>
          <p:cNvPr id="4" name="Rectangle 3"/>
          <p:cNvSpPr/>
          <p:nvPr/>
        </p:nvSpPr>
        <p:spPr>
          <a:xfrm>
            <a:off x="2150076" y="3876585"/>
            <a:ext cx="5873578" cy="2862322"/>
          </a:xfrm>
          <a:prstGeom prst="rect">
            <a:avLst/>
          </a:prstGeom>
        </p:spPr>
        <p:txBody>
          <a:bodyPr wrap="square">
            <a:spAutoFit/>
          </a:bodyPr>
          <a:lstStyle/>
          <a:p>
            <a:r>
              <a:rPr lang="en-US" b="1" dirty="0" smtClean="0">
                <a:latin typeface="Arial" panose="020B0604020202020204" pitchFamily="34" charset="0"/>
              </a:rPr>
              <a:t>Contact:</a:t>
            </a:r>
            <a:r>
              <a:rPr lang="en-US" dirty="0" smtClean="0">
                <a:solidFill>
                  <a:srgbClr val="622A14"/>
                </a:solidFill>
                <a:latin typeface="Arial" panose="020B0604020202020204" pitchFamily="34" charset="0"/>
              </a:rPr>
              <a:t> </a:t>
            </a:r>
          </a:p>
          <a:p>
            <a:r>
              <a:rPr lang="en-US" dirty="0" smtClean="0">
                <a:solidFill>
                  <a:srgbClr val="622A14"/>
                </a:solidFill>
                <a:latin typeface="Arial" panose="020B0604020202020204" pitchFamily="34" charset="0"/>
              </a:rPr>
              <a:t>Program Manager</a:t>
            </a:r>
          </a:p>
          <a:p>
            <a:r>
              <a:rPr lang="en-US" dirty="0" smtClean="0">
                <a:solidFill>
                  <a:srgbClr val="622A14"/>
                </a:solidFill>
                <a:latin typeface="Arial" panose="020B0604020202020204" pitchFamily="34" charset="0"/>
              </a:rPr>
              <a:t>CAC CREL </a:t>
            </a:r>
            <a:r>
              <a:rPr lang="en-US" dirty="0">
                <a:solidFill>
                  <a:srgbClr val="622A14"/>
                </a:solidFill>
                <a:latin typeface="Arial" panose="020B0604020202020204" pitchFamily="34" charset="0"/>
              </a:rPr>
              <a:t>M</a:t>
            </a:r>
            <a:r>
              <a:rPr lang="en-US" dirty="0" smtClean="0">
                <a:solidFill>
                  <a:srgbClr val="622A14"/>
                </a:solidFill>
                <a:latin typeface="Arial" panose="020B0604020202020204" pitchFamily="34" charset="0"/>
              </a:rPr>
              <a:t>anagement Office (LRECMO)</a:t>
            </a:r>
            <a:endParaRPr lang="en-US" dirty="0">
              <a:solidFill>
                <a:srgbClr val="622A14"/>
              </a:solidFill>
              <a:latin typeface="Arial" panose="020B0604020202020204" pitchFamily="34" charset="0"/>
            </a:endParaRPr>
          </a:p>
          <a:p>
            <a:r>
              <a:rPr lang="en-US" dirty="0" smtClean="0"/>
              <a:t>U.S. Army </a:t>
            </a:r>
            <a:r>
              <a:rPr lang="en-US" dirty="0"/>
              <a:t>Combined Arms Center</a:t>
            </a:r>
          </a:p>
          <a:p>
            <a:r>
              <a:rPr lang="en-US" dirty="0"/>
              <a:t>Fort Leavenworth, KS 66027-2300</a:t>
            </a:r>
          </a:p>
          <a:p>
            <a:r>
              <a:rPr lang="en-US" dirty="0"/>
              <a:t>P: (913) 684-3345 </a:t>
            </a:r>
          </a:p>
          <a:p>
            <a:r>
              <a:rPr lang="en-US" dirty="0"/>
              <a:t>DSN: 552-3345 </a:t>
            </a:r>
          </a:p>
          <a:p>
            <a:r>
              <a:rPr lang="en-US" dirty="0" smtClean="0">
                <a:solidFill>
                  <a:srgbClr val="CC9900"/>
                </a:solidFill>
              </a:rPr>
              <a:t>http</a:t>
            </a:r>
            <a:r>
              <a:rPr lang="en-US" dirty="0">
                <a:solidFill>
                  <a:srgbClr val="CC9900"/>
                </a:solidFill>
              </a:rPr>
              <a:t>://usacac.army.mil/organizations/cace/lrec</a:t>
            </a:r>
          </a:p>
          <a:p>
            <a:r>
              <a:rPr lang="en-US" dirty="0"/>
              <a:t> </a:t>
            </a:r>
          </a:p>
          <a:p>
            <a:endParaRPr lang="en-US" dirty="0">
              <a:solidFill>
                <a:srgbClr val="645952"/>
              </a:solidFill>
              <a:latin typeface="Arial" panose="020B0604020202020204" pitchFamily="34" charset="0"/>
            </a:endParaRPr>
          </a:p>
        </p:txBody>
      </p:sp>
    </p:spTree>
    <p:extLst>
      <p:ext uri="{BB962C8B-B14F-4D97-AF65-F5344CB8AC3E}">
        <p14:creationId xmlns:p14="http://schemas.microsoft.com/office/powerpoint/2010/main" val="990348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208" y="10943"/>
            <a:ext cx="5310553" cy="677108"/>
          </a:xfrm>
          <a:prstGeom prst="rect">
            <a:avLst/>
          </a:prstGeom>
        </p:spPr>
        <p:txBody>
          <a:bodyPr wrap="square">
            <a:spAutoFit/>
          </a:bodyPr>
          <a:lstStyle/>
          <a:p>
            <a:r>
              <a:rPr lang="en-US" b="1" dirty="0">
                <a:ln>
                  <a:solidFill>
                    <a:srgbClr val="FFC000"/>
                  </a:solidFill>
                </a:ln>
              </a:rPr>
              <a:t> </a:t>
            </a:r>
            <a:r>
              <a:rPr lang="en-US" b="1" i="1" dirty="0">
                <a:solidFill>
                  <a:srgbClr val="FFC000"/>
                </a:solidFill>
                <a:latin typeface="Arial" pitchFamily="34" charset="0"/>
                <a:cs typeface="Arial" pitchFamily="34" charset="0"/>
              </a:rPr>
              <a:t>Culture, </a:t>
            </a:r>
            <a:r>
              <a:rPr lang="en-US" sz="2000" b="1" i="1" dirty="0">
                <a:solidFill>
                  <a:srgbClr val="FFC000"/>
                </a:solidFill>
                <a:latin typeface="Arial" pitchFamily="34" charset="0"/>
                <a:cs typeface="Arial" pitchFamily="34" charset="0"/>
              </a:rPr>
              <a:t>Regional</a:t>
            </a:r>
            <a:r>
              <a:rPr lang="en-US" b="1" i="1" dirty="0">
                <a:solidFill>
                  <a:srgbClr val="FFC000"/>
                </a:solidFill>
                <a:latin typeface="Arial" pitchFamily="34" charset="0"/>
                <a:cs typeface="Arial" pitchFamily="34" charset="0"/>
              </a:rPr>
              <a:t> Expertise and Language (</a:t>
            </a:r>
            <a:r>
              <a:rPr lang="en-US" b="1" i="1" dirty="0" smtClean="0">
                <a:solidFill>
                  <a:srgbClr val="FFC000"/>
                </a:solidFill>
                <a:latin typeface="Arial" pitchFamily="34" charset="0"/>
                <a:cs typeface="Arial" pitchFamily="34" charset="0"/>
              </a:rPr>
              <a:t>CREL)</a:t>
            </a:r>
            <a:endParaRPr lang="en-US" dirty="0"/>
          </a:p>
        </p:txBody>
      </p:sp>
      <p:sp>
        <p:nvSpPr>
          <p:cNvPr id="3" name="Rectangle 2"/>
          <p:cNvSpPr/>
          <p:nvPr/>
        </p:nvSpPr>
        <p:spPr>
          <a:xfrm>
            <a:off x="3174024" y="3105835"/>
            <a:ext cx="2048608" cy="707886"/>
          </a:xfrm>
          <a:prstGeom prst="rect">
            <a:avLst/>
          </a:prstGeom>
        </p:spPr>
        <p:txBody>
          <a:bodyPr wrap="square">
            <a:spAutoFit/>
          </a:bodyPr>
          <a:lstStyle/>
          <a:p>
            <a:r>
              <a:rPr lang="en-US" b="1" dirty="0">
                <a:ln>
                  <a:solidFill>
                    <a:srgbClr val="FFC000"/>
                  </a:solidFill>
                </a:ln>
              </a:rPr>
              <a:t>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BACKUP</a:t>
            </a:r>
            <a:endParaRPr lang="en-US" sz="4000" b="1" i="1" dirty="0">
              <a:solidFill>
                <a:srgbClr val="FF0000"/>
              </a:solidFill>
              <a:latin typeface="+mj-lt"/>
              <a:cs typeface="Arial" pitchFamily="34" charset="0"/>
            </a:endParaRPr>
          </a:p>
        </p:txBody>
      </p:sp>
    </p:spTree>
    <p:extLst>
      <p:ext uri="{BB962C8B-B14F-4D97-AF65-F5344CB8AC3E}">
        <p14:creationId xmlns:p14="http://schemas.microsoft.com/office/powerpoint/2010/main" val="244789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628778A418E7C4D98F04663443A13A4" ma:contentTypeVersion="1" ma:contentTypeDescription="Create a new document." ma:contentTypeScope="" ma:versionID="e5046e667a7904206e614cfbd2b8da22">
  <xsd:schema xmlns:xsd="http://www.w3.org/2001/XMLSchema" xmlns:xs="http://www.w3.org/2001/XMLSchema" xmlns:p="http://schemas.microsoft.com/office/2006/metadata/properties" xmlns:ns2="9f657b64-604c-45f3-8cfc-c97abdf24463" targetNamespace="http://schemas.microsoft.com/office/2006/metadata/properties" ma:root="true" ma:fieldsID="947653e4d7d22a269b3cbf297e5a9e2f" ns2:_="">
    <xsd:import namespace="9f657b64-604c-45f3-8cfc-c97abdf2446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57b64-604c-45f3-8cfc-c97abdf2446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f657b64-604c-45f3-8cfc-c97abdf24463">CACLDE-265-429</_dlc_DocId>
    <_dlc_DocIdUrl xmlns="9f657b64-604c-45f3-8cfc-c97abdf24463">
      <Url>https://combinedarmscenter.army.mil/orgs/lde/alcc/_layouts/DocIdRedir.aspx?ID=CACLDE-265-429</Url>
      <Description>CACLDE-265-429</Description>
    </_dlc_DocIdUrl>
  </documentManagement>
</p:properties>
</file>

<file path=customXml/itemProps1.xml><?xml version="1.0" encoding="utf-8"?>
<ds:datastoreItem xmlns:ds="http://schemas.openxmlformats.org/officeDocument/2006/customXml" ds:itemID="{7724165F-9E9E-4446-8FDF-6A84A7610980}">
  <ds:schemaRefs>
    <ds:schemaRef ds:uri="http://schemas.microsoft.com/sharepoint/v3/contenttype/forms"/>
  </ds:schemaRefs>
</ds:datastoreItem>
</file>

<file path=customXml/itemProps2.xml><?xml version="1.0" encoding="utf-8"?>
<ds:datastoreItem xmlns:ds="http://schemas.openxmlformats.org/officeDocument/2006/customXml" ds:itemID="{8DEF98F1-8DB4-4BBF-B6DC-F9AE207B2AE0}">
  <ds:schemaRefs>
    <ds:schemaRef ds:uri="http://schemas.microsoft.com/sharepoint/events"/>
  </ds:schemaRefs>
</ds:datastoreItem>
</file>

<file path=customXml/itemProps3.xml><?xml version="1.0" encoding="utf-8"?>
<ds:datastoreItem xmlns:ds="http://schemas.openxmlformats.org/officeDocument/2006/customXml" ds:itemID="{3257719A-7928-4347-82CD-9FA8B1512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57b64-604c-45f3-8cfc-c97abdf24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3E89ED9-9CFF-49C4-A819-289EE6EBE171}">
  <ds:schemaRef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9f657b64-604c-45f3-8cfc-c97abdf2446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19471</TotalTime>
  <Words>3253</Words>
  <Application>Microsoft Office PowerPoint</Application>
  <PresentationFormat>On-screen Show (4:3)</PresentationFormat>
  <Paragraphs>564</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 Narrow</vt:lpstr>
      <vt:lpstr>Calibri</vt:lpstr>
      <vt:lpstr>Courier New</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Defense Language and National Security Education Office (DLNSEO). Advises the Deputy Assistant Secretary of Defense (Readiness) on policy and programs regarding LREC.   Provides strategic direction and programmatic oversight to the Military Departments, Defense field activities and the Combatant Commands on present and future requirements related to LREC </vt:lpstr>
      <vt:lpstr>                    TRADOC Culture Training and Education </vt:lpstr>
      <vt:lpstr>                                                                    CREL Update</vt:lpstr>
      <vt:lpstr>                 Culture, Regional Expertise and Language (CREL)</vt:lpstr>
      <vt:lpstr>PowerPoint Presentation</vt:lpstr>
      <vt:lpstr>PowerPoint Presentation</vt:lpstr>
      <vt:lpstr>PowerPoint Presentation</vt:lpstr>
      <vt:lpstr>                           Example of Captains Career Course (CCC)</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- 6 Oct ALCC Slides - Final - 3 Oct 14</dc:title>
  <dc:creator>harold.starry</dc:creator>
  <cp:lastModifiedBy>mahir.ibrahimov</cp:lastModifiedBy>
  <cp:revision>1135</cp:revision>
  <cp:lastPrinted>2015-06-04T14:01:35Z</cp:lastPrinted>
  <dcterms:created xsi:type="dcterms:W3CDTF">2012-02-13T18:22:16Z</dcterms:created>
  <dcterms:modified xsi:type="dcterms:W3CDTF">2015-07-10T18:53:07Z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0x0101007628778A418E7C4D98F04663443A13A4</vt:lpwstr>
  </property>
  <property fmtid="{D5CDD505-2E9C-101B-9397-08002B2CF9AE}" pid="3" name="_dlc_DocIdItemGuid">
    <vt:lpwstr>b10b3882-61c9-4890-a339-07c8e8ab42b1</vt:lpwstr>
  </property>
</Properties>
</file>