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82" r:id="rId4"/>
    <p:sldMasterId id="2147483694" r:id="rId5"/>
    <p:sldMasterId id="2147483711" r:id="rId6"/>
  </p:sldMasterIdLst>
  <p:notesMasterIdLst>
    <p:notesMasterId r:id="rId38"/>
  </p:notesMasterIdLst>
  <p:sldIdLst>
    <p:sldId id="304" r:id="rId7"/>
    <p:sldId id="334" r:id="rId8"/>
    <p:sldId id="322" r:id="rId9"/>
    <p:sldId id="337" r:id="rId10"/>
    <p:sldId id="360" r:id="rId11"/>
    <p:sldId id="328" r:id="rId12"/>
    <p:sldId id="329" r:id="rId13"/>
    <p:sldId id="330" r:id="rId14"/>
    <p:sldId id="331" r:id="rId15"/>
    <p:sldId id="332" r:id="rId16"/>
    <p:sldId id="333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61" r:id="rId31"/>
    <p:sldId id="356" r:id="rId32"/>
    <p:sldId id="357" r:id="rId33"/>
    <p:sldId id="358" r:id="rId34"/>
    <p:sldId id="359" r:id="rId35"/>
    <p:sldId id="340" r:id="rId36"/>
    <p:sldId id="339" r:id="rId37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66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4" autoAdjust="0"/>
    <p:restoredTop sz="94361" autoAdjust="0"/>
  </p:normalViewPr>
  <p:slideViewPr>
    <p:cSldViewPr snapToGrid="0">
      <p:cViewPr varScale="1">
        <p:scale>
          <a:sx n="110" d="100"/>
          <a:sy n="110" d="100"/>
        </p:scale>
        <p:origin x="40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44628796400442E-2"/>
          <c:y val="0"/>
          <c:w val="0.6071428571428571"/>
          <c:h val="0.9026548672566371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Political Class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D3B-4347-AEA0-A1BDC1765262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D3B-4347-AEA0-A1BDC1765262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D3B-4347-AEA0-A1BDC176526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Core Class</c:v>
                </c:pt>
                <c:pt idx="1">
                  <c:v>Wavering Class</c:v>
                </c:pt>
                <c:pt idx="2">
                  <c:v>Hostile Class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25</c:v>
                </c:pt>
                <c:pt idx="1">
                  <c:v>50</c:v>
                </c:pt>
                <c:pt idx="2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3B-4347-AEA0-A1BDC176526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C80CE79-C764-4DCF-9134-4B3D7C455A8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57BF27E-C21B-4BEF-B45B-CE28CD7E6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2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BF27E-C21B-4BEF-B45B-CE28CD7E66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3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38D1-F62E-43E9-8E3A-C86B41795756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272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BF27E-C21B-4BEF-B45B-CE28CD7E66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6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BF27E-C21B-4BEF-B45B-CE28CD7E667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72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7A6D60-FE79-410F-81D3-1BAE4FAFE957}" type="slidenum">
              <a:rPr lang="en-US" altLang="en-US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74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7BF27E-C21B-4BEF-B45B-CE28CD7E66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6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88757-3F91-427B-9046-7FE73C81A977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87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88757-3F91-427B-9046-7FE73C81A97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88757-3F91-427B-9046-7FE73C81A977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73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88757-3F91-427B-9046-7FE73C81A97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6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91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2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15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1C1B41C-C79E-4300-9D68-6EF0B672583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04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6" name="Picture 5" descr="top-corner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top-corner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8350" y="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5" descr="top-corner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04800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top-corn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0" y="356235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8"/>
          <p:cNvSpPr>
            <a:spLocks noChangeArrowheads="1"/>
          </p:cNvSpPr>
          <p:nvPr userDrawn="1"/>
        </p:nvSpPr>
        <p:spPr bwMode="auto">
          <a:xfrm>
            <a:off x="2" y="3"/>
            <a:ext cx="6095999" cy="6397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F6C700"/>
                </a:solidFill>
              </a:rPr>
              <a:t>AMERICA’S ARMY</a:t>
            </a:r>
          </a:p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969696"/>
                </a:solidFill>
              </a:rPr>
              <a:t>OUR PROFESSION – STAND STRONG</a:t>
            </a: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1" name="Picture 2" descr="http://i73.photobucket.com/albums/i202/FLCrackerGirl/1SewBizUSA/usarmyT1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" y="3"/>
            <a:ext cx="736599" cy="635351"/>
          </a:xfrm>
          <a:prstGeom prst="rect">
            <a:avLst/>
          </a:prstGeom>
          <a:noFill/>
        </p:spPr>
      </p:pic>
      <p:sp>
        <p:nvSpPr>
          <p:cNvPr id="12" name="Rectangle 18"/>
          <p:cNvSpPr>
            <a:spLocks noChangeArrowheads="1"/>
          </p:cNvSpPr>
          <p:nvPr userDrawn="1"/>
        </p:nvSpPr>
        <p:spPr bwMode="auto">
          <a:xfrm>
            <a:off x="6096003" y="3"/>
            <a:ext cx="6095999" cy="6397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3" name="Picture 12" descr="Army and TRADOC Logo.png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7487"/>
          <a:stretch>
            <a:fillRect/>
          </a:stretch>
        </p:blipFill>
        <p:spPr>
          <a:xfrm>
            <a:off x="10871200" y="0"/>
            <a:ext cx="609600" cy="461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4" name="Picture 13" descr="C:\Users\Admin\Desktop\command_&amp;_general_staff_college_ssi_n11361.gif"/>
          <p:cNvPicPr>
            <a:picLocks noChangeAspect="1" noChangeArrowheads="1"/>
          </p:cNvPicPr>
          <p:nvPr userDrawn="1"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79202" y="228600"/>
            <a:ext cx="524524" cy="4114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9210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BBDEDB72-49D4-4D19-AC04-1434F5038A6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310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1C1B41C-C79E-4300-9D68-6EF0B672583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6" name="Picture 5" descr="top-corner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top-corner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8350" y="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5" descr="top-corner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04800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 descr="top-corn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0" y="356235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Rectangle 18"/>
          <p:cNvSpPr>
            <a:spLocks noChangeArrowheads="1"/>
          </p:cNvSpPr>
          <p:nvPr userDrawn="1"/>
        </p:nvSpPr>
        <p:spPr bwMode="auto">
          <a:xfrm>
            <a:off x="1" y="1"/>
            <a:ext cx="6095999" cy="6397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F6C700"/>
                </a:solidFill>
              </a:rPr>
              <a:t>AMERICA’S ARMY</a:t>
            </a:r>
          </a:p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969696"/>
                </a:solidFill>
              </a:rPr>
              <a:t>OUR PROFESSION – STAND STRONG</a:t>
            </a: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1" name="Picture 2" descr="http://i73.photobucket.com/albums/i202/FLCrackerGirl/1SewBizUSA/usarmyT1.jp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1"/>
            <a:ext cx="736599" cy="635351"/>
          </a:xfrm>
          <a:prstGeom prst="rect">
            <a:avLst/>
          </a:prstGeom>
          <a:noFill/>
        </p:spPr>
      </p:pic>
      <p:sp>
        <p:nvSpPr>
          <p:cNvPr id="12" name="Rectangle 18"/>
          <p:cNvSpPr>
            <a:spLocks noChangeArrowheads="1"/>
          </p:cNvSpPr>
          <p:nvPr userDrawn="1"/>
        </p:nvSpPr>
        <p:spPr bwMode="auto">
          <a:xfrm>
            <a:off x="6096002" y="1"/>
            <a:ext cx="6095999" cy="6397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3" name="Picture 12" descr="Army and TRADOC Logo.png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7487"/>
          <a:stretch>
            <a:fillRect/>
          </a:stretch>
        </p:blipFill>
        <p:spPr>
          <a:xfrm>
            <a:off x="10871200" y="0"/>
            <a:ext cx="609600" cy="461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4" name="Picture 13" descr="C:\Users\Admin\Desktop\command_&amp;_general_staff_college_ssi_n11361.gif"/>
          <p:cNvPicPr>
            <a:picLocks noChangeAspect="1" noChangeArrowheads="1"/>
          </p:cNvPicPr>
          <p:nvPr userDrawn="1"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79201" y="228600"/>
            <a:ext cx="524524" cy="4114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23941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BDEDB72-49D4-4D19-AC04-1434F5038A6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83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82400" y="6492881"/>
            <a:ext cx="609600" cy="365125"/>
          </a:xfrm>
          <a:prstGeom prst="rect">
            <a:avLst/>
          </a:prstGeom>
        </p:spPr>
        <p:txBody>
          <a:bodyPr/>
          <a:lstStyle/>
          <a:p>
            <a:fld id="{01F288AE-1A0B-479E-AB32-116F4187E39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8427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6AF94-5D7A-4009-A3D6-5C410D33C98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46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43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8B06E-F3DF-4B0B-8FAD-EBF37B9EA8E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80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52E78-85D4-44EB-B7B6-9FF04EE0EE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890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8D758-B690-40EF-9034-E348EF8619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725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2804D-6013-454E-BC9A-0708BDCD1AF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27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7310E-D1CD-47B6-9D79-2EC1FACC101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607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F2F18-D97A-4080-9278-6D73886646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8989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FAB68-7F63-4798-B169-35B870B7CD0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275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0B25E-FCD7-41EF-9009-88686C0F7B0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39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D7D42-28B3-4BA0-B039-6371233ABCE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738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AF08E-7928-4B72-89BD-54787E1FB89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40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99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 smtClean="0">
                  <a:solidFill>
                    <a:srgbClr val="000000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62483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484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ADE0E-5583-4B2A-9899-5066C5550EE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4949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51B185-CD6D-4C98-8AB1-89641BB24D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17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6FE63-F0F4-4DE7-9450-B3848B3809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223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4E64BE-F5DA-4837-B842-ACABFABF9C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26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515509-A387-4FBB-A5B6-74C5A09D0A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483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CB939-2D40-49F0-9D2E-58FD3B44E6C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8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AE038D-2256-49F6-801C-53104CE026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02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F22201-C04E-48A7-82EE-A49A041EB2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43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DE6B22-03DC-4ABA-95D3-DA65A845D8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957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42B955-5846-4FE8-954C-32F996EA919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478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264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C675F7-A35E-43CF-9EA5-8DCB8DE695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196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572107-ED09-4D28-A691-3630A92EAB2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756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13C1B-EE29-43C9-9DB1-BF4B8B9A98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114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53848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4000500"/>
            <a:ext cx="53848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CD491-64CE-454F-BDF2-C909EA9C4B0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829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53848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4000500"/>
            <a:ext cx="53848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12A0B-2618-487C-914D-5AF149D974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46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0DC5E-977F-4F86-953B-A86A5ACB0E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04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51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60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71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95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99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879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59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87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887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03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75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01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11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6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20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83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11" Type="http://schemas.openxmlformats.org/officeDocument/2006/relationships/image" Target="../media/image7.gif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theme" Target="../theme/theme2.xml"/><Relationship Id="rId9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jpeg"/><Relationship Id="rId12" Type="http://schemas.openxmlformats.org/officeDocument/2006/relationships/image" Target="../media/image7.gif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theme" Target="../theme/theme3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0B941-497C-48D5-A96F-DFFA817E5672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3F579-129D-4B7C-9001-08EE51B30B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6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" name="Picture 2" descr="top-corn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6" descr="top-corner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48350" y="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5" descr="top-corner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04800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" descr="top-corner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34000" y="356235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18"/>
          <p:cNvSpPr>
            <a:spLocks noChangeArrowheads="1"/>
          </p:cNvSpPr>
          <p:nvPr userDrawn="1"/>
        </p:nvSpPr>
        <p:spPr bwMode="auto">
          <a:xfrm>
            <a:off x="2" y="3"/>
            <a:ext cx="6095999" cy="6397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F6C700"/>
                </a:solidFill>
              </a:rPr>
              <a:t>AMERICA’S ARMY</a:t>
            </a:r>
          </a:p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969696"/>
                </a:solidFill>
              </a:rPr>
              <a:t>OUR PROFESSION – STAND STRONG</a:t>
            </a: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2" name="Picture 2" descr="http://i73.photobucket.com/albums/i202/FLCrackerGirl/1SewBizUSA/usarmyT1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" y="3"/>
            <a:ext cx="736599" cy="635351"/>
          </a:xfrm>
          <a:prstGeom prst="rect">
            <a:avLst/>
          </a:prstGeom>
          <a:noFill/>
        </p:spPr>
      </p:pic>
      <p:sp>
        <p:nvSpPr>
          <p:cNvPr id="13" name="Rectangle 18"/>
          <p:cNvSpPr>
            <a:spLocks noChangeArrowheads="1"/>
          </p:cNvSpPr>
          <p:nvPr userDrawn="1"/>
        </p:nvSpPr>
        <p:spPr bwMode="auto">
          <a:xfrm>
            <a:off x="6096003" y="3"/>
            <a:ext cx="6095999" cy="6397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4" name="Picture 13" descr="Army and TRADOC Logo.png"/>
          <p:cNvPicPr>
            <a:picLocks noChangeAspect="1"/>
          </p:cNvPicPr>
          <p:nvPr userDrawn="1"/>
        </p:nvPicPr>
        <p:blipFill>
          <a:blip r:embed="rId10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7487"/>
          <a:stretch>
            <a:fillRect/>
          </a:stretch>
        </p:blipFill>
        <p:spPr>
          <a:xfrm>
            <a:off x="10871200" y="0"/>
            <a:ext cx="609600" cy="461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8" name="Picture 7" descr="C:\Users\Admin\Desktop\command_&amp;_general_staff_college_ssi_n11361.gif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79202" y="228600"/>
            <a:ext cx="524524" cy="4114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3273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3" name="Picture 2" descr="top-corner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16" descr="top-corner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48350" y="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5" descr="top-corner"/>
            <p:cNvPicPr>
              <a:picLocks noChangeAspect="1" noChangeArrowheads="1"/>
            </p:cNvPicPr>
            <p:nvPr userDrawn="1"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048000"/>
              <a:ext cx="3295650" cy="381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" descr="top-corner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34000" y="3562350"/>
              <a:ext cx="3810000" cy="329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18"/>
          <p:cNvSpPr>
            <a:spLocks noChangeArrowheads="1"/>
          </p:cNvSpPr>
          <p:nvPr userDrawn="1"/>
        </p:nvSpPr>
        <p:spPr bwMode="auto">
          <a:xfrm>
            <a:off x="1" y="1"/>
            <a:ext cx="6095999" cy="6397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F6C700"/>
                </a:solidFill>
              </a:rPr>
              <a:t>AMERICA’S ARMY</a:t>
            </a:r>
          </a:p>
          <a:p>
            <a:pPr marL="574675" indent="-60325" defTabSz="913993">
              <a:defRPr/>
            </a:pPr>
            <a:r>
              <a:rPr lang="en-US" sz="1275" b="1" dirty="0" smtClean="0">
                <a:solidFill>
                  <a:srgbClr val="969696"/>
                </a:solidFill>
              </a:rPr>
              <a:t>OUR PROFESSION – STAND STRONG</a:t>
            </a: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2" name="Picture 2" descr="http://i73.photobucket.com/albums/i202/FLCrackerGirl/1SewBizUSA/usarmyT1.jp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" y="1"/>
            <a:ext cx="736599" cy="635351"/>
          </a:xfrm>
          <a:prstGeom prst="rect">
            <a:avLst/>
          </a:prstGeom>
          <a:noFill/>
        </p:spPr>
      </p:pic>
      <p:sp>
        <p:nvSpPr>
          <p:cNvPr id="13" name="Rectangle 18"/>
          <p:cNvSpPr>
            <a:spLocks noChangeArrowheads="1"/>
          </p:cNvSpPr>
          <p:nvPr userDrawn="1"/>
        </p:nvSpPr>
        <p:spPr bwMode="auto">
          <a:xfrm>
            <a:off x="6096002" y="1"/>
            <a:ext cx="6095999" cy="6397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68575" tIns="34287" rIns="68575" bIns="34287" anchor="ctr"/>
          <a:lstStyle/>
          <a:p>
            <a:pPr marL="574675" indent="-60325" defTabSz="913993">
              <a:defRPr/>
            </a:pPr>
            <a:endParaRPr lang="en-US" sz="1275" b="1" dirty="0">
              <a:solidFill>
                <a:srgbClr val="969696"/>
              </a:solidFill>
            </a:endParaRPr>
          </a:p>
        </p:txBody>
      </p:sp>
      <p:pic>
        <p:nvPicPr>
          <p:cNvPr id="14" name="Picture 13" descr="Army and TRADOC Logo.png"/>
          <p:cNvPicPr>
            <a:picLocks noChangeAspect="1"/>
          </p:cNvPicPr>
          <p:nvPr userDrawn="1"/>
        </p:nvPicPr>
        <p:blipFill>
          <a:blip r:embed="rId11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7487"/>
          <a:stretch>
            <a:fillRect/>
          </a:stretch>
        </p:blipFill>
        <p:spPr>
          <a:xfrm>
            <a:off x="10871200" y="0"/>
            <a:ext cx="609600" cy="46113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8" name="Picture 7" descr="C:\Users\Admin\Desktop\command_&amp;_general_staff_college_ssi_n11361.gif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79201" y="228600"/>
            <a:ext cx="524524" cy="41148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5348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3134A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6517C6-AE7A-4D7C-88D0-D9ECA0183E78}" type="slidenum"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3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576263" indent="-2365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914400" indent="-2238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252538" indent="-223838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604963" indent="-2381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062163" indent="-238125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519363" indent="-238125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976563" indent="-238125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433763" indent="-238125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A04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5EFEE9-3BD0-47A6-ACBA-D8AC1DEBE81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 smtClean="0">
                <a:solidFill>
                  <a:srgbClr val="666699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 smtClean="0">
                <a:solidFill>
                  <a:srgbClr val="666699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 smtClean="0">
                <a:solidFill>
                  <a:srgbClr val="9999CC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 smtClean="0">
                <a:solidFill>
                  <a:srgbClr val="666699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2400" smtClean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 smtClean="0">
                <a:solidFill>
                  <a:srgbClr val="9999CC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z="1800" smtClean="0">
                <a:solidFill>
                  <a:srgbClr val="9999CC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1456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7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9EE98-2A14-477D-9CFE-604EF2EDC1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6939E-BA19-4595-9D88-3B4A3DE58C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9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6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chart" Target="../charts/chart1.xml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7.jpg"/><Relationship Id="rId11" Type="http://schemas.openxmlformats.org/officeDocument/2006/relationships/image" Target="../media/image62.jpg"/><Relationship Id="rId5" Type="http://schemas.openxmlformats.org/officeDocument/2006/relationships/image" Target="../media/image56.jpeg"/><Relationship Id="rId10" Type="http://schemas.openxmlformats.org/officeDocument/2006/relationships/image" Target="../media/image61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2766" y="5918820"/>
            <a:ext cx="8373291" cy="94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478">
              <a:spcBef>
                <a:spcPct val="0"/>
              </a:spcBef>
              <a:defRPr/>
            </a:pPr>
            <a:endParaRPr lang="en-US" sz="1351" b="1" i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685478">
              <a:spcBef>
                <a:spcPct val="0"/>
              </a:spcBef>
              <a:defRPr/>
            </a:pP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latin typeface=" Arial"/>
                <a:cs typeface="Arial" panose="020B0604020202020204" pitchFamily="34" charset="0"/>
              </a:rPr>
              <a:t>30 April 2018</a:t>
            </a:r>
            <a:endParaRPr lang="en-US" sz="2400" i="1" dirty="0">
              <a:solidFill>
                <a:schemeClr val="accent1">
                  <a:lumMod val="75000"/>
                </a:schemeClr>
              </a:solidFill>
              <a:latin typeface=" Arial"/>
            </a:endParaRPr>
          </a:p>
          <a:p>
            <a:pPr algn="ctr" defTabSz="685478">
              <a:spcBef>
                <a:spcPct val="0"/>
              </a:spcBef>
              <a:defRPr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5724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5127625" y="1"/>
            <a:ext cx="1906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Kim’s Power Circle</a:t>
            </a:r>
            <a:endParaRPr lang="en-US" altLang="en-US" sz="1600">
              <a:solidFill>
                <a:srgbClr val="FFFFFF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1" y="457200"/>
            <a:ext cx="5700713" cy="565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1524001" y="4836469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00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0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What Makes NKPA C2 Unique?</a:t>
            </a:r>
          </a:p>
        </p:txBody>
      </p:sp>
      <p:pic>
        <p:nvPicPr>
          <p:cNvPr id="717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9" y="1984376"/>
            <a:ext cx="90265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4548188" y="5702300"/>
            <a:ext cx="4494212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altLang="en-US" sz="2000">
                <a:solidFill>
                  <a:srgbClr val="FFFFFF"/>
                </a:solidFill>
                <a:cs typeface="Calibri" panose="020F0502020204030204" pitchFamily="34" charset="0"/>
              </a:rPr>
              <a:t>Note: State Affairs Commission has now replaced NDC as highest decision making body in DPRK</a:t>
            </a:r>
            <a:r>
              <a:rPr lang="en-US" altLang="en-US">
                <a:solidFill>
                  <a:srgbClr val="FFFFFF"/>
                </a:solidFill>
                <a:cs typeface="Calibri" panose="020F0502020204030204" pitchFamily="34" charset="0"/>
              </a:rPr>
              <a:t/>
            </a:r>
            <a:br>
              <a:rPr lang="en-US" altLang="en-US">
                <a:solidFill>
                  <a:srgbClr val="FFFFFF"/>
                </a:solidFill>
                <a:cs typeface="Calibri" panose="020F0502020204030204" pitchFamily="34" charset="0"/>
              </a:rPr>
            </a:br>
            <a:endParaRPr lang="en-US" altLang="en-US" sz="20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81204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762000"/>
            <a:ext cx="7467600" cy="5486400"/>
          </a:xfrm>
        </p:spPr>
        <p:txBody>
          <a:bodyPr/>
          <a:lstStyle/>
          <a:p>
            <a:pPr marL="1482725" algn="ctr"/>
            <a:r>
              <a:rPr lang="en-US" altLang="en-US" sz="3600" b="1"/>
              <a:t/>
            </a:r>
            <a:br>
              <a:rPr lang="en-US" altLang="en-US" sz="3600" b="1"/>
            </a:br>
            <a:r>
              <a:rPr lang="en-US" altLang="en-US" sz="3600" b="1"/>
              <a:t/>
            </a:r>
            <a:br>
              <a:rPr lang="en-US" altLang="en-US" sz="3600" b="1"/>
            </a:br>
            <a:r>
              <a:rPr lang="en-US" altLang="en-US" sz="3600" b="1"/>
              <a:t/>
            </a:r>
            <a:br>
              <a:rPr lang="en-US" altLang="en-US" sz="3600" b="1"/>
            </a:br>
            <a:r>
              <a:rPr lang="en-US" altLang="en-US" sz="3600" b="1"/>
              <a:t/>
            </a:r>
            <a:br>
              <a:rPr lang="en-US" altLang="en-US" sz="3600" b="1"/>
            </a:br>
            <a:r>
              <a:rPr lang="en-US" altLang="en-US" sz="3600" b="1"/>
              <a:t/>
            </a:r>
            <a:br>
              <a:rPr lang="en-US" altLang="en-US" sz="3600" b="1"/>
            </a:br>
            <a:r>
              <a:rPr lang="en-US" altLang="en-US" sz="3200" b="1"/>
              <a:t>“</a:t>
            </a:r>
            <a:r>
              <a:rPr lang="en-US" altLang="en-US" sz="3200"/>
              <a:t>North Korea’s Anti-American Propaganda and the Potential for Popular Resistance During and After the Military Conflict”</a:t>
            </a:r>
            <a:br>
              <a:rPr lang="en-US" altLang="en-US" sz="3200"/>
            </a:br>
            <a:r>
              <a:rPr lang="en-US" altLang="en-US" sz="2000" b="1"/>
              <a:t>2018 CGSC Ethics Symposium</a:t>
            </a:r>
            <a:r>
              <a:rPr lang="en-US" altLang="en-US" sz="3200" b="1"/>
              <a:t/>
            </a:r>
            <a:br>
              <a:rPr lang="en-US" altLang="en-US" sz="3200" b="1"/>
            </a:br>
            <a:r>
              <a:rPr lang="en-US" altLang="en-US" sz="3200" b="1"/>
              <a:t> </a:t>
            </a:r>
            <a:r>
              <a:rPr lang="en-US" altLang="en-US" sz="3600" b="1"/>
              <a:t/>
            </a:r>
            <a:br>
              <a:rPr lang="en-US" altLang="en-US" sz="3600" b="1"/>
            </a:br>
            <a:r>
              <a:rPr lang="en-US" altLang="en-US" sz="3600" b="1"/>
              <a:t> </a:t>
            </a:r>
            <a:r>
              <a:rPr lang="en-US" altLang="en-US" sz="2400" b="1"/>
              <a:t>J</a:t>
            </a:r>
            <a:r>
              <a:rPr lang="en-US" altLang="en-US" sz="2400" b="1">
                <a:solidFill>
                  <a:schemeClr val="tx1"/>
                </a:solidFill>
              </a:rPr>
              <a:t>Jae H. Ku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2400" b="1">
                <a:solidFill>
                  <a:schemeClr val="tx1"/>
                </a:solidFill>
              </a:rPr>
              <a:t>USKI, SAIS of JHU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2400" b="1">
                <a:solidFill>
                  <a:schemeClr val="tx1"/>
                </a:solidFill>
              </a:rPr>
              <a:t> April 30, 2018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2400"/>
              <a:t>Apri30A,</a:t>
            </a:r>
            <a:r>
              <a:rPr lang="en-US" altLang="en-US" sz="2400" b="1">
                <a:solidFill>
                  <a:schemeClr val="tx1"/>
                </a:solidFill>
              </a:rPr>
              <a:t/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3600" b="1">
                <a:solidFill>
                  <a:schemeClr val="tx1"/>
                </a:solidFill>
              </a:rPr>
              <a:t/>
            </a:r>
            <a:br>
              <a:rPr lang="en-US" altLang="en-US" sz="3600" b="1">
                <a:solidFill>
                  <a:schemeClr val="tx1"/>
                </a:solidFill>
              </a:rPr>
            </a:br>
            <a:r>
              <a:rPr lang="en-US" altLang="en-US" sz="4600" b="1"/>
              <a:t/>
            </a:r>
            <a:br>
              <a:rPr lang="en-US" altLang="en-US" sz="4600" b="1"/>
            </a:br>
            <a:endParaRPr lang="en-US" altLang="en-US" sz="4600" b="1"/>
          </a:p>
        </p:txBody>
      </p:sp>
    </p:spTree>
    <p:extLst>
      <p:ext uri="{BB962C8B-B14F-4D97-AF65-F5344CB8AC3E}">
        <p14:creationId xmlns:p14="http://schemas.microsoft.com/office/powerpoint/2010/main" val="67692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mtClean="0"/>
              <a:t>Popular Resistance and Counter Insurgency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r>
              <a:rPr lang="en-US" dirty="0" smtClean="0"/>
              <a:t>Some Factors</a:t>
            </a:r>
          </a:p>
          <a:p>
            <a:pPr>
              <a:defRPr/>
            </a:pPr>
            <a:r>
              <a:rPr lang="en-US" dirty="0" smtClean="0"/>
              <a:t>Intense Anti-American Sentiments</a:t>
            </a:r>
          </a:p>
          <a:p>
            <a:pPr>
              <a:defRPr/>
            </a:pPr>
            <a:r>
              <a:rPr lang="en-US" dirty="0" smtClean="0"/>
              <a:t>Xenophobia</a:t>
            </a:r>
          </a:p>
          <a:p>
            <a:pPr>
              <a:defRPr/>
            </a:pPr>
            <a:r>
              <a:rPr lang="en-US" dirty="0" smtClean="0"/>
              <a:t>Clear and Focused Ideology: </a:t>
            </a:r>
            <a:r>
              <a:rPr lang="en-US" dirty="0" err="1" smtClean="0"/>
              <a:t>Juche</a:t>
            </a:r>
            <a:r>
              <a:rPr lang="en-US" dirty="0" smtClean="0"/>
              <a:t> (Self Reliance), </a:t>
            </a:r>
            <a:r>
              <a:rPr lang="en-US" dirty="0" err="1" smtClean="0"/>
              <a:t>Suryong</a:t>
            </a:r>
            <a:r>
              <a:rPr lang="en-US" dirty="0" smtClean="0"/>
              <a:t> (Supreme Leader), and </a:t>
            </a:r>
            <a:r>
              <a:rPr lang="en-US" dirty="0" err="1" smtClean="0"/>
              <a:t>Songun</a:t>
            </a:r>
            <a:r>
              <a:rPr lang="en-US" dirty="0" smtClean="0"/>
              <a:t> (Military First)</a:t>
            </a:r>
          </a:p>
          <a:p>
            <a:pPr>
              <a:defRPr/>
            </a:pPr>
            <a:r>
              <a:rPr lang="en-US" dirty="0" smtClean="0"/>
              <a:t>Population is well trained and armed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2057400" y="609600"/>
            <a:ext cx="8229600" cy="1371600"/>
          </a:xfrm>
        </p:spPr>
        <p:txBody>
          <a:bodyPr/>
          <a:lstStyle/>
          <a:p>
            <a:pPr algn="ctr"/>
            <a:r>
              <a:rPr lang="en-US" altLang="en-US" smtClean="0"/>
              <a:t>Images North Korea Projects</a:t>
            </a:r>
            <a:br>
              <a:rPr lang="en-US" altLang="en-US" smtClean="0"/>
            </a:br>
            <a:r>
              <a:rPr lang="en-US" altLang="en-US" sz="1200" b="1"/>
              <a:t>Google Images</a:t>
            </a:r>
          </a:p>
        </p:txBody>
      </p:sp>
      <p:pic>
        <p:nvPicPr>
          <p:cNvPr id="5123" name="Picture 2" descr="C:\Users\jku1\Pictures\PYONGYANG\NorthKore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2105025"/>
            <a:ext cx="5905500" cy="3638550"/>
          </a:xfrm>
          <a:noFill/>
        </p:spPr>
      </p:pic>
    </p:spTree>
    <p:extLst>
      <p:ext uri="{BB962C8B-B14F-4D97-AF65-F5344CB8AC3E}">
        <p14:creationId xmlns:p14="http://schemas.microsoft.com/office/powerpoint/2010/main" val="233963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133600" y="228600"/>
            <a:ext cx="8077200" cy="990600"/>
          </a:xfrm>
        </p:spPr>
        <p:txBody>
          <a:bodyPr/>
          <a:lstStyle/>
          <a:p>
            <a:pPr algn="ctr"/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z="1600" b="1"/>
              <a:t>Google Images</a:t>
            </a: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pic>
        <p:nvPicPr>
          <p:cNvPr id="6147" name="Picture 2" descr="C:\Users\jku1\Pictures\north-korea missile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1" y="1371600"/>
            <a:ext cx="2957513" cy="1866900"/>
          </a:xfrm>
          <a:noFill/>
        </p:spPr>
      </p:pic>
      <p:pic>
        <p:nvPicPr>
          <p:cNvPr id="6148" name="Picture 3" descr="C:\Users\jku1\Pictures\NK soldiers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3810000"/>
            <a:ext cx="2832100" cy="2209800"/>
          </a:xfrm>
          <a:noFill/>
        </p:spPr>
      </p:pic>
      <p:pic>
        <p:nvPicPr>
          <p:cNvPr id="6149" name="Picture 4" descr="C:\Users\jku1\Pictures\Eunha rocket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1295401"/>
            <a:ext cx="3429000" cy="2360613"/>
          </a:xfrm>
          <a:noFill/>
        </p:spPr>
      </p:pic>
      <p:pic>
        <p:nvPicPr>
          <p:cNvPr id="6150" name="Picture 5" descr="C:\Users\jku1\Pictures\NK propaganda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1" y="3810000"/>
            <a:ext cx="3489325" cy="2362200"/>
          </a:xfrm>
          <a:noFill/>
        </p:spPr>
      </p:pic>
    </p:spTree>
    <p:extLst>
      <p:ext uri="{BB962C8B-B14F-4D97-AF65-F5344CB8AC3E}">
        <p14:creationId xmlns:p14="http://schemas.microsoft.com/office/powerpoint/2010/main" val="424523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n-US" altLang="en-US" smtClean="0"/>
              <a:t>Pyongyang, April 2012</a:t>
            </a:r>
          </a:p>
        </p:txBody>
      </p:sp>
      <p:pic>
        <p:nvPicPr>
          <p:cNvPr id="7171" name="Picture 2" descr="C:\Users\jku1\Documents\Lecture and Speech Drafts\Ewha Talk\PYONGANG 16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0326" y="1981200"/>
            <a:ext cx="3419475" cy="3429000"/>
          </a:xfrm>
          <a:noFill/>
        </p:spPr>
      </p:pic>
      <p:pic>
        <p:nvPicPr>
          <p:cNvPr id="7172" name="Picture 3" descr="C:\Users\jku1\Documents\Lecture and Speech Drafts\Ewha Talk\PYONGANG 23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1" y="1981200"/>
            <a:ext cx="3267075" cy="3352800"/>
          </a:xfrm>
          <a:noFill/>
        </p:spPr>
      </p:pic>
    </p:spTree>
    <p:extLst>
      <p:ext uri="{BB962C8B-B14F-4D97-AF65-F5344CB8AC3E}">
        <p14:creationId xmlns:p14="http://schemas.microsoft.com/office/powerpoint/2010/main" val="8247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n-US" altLang="en-US" smtClean="0"/>
              <a:t>Pyongyang, April 2012</a:t>
            </a:r>
          </a:p>
        </p:txBody>
      </p:sp>
      <p:pic>
        <p:nvPicPr>
          <p:cNvPr id="8195" name="Picture 2" descr="C:\Users\jku1\Pictures\PYONGYANG\PYONGANG 2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0326" y="1981200"/>
            <a:ext cx="3495675" cy="3048000"/>
          </a:xfrm>
          <a:noFill/>
        </p:spPr>
      </p:pic>
      <p:pic>
        <p:nvPicPr>
          <p:cNvPr id="8196" name="Picture 3" descr="C:\Users\jku1\Pictures\PYONGYANG\PYONGANG 2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1" y="1981200"/>
            <a:ext cx="3190875" cy="3124200"/>
          </a:xfrm>
          <a:noFill/>
        </p:spPr>
      </p:pic>
    </p:spTree>
    <p:extLst>
      <p:ext uri="{BB962C8B-B14F-4D97-AF65-F5344CB8AC3E}">
        <p14:creationId xmlns:p14="http://schemas.microsoft.com/office/powerpoint/2010/main" val="282792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ku1\Pictures\PYONGYANG\PYONGANG 22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219200"/>
            <a:ext cx="3810000" cy="2438400"/>
          </a:xfrm>
          <a:noFill/>
        </p:spPr>
      </p:pic>
      <p:pic>
        <p:nvPicPr>
          <p:cNvPr id="9219" name="Picture 3" descr="C:\Users\jku1\Pictures\PYONGYANG\PYONGANG 22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1" y="1143000"/>
            <a:ext cx="3648075" cy="2514600"/>
          </a:xfrm>
          <a:noFill/>
        </p:spPr>
      </p:pic>
      <p:pic>
        <p:nvPicPr>
          <p:cNvPr id="9220" name="Picture 4" descr="C:\Users\jku1\Pictures\PYONGYANG\PYONGANG 34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4000500"/>
            <a:ext cx="3810000" cy="2019300"/>
          </a:xfrm>
          <a:noFill/>
        </p:spPr>
      </p:pic>
      <p:pic>
        <p:nvPicPr>
          <p:cNvPr id="9221" name="Picture 5" descr="C:\Users\jku1\Pictures\PYONGYANG\PYONGANG 3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4000500"/>
            <a:ext cx="3810000" cy="2171700"/>
          </a:xfrm>
          <a:noFill/>
        </p:spPr>
      </p:pic>
    </p:spTree>
    <p:extLst>
      <p:ext uri="{BB962C8B-B14F-4D97-AF65-F5344CB8AC3E}">
        <p14:creationId xmlns:p14="http://schemas.microsoft.com/office/powerpoint/2010/main" val="386299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ku1\Pictures\PYONGYANG\PYONGANG 3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295400"/>
            <a:ext cx="3200400" cy="2209800"/>
          </a:xfrm>
          <a:noFill/>
        </p:spPr>
      </p:pic>
      <p:pic>
        <p:nvPicPr>
          <p:cNvPr id="10243" name="Picture 3" descr="C:\Users\jku1\Pictures\PYONGYANG\PYONGANG 3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219200"/>
            <a:ext cx="3733800" cy="2286000"/>
          </a:xfrm>
          <a:noFill/>
        </p:spPr>
      </p:pic>
      <p:pic>
        <p:nvPicPr>
          <p:cNvPr id="10244" name="Picture 4" descr="C:\Users\jku1\Pictures\PYONGYANG\PYONGANG 359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4000500"/>
            <a:ext cx="3429000" cy="1866900"/>
          </a:xfrm>
          <a:noFill/>
        </p:spPr>
      </p:pic>
      <p:pic>
        <p:nvPicPr>
          <p:cNvPr id="10245" name="Picture 5" descr="C:\Users\jku1\Pictures\PYONGYANG\PYONGANG 23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4000500"/>
            <a:ext cx="3733800" cy="1866900"/>
          </a:xfrm>
          <a:noFill/>
        </p:spPr>
      </p:pic>
    </p:spTree>
    <p:extLst>
      <p:ext uri="{BB962C8B-B14F-4D97-AF65-F5344CB8AC3E}">
        <p14:creationId xmlns:p14="http://schemas.microsoft.com/office/powerpoint/2010/main" val="14693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42046"/>
            <a:ext cx="12191999" cy="72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9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400" b="1"/>
              <a:t>         </a:t>
            </a:r>
            <a:r>
              <a:rPr lang="en-US" altLang="en-US" sz="3200" b="1"/>
              <a:t>The Reality of North Korea </a:t>
            </a:r>
          </a:p>
        </p:txBody>
      </p:sp>
      <p:pic>
        <p:nvPicPr>
          <p:cNvPr id="11267" name="Picture 31" descr="pic1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905000"/>
            <a:ext cx="6477000" cy="3886200"/>
          </a:xfrm>
          <a:noFill/>
        </p:spPr>
      </p:pic>
    </p:spTree>
    <p:extLst>
      <p:ext uri="{BB962C8B-B14F-4D97-AF65-F5344CB8AC3E}">
        <p14:creationId xmlns:p14="http://schemas.microsoft.com/office/powerpoint/2010/main" val="149328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ku1\Pictures\PYONGYANG\PYONGANG 2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447800"/>
            <a:ext cx="3200400" cy="2209800"/>
          </a:xfrm>
          <a:noFill/>
        </p:spPr>
      </p:pic>
      <p:pic>
        <p:nvPicPr>
          <p:cNvPr id="12291" name="Picture 17" descr="DSC0058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5100" y="4000500"/>
            <a:ext cx="3086100" cy="1866900"/>
          </a:xfrm>
          <a:noFill/>
        </p:spPr>
      </p:pic>
      <p:pic>
        <p:nvPicPr>
          <p:cNvPr id="12292" name="Picture 11" descr="DSC00623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133600"/>
            <a:ext cx="4038600" cy="3028950"/>
          </a:xfrm>
          <a:noFill/>
        </p:spPr>
      </p:pic>
    </p:spTree>
    <p:extLst>
      <p:ext uri="{BB962C8B-B14F-4D97-AF65-F5344CB8AC3E}">
        <p14:creationId xmlns:p14="http://schemas.microsoft.com/office/powerpoint/2010/main" val="19499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Factors of Resistance Revisited</a:t>
            </a:r>
          </a:p>
        </p:txBody>
      </p:sp>
      <p:sp>
        <p:nvSpPr>
          <p:cNvPr id="13315" name="Content Placeholder 4"/>
          <p:cNvSpPr>
            <a:spLocks noGrp="1"/>
          </p:cNvSpPr>
          <p:nvPr>
            <p:ph sz="half" idx="3"/>
          </p:nvPr>
        </p:nvSpPr>
        <p:spPr>
          <a:xfrm>
            <a:off x="2057400" y="1981200"/>
            <a:ext cx="8153400" cy="3886200"/>
          </a:xfrm>
        </p:spPr>
        <p:txBody>
          <a:bodyPr/>
          <a:lstStyle/>
          <a:p>
            <a:r>
              <a:rPr lang="en-US" altLang="en-US" sz="2000"/>
              <a:t>Anti-American sentiments and xenophobia not sufficient to overcome collective action problem—state coercion responsible for the articulation of anti-American and xenophobic statements</a:t>
            </a:r>
          </a:p>
          <a:p>
            <a:r>
              <a:rPr lang="en-US" altLang="en-US" sz="2000"/>
              <a:t>Atomized Society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/>
              <a:t>Very little pre-existing networks or organizations that can organize a military resistance except for remnants of the military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altLang="en-US" sz="2000"/>
              <a:t>Lack of elite control system will work against counter insurgency</a:t>
            </a:r>
          </a:p>
          <a:p>
            <a:r>
              <a:rPr lang="en-US" altLang="en-US" sz="2000"/>
              <a:t>Arms for the militants will be limited UNLESS Chinese intervention sustains the counter insurgency</a:t>
            </a:r>
          </a:p>
          <a:p>
            <a:r>
              <a:rPr lang="en-US" altLang="en-US" sz="2000"/>
              <a:t>Rational populace—unlikely to provide support for counter insurgency</a:t>
            </a:r>
          </a:p>
          <a:p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268761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mtClean="0"/>
              <a:t>Conclusion</a:t>
            </a:r>
          </a:p>
        </p:txBody>
      </p:sp>
      <p:sp>
        <p:nvSpPr>
          <p:cNvPr id="14339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Popular Resistance and Counter Insurgency will be limited in scope and duration</a:t>
            </a:r>
          </a:p>
          <a:p>
            <a:r>
              <a:rPr lang="en-US" altLang="en-US" smtClean="0"/>
              <a:t>Sustenance of any kind of armed resistance will depend on third party intervention</a:t>
            </a:r>
          </a:p>
        </p:txBody>
      </p:sp>
    </p:spTree>
    <p:extLst>
      <p:ext uri="{BB962C8B-B14F-4D97-AF65-F5344CB8AC3E}">
        <p14:creationId xmlns:p14="http://schemas.microsoft.com/office/powerpoint/2010/main" val="12694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62000"/>
            <a:ext cx="8153400" cy="5181600"/>
          </a:xfrm>
        </p:spPr>
        <p:txBody>
          <a:bodyPr/>
          <a:lstStyle/>
          <a:p>
            <a:pPr algn="ctr" eaLnBrk="1" hangingPunct="1"/>
            <a:r>
              <a:rPr lang="en-US" altLang="en-US" sz="2800"/>
              <a:t>The End</a:t>
            </a:r>
            <a:br>
              <a:rPr lang="en-US" altLang="en-US" sz="2800"/>
            </a:br>
            <a:r>
              <a:rPr lang="en-US" altLang="en-US" sz="2800"/>
              <a:t/>
            </a:r>
            <a:br>
              <a:rPr lang="en-US" altLang="en-US" sz="2800"/>
            </a:br>
            <a:r>
              <a:rPr lang="en-US" altLang="en-US" sz="2800"/>
              <a:t/>
            </a:r>
            <a:br>
              <a:rPr lang="en-US" altLang="en-US" sz="2800"/>
            </a:br>
            <a:r>
              <a:rPr lang="en-US" altLang="en-US" sz="2800"/>
              <a:t>Jae H. Ku, Ph.D.</a:t>
            </a:r>
            <a:br>
              <a:rPr lang="en-US" altLang="en-US" sz="2800"/>
            </a:br>
            <a:r>
              <a:rPr lang="en-US" altLang="en-US" sz="2800"/>
              <a:t>Director </a:t>
            </a:r>
            <a:br>
              <a:rPr lang="en-US" altLang="en-US" sz="2800"/>
            </a:br>
            <a:r>
              <a:rPr lang="en-US" altLang="en-US" sz="2800"/>
              <a:t>U.S.-Korea Institute</a:t>
            </a:r>
            <a:br>
              <a:rPr lang="en-US" altLang="en-US" sz="2800"/>
            </a:br>
            <a:r>
              <a:rPr lang="en-US" altLang="en-US" sz="2800"/>
              <a:t>SAIS, Johns Hopkins University</a:t>
            </a:r>
            <a:br>
              <a:rPr lang="en-US" altLang="en-US" sz="2800"/>
            </a:br>
            <a:r>
              <a:rPr lang="en-US" altLang="en-US" sz="2800"/>
              <a:t/>
            </a:r>
            <a:br>
              <a:rPr lang="en-US" altLang="en-US" sz="2800"/>
            </a:br>
            <a:r>
              <a:rPr lang="en-US" altLang="en-US" sz="2800"/>
              <a:t>(202- 663-5712)</a:t>
            </a:r>
            <a:br>
              <a:rPr lang="en-US" altLang="en-US" sz="2800"/>
            </a:br>
            <a:r>
              <a:rPr lang="en-US" altLang="en-US" sz="2800"/>
              <a:t/>
            </a:r>
            <a:br>
              <a:rPr lang="en-US" altLang="en-US" sz="2800"/>
            </a:br>
            <a:r>
              <a:rPr lang="en-US" altLang="en-US" sz="2800"/>
              <a:t>April 30, 2018</a:t>
            </a:r>
          </a:p>
        </p:txBody>
      </p:sp>
    </p:spTree>
    <p:extLst>
      <p:ext uri="{BB962C8B-B14F-4D97-AF65-F5344CB8AC3E}">
        <p14:creationId xmlns:p14="http://schemas.microsoft.com/office/powerpoint/2010/main" val="273170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1668463"/>
          </a:xfrm>
        </p:spPr>
        <p:txBody>
          <a:bodyPr/>
          <a:lstStyle/>
          <a:p>
            <a:r>
              <a:rPr lang="en-US" sz="3200" dirty="0" smtClean="0"/>
              <a:t>Human Security in North Korea and its Impact on the Korean peninsula.</a:t>
            </a:r>
            <a:endParaRPr lang="en-US" sz="32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341" y="5688810"/>
            <a:ext cx="11349318" cy="10668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2800" dirty="0"/>
              <a:t>Presented </a:t>
            </a:r>
            <a:r>
              <a:rPr lang="en-US" sz="2800" dirty="0" smtClean="0"/>
              <a:t>by Mr. Greg Scarlatoiu, Executive Director of the Committee for Human Rights in North Korea (HRNK)</a:t>
            </a:r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DC6A6851-DBBE-404E-A8DE-C536D802C710}"/>
              </a:ext>
            </a:extLst>
          </p:cNvPr>
          <p:cNvGrpSpPr/>
          <p:nvPr/>
        </p:nvGrpSpPr>
        <p:grpSpPr>
          <a:xfrm>
            <a:off x="4346921" y="1466435"/>
            <a:ext cx="3498157" cy="4222375"/>
            <a:chOff x="2443430" y="1371600"/>
            <a:chExt cx="2345522" cy="4003091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348D4446-2290-4DAC-BBD9-B30766DB421A}"/>
                </a:ext>
              </a:extLst>
            </p:cNvPr>
            <p:cNvGrpSpPr/>
            <p:nvPr/>
          </p:nvGrpSpPr>
          <p:grpSpPr>
            <a:xfrm>
              <a:off x="2443430" y="1371600"/>
              <a:ext cx="2345522" cy="4003091"/>
              <a:chOff x="1143000" y="2971800"/>
              <a:chExt cx="2819400" cy="4460291"/>
            </a:xfrm>
          </p:grpSpPr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DBFB2839-2FF1-49D3-9BF6-F5905DFBE4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0"/>
              <a:stretch/>
            </p:blipFill>
            <p:spPr>
              <a:xfrm>
                <a:off x="1143000" y="2971800"/>
                <a:ext cx="2819400" cy="4460291"/>
              </a:xfrm>
              <a:prstGeom prst="rect">
                <a:avLst/>
              </a:prstGeom>
            </p:spPr>
          </p:pic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919322D6-71A3-4AB8-BA16-DFD5B0CCBA69}"/>
                  </a:ext>
                </a:extLst>
              </p:cNvPr>
              <p:cNvSpPr/>
              <p:nvPr/>
            </p:nvSpPr>
            <p:spPr>
              <a:xfrm>
                <a:off x="2062162" y="4989909"/>
                <a:ext cx="750094" cy="265510"/>
              </a:xfrm>
              <a:custGeom>
                <a:avLst/>
                <a:gdLst>
                  <a:gd name="connsiteX0" fmla="*/ 2382 w 750094"/>
                  <a:gd name="connsiteY0" fmla="*/ 289322 h 289322"/>
                  <a:gd name="connsiteX1" fmla="*/ 1 w 750094"/>
                  <a:gd name="connsiteY1" fmla="*/ 265510 h 289322"/>
                  <a:gd name="connsiteX2" fmla="*/ 2382 w 750094"/>
                  <a:gd name="connsiteY2" fmla="*/ 246460 h 289322"/>
                  <a:gd name="connsiteX3" fmla="*/ 4763 w 750094"/>
                  <a:gd name="connsiteY3" fmla="*/ 242888 h 289322"/>
                  <a:gd name="connsiteX4" fmla="*/ 9526 w 750094"/>
                  <a:gd name="connsiteY4" fmla="*/ 235744 h 289322"/>
                  <a:gd name="connsiteX5" fmla="*/ 14288 w 750094"/>
                  <a:gd name="connsiteY5" fmla="*/ 234554 h 289322"/>
                  <a:gd name="connsiteX6" fmla="*/ 17860 w 750094"/>
                  <a:gd name="connsiteY6" fmla="*/ 233363 h 289322"/>
                  <a:gd name="connsiteX7" fmla="*/ 26194 w 750094"/>
                  <a:gd name="connsiteY7" fmla="*/ 228600 h 289322"/>
                  <a:gd name="connsiteX8" fmla="*/ 34529 w 750094"/>
                  <a:gd name="connsiteY8" fmla="*/ 226219 h 289322"/>
                  <a:gd name="connsiteX9" fmla="*/ 38101 w 750094"/>
                  <a:gd name="connsiteY9" fmla="*/ 222647 h 289322"/>
                  <a:gd name="connsiteX10" fmla="*/ 40482 w 750094"/>
                  <a:gd name="connsiteY10" fmla="*/ 217885 h 289322"/>
                  <a:gd name="connsiteX11" fmla="*/ 46435 w 750094"/>
                  <a:gd name="connsiteY11" fmla="*/ 213122 h 289322"/>
                  <a:gd name="connsiteX12" fmla="*/ 51197 w 750094"/>
                  <a:gd name="connsiteY12" fmla="*/ 204788 h 289322"/>
                  <a:gd name="connsiteX13" fmla="*/ 54769 w 750094"/>
                  <a:gd name="connsiteY13" fmla="*/ 203597 h 289322"/>
                  <a:gd name="connsiteX14" fmla="*/ 57151 w 750094"/>
                  <a:gd name="connsiteY14" fmla="*/ 201216 h 289322"/>
                  <a:gd name="connsiteX15" fmla="*/ 59532 w 750094"/>
                  <a:gd name="connsiteY15" fmla="*/ 197644 h 289322"/>
                  <a:gd name="connsiteX16" fmla="*/ 63104 w 750094"/>
                  <a:gd name="connsiteY16" fmla="*/ 196454 h 289322"/>
                  <a:gd name="connsiteX17" fmla="*/ 66676 w 750094"/>
                  <a:gd name="connsiteY17" fmla="*/ 194072 h 289322"/>
                  <a:gd name="connsiteX18" fmla="*/ 71438 w 750094"/>
                  <a:gd name="connsiteY18" fmla="*/ 192882 h 289322"/>
                  <a:gd name="connsiteX19" fmla="*/ 75010 w 750094"/>
                  <a:gd name="connsiteY19" fmla="*/ 191691 h 289322"/>
                  <a:gd name="connsiteX20" fmla="*/ 80963 w 750094"/>
                  <a:gd name="connsiteY20" fmla="*/ 189310 h 289322"/>
                  <a:gd name="connsiteX21" fmla="*/ 95251 w 750094"/>
                  <a:gd name="connsiteY21" fmla="*/ 186929 h 289322"/>
                  <a:gd name="connsiteX22" fmla="*/ 103585 w 750094"/>
                  <a:gd name="connsiteY22" fmla="*/ 184547 h 289322"/>
                  <a:gd name="connsiteX23" fmla="*/ 107157 w 750094"/>
                  <a:gd name="connsiteY23" fmla="*/ 183357 h 289322"/>
                  <a:gd name="connsiteX24" fmla="*/ 116682 w 750094"/>
                  <a:gd name="connsiteY24" fmla="*/ 182166 h 289322"/>
                  <a:gd name="connsiteX25" fmla="*/ 123826 w 750094"/>
                  <a:gd name="connsiteY25" fmla="*/ 179785 h 289322"/>
                  <a:gd name="connsiteX26" fmla="*/ 132160 w 750094"/>
                  <a:gd name="connsiteY26" fmla="*/ 177404 h 289322"/>
                  <a:gd name="connsiteX27" fmla="*/ 141685 w 750094"/>
                  <a:gd name="connsiteY27" fmla="*/ 170260 h 289322"/>
                  <a:gd name="connsiteX28" fmla="*/ 145257 w 750094"/>
                  <a:gd name="connsiteY28" fmla="*/ 167879 h 289322"/>
                  <a:gd name="connsiteX29" fmla="*/ 147638 w 750094"/>
                  <a:gd name="connsiteY29" fmla="*/ 165497 h 289322"/>
                  <a:gd name="connsiteX30" fmla="*/ 151210 w 750094"/>
                  <a:gd name="connsiteY30" fmla="*/ 164307 h 289322"/>
                  <a:gd name="connsiteX31" fmla="*/ 153591 w 750094"/>
                  <a:gd name="connsiteY31" fmla="*/ 160735 h 289322"/>
                  <a:gd name="connsiteX32" fmla="*/ 164307 w 750094"/>
                  <a:gd name="connsiteY32" fmla="*/ 154782 h 289322"/>
                  <a:gd name="connsiteX33" fmla="*/ 173832 w 750094"/>
                  <a:gd name="connsiteY33" fmla="*/ 147638 h 289322"/>
                  <a:gd name="connsiteX34" fmla="*/ 177404 w 750094"/>
                  <a:gd name="connsiteY34" fmla="*/ 145257 h 289322"/>
                  <a:gd name="connsiteX35" fmla="*/ 186929 w 750094"/>
                  <a:gd name="connsiteY35" fmla="*/ 142875 h 289322"/>
                  <a:gd name="connsiteX36" fmla="*/ 190501 w 750094"/>
                  <a:gd name="connsiteY36" fmla="*/ 140494 h 289322"/>
                  <a:gd name="connsiteX37" fmla="*/ 204788 w 750094"/>
                  <a:gd name="connsiteY37" fmla="*/ 138113 h 289322"/>
                  <a:gd name="connsiteX38" fmla="*/ 223838 w 750094"/>
                  <a:gd name="connsiteY38" fmla="*/ 136922 h 289322"/>
                  <a:gd name="connsiteX39" fmla="*/ 240507 w 750094"/>
                  <a:gd name="connsiteY39" fmla="*/ 134541 h 289322"/>
                  <a:gd name="connsiteX40" fmla="*/ 248841 w 750094"/>
                  <a:gd name="connsiteY40" fmla="*/ 133350 h 289322"/>
                  <a:gd name="connsiteX41" fmla="*/ 300038 w 750094"/>
                  <a:gd name="connsiteY41" fmla="*/ 132160 h 289322"/>
                  <a:gd name="connsiteX42" fmla="*/ 308372 w 750094"/>
                  <a:gd name="connsiteY42" fmla="*/ 134541 h 289322"/>
                  <a:gd name="connsiteX43" fmla="*/ 323851 w 750094"/>
                  <a:gd name="connsiteY43" fmla="*/ 136922 h 289322"/>
                  <a:gd name="connsiteX44" fmla="*/ 330994 w 750094"/>
                  <a:gd name="connsiteY44" fmla="*/ 139304 h 289322"/>
                  <a:gd name="connsiteX45" fmla="*/ 333376 w 750094"/>
                  <a:gd name="connsiteY45" fmla="*/ 141685 h 289322"/>
                  <a:gd name="connsiteX46" fmla="*/ 338138 w 750094"/>
                  <a:gd name="connsiteY46" fmla="*/ 142875 h 289322"/>
                  <a:gd name="connsiteX47" fmla="*/ 350044 w 750094"/>
                  <a:gd name="connsiteY47" fmla="*/ 145257 h 289322"/>
                  <a:gd name="connsiteX48" fmla="*/ 400051 w 750094"/>
                  <a:gd name="connsiteY48" fmla="*/ 142875 h 289322"/>
                  <a:gd name="connsiteX49" fmla="*/ 404813 w 750094"/>
                  <a:gd name="connsiteY49" fmla="*/ 141685 h 289322"/>
                  <a:gd name="connsiteX50" fmla="*/ 411957 w 750094"/>
                  <a:gd name="connsiteY50" fmla="*/ 139304 h 289322"/>
                  <a:gd name="connsiteX51" fmla="*/ 440532 w 750094"/>
                  <a:gd name="connsiteY51" fmla="*/ 141685 h 289322"/>
                  <a:gd name="connsiteX52" fmla="*/ 445294 w 750094"/>
                  <a:gd name="connsiteY52" fmla="*/ 144066 h 289322"/>
                  <a:gd name="connsiteX53" fmla="*/ 458391 w 750094"/>
                  <a:gd name="connsiteY53" fmla="*/ 145257 h 289322"/>
                  <a:gd name="connsiteX54" fmla="*/ 477441 w 750094"/>
                  <a:gd name="connsiteY54" fmla="*/ 148829 h 289322"/>
                  <a:gd name="connsiteX55" fmla="*/ 497682 w 750094"/>
                  <a:gd name="connsiteY55" fmla="*/ 147638 h 289322"/>
                  <a:gd name="connsiteX56" fmla="*/ 504826 w 750094"/>
                  <a:gd name="connsiteY56" fmla="*/ 145257 h 289322"/>
                  <a:gd name="connsiteX57" fmla="*/ 510779 w 750094"/>
                  <a:gd name="connsiteY57" fmla="*/ 144066 h 289322"/>
                  <a:gd name="connsiteX58" fmla="*/ 514351 w 750094"/>
                  <a:gd name="connsiteY58" fmla="*/ 141685 h 289322"/>
                  <a:gd name="connsiteX59" fmla="*/ 519113 w 750094"/>
                  <a:gd name="connsiteY59" fmla="*/ 140494 h 289322"/>
                  <a:gd name="connsiteX60" fmla="*/ 528638 w 750094"/>
                  <a:gd name="connsiteY60" fmla="*/ 138113 h 289322"/>
                  <a:gd name="connsiteX61" fmla="*/ 533401 w 750094"/>
                  <a:gd name="connsiteY61" fmla="*/ 134541 h 289322"/>
                  <a:gd name="connsiteX62" fmla="*/ 542926 w 750094"/>
                  <a:gd name="connsiteY62" fmla="*/ 130969 h 289322"/>
                  <a:gd name="connsiteX63" fmla="*/ 550069 w 750094"/>
                  <a:gd name="connsiteY63" fmla="*/ 126207 h 289322"/>
                  <a:gd name="connsiteX64" fmla="*/ 557213 w 750094"/>
                  <a:gd name="connsiteY64" fmla="*/ 122635 h 289322"/>
                  <a:gd name="connsiteX65" fmla="*/ 560785 w 750094"/>
                  <a:gd name="connsiteY65" fmla="*/ 119063 h 289322"/>
                  <a:gd name="connsiteX66" fmla="*/ 564357 w 750094"/>
                  <a:gd name="connsiteY66" fmla="*/ 117872 h 289322"/>
                  <a:gd name="connsiteX67" fmla="*/ 573882 w 750094"/>
                  <a:gd name="connsiteY67" fmla="*/ 110729 h 289322"/>
                  <a:gd name="connsiteX68" fmla="*/ 577454 w 750094"/>
                  <a:gd name="connsiteY68" fmla="*/ 109538 h 289322"/>
                  <a:gd name="connsiteX69" fmla="*/ 584597 w 750094"/>
                  <a:gd name="connsiteY69" fmla="*/ 104775 h 289322"/>
                  <a:gd name="connsiteX70" fmla="*/ 590551 w 750094"/>
                  <a:gd name="connsiteY70" fmla="*/ 101204 h 289322"/>
                  <a:gd name="connsiteX71" fmla="*/ 594122 w 750094"/>
                  <a:gd name="connsiteY71" fmla="*/ 98822 h 289322"/>
                  <a:gd name="connsiteX72" fmla="*/ 596504 w 750094"/>
                  <a:gd name="connsiteY72" fmla="*/ 96441 h 289322"/>
                  <a:gd name="connsiteX73" fmla="*/ 600076 w 750094"/>
                  <a:gd name="connsiteY73" fmla="*/ 95250 h 289322"/>
                  <a:gd name="connsiteX74" fmla="*/ 606029 w 750094"/>
                  <a:gd name="connsiteY74" fmla="*/ 90488 h 289322"/>
                  <a:gd name="connsiteX75" fmla="*/ 609601 w 750094"/>
                  <a:gd name="connsiteY75" fmla="*/ 89297 h 289322"/>
                  <a:gd name="connsiteX76" fmla="*/ 611982 w 750094"/>
                  <a:gd name="connsiteY76" fmla="*/ 85725 h 289322"/>
                  <a:gd name="connsiteX77" fmla="*/ 613172 w 750094"/>
                  <a:gd name="connsiteY77" fmla="*/ 82154 h 289322"/>
                  <a:gd name="connsiteX78" fmla="*/ 616744 w 750094"/>
                  <a:gd name="connsiteY78" fmla="*/ 79772 h 289322"/>
                  <a:gd name="connsiteX79" fmla="*/ 617935 w 750094"/>
                  <a:gd name="connsiteY79" fmla="*/ 76200 h 289322"/>
                  <a:gd name="connsiteX80" fmla="*/ 621507 w 750094"/>
                  <a:gd name="connsiteY80" fmla="*/ 73819 h 289322"/>
                  <a:gd name="connsiteX81" fmla="*/ 628651 w 750094"/>
                  <a:gd name="connsiteY81" fmla="*/ 67866 h 289322"/>
                  <a:gd name="connsiteX82" fmla="*/ 635794 w 750094"/>
                  <a:gd name="connsiteY82" fmla="*/ 61913 h 289322"/>
                  <a:gd name="connsiteX83" fmla="*/ 642938 w 750094"/>
                  <a:gd name="connsiteY83" fmla="*/ 59532 h 289322"/>
                  <a:gd name="connsiteX84" fmla="*/ 645319 w 750094"/>
                  <a:gd name="connsiteY84" fmla="*/ 57150 h 289322"/>
                  <a:gd name="connsiteX85" fmla="*/ 653654 w 750094"/>
                  <a:gd name="connsiteY85" fmla="*/ 54769 h 289322"/>
                  <a:gd name="connsiteX86" fmla="*/ 658416 w 750094"/>
                  <a:gd name="connsiteY86" fmla="*/ 51197 h 289322"/>
                  <a:gd name="connsiteX87" fmla="*/ 665560 w 750094"/>
                  <a:gd name="connsiteY87" fmla="*/ 47625 h 289322"/>
                  <a:gd name="connsiteX88" fmla="*/ 670322 w 750094"/>
                  <a:gd name="connsiteY88" fmla="*/ 42863 h 289322"/>
                  <a:gd name="connsiteX89" fmla="*/ 672704 w 750094"/>
                  <a:gd name="connsiteY89" fmla="*/ 39291 h 289322"/>
                  <a:gd name="connsiteX90" fmla="*/ 677466 w 750094"/>
                  <a:gd name="connsiteY90" fmla="*/ 35719 h 289322"/>
                  <a:gd name="connsiteX91" fmla="*/ 683419 w 750094"/>
                  <a:gd name="connsiteY91" fmla="*/ 28575 h 289322"/>
                  <a:gd name="connsiteX92" fmla="*/ 689372 w 750094"/>
                  <a:gd name="connsiteY92" fmla="*/ 23813 h 289322"/>
                  <a:gd name="connsiteX93" fmla="*/ 697707 w 750094"/>
                  <a:gd name="connsiteY93" fmla="*/ 17860 h 289322"/>
                  <a:gd name="connsiteX94" fmla="*/ 706041 w 750094"/>
                  <a:gd name="connsiteY94" fmla="*/ 13097 h 289322"/>
                  <a:gd name="connsiteX95" fmla="*/ 709613 w 750094"/>
                  <a:gd name="connsiteY95" fmla="*/ 10716 h 289322"/>
                  <a:gd name="connsiteX96" fmla="*/ 717947 w 750094"/>
                  <a:gd name="connsiteY96" fmla="*/ 8335 h 289322"/>
                  <a:gd name="connsiteX97" fmla="*/ 725091 w 750094"/>
                  <a:gd name="connsiteY97" fmla="*/ 5954 h 289322"/>
                  <a:gd name="connsiteX98" fmla="*/ 728663 w 750094"/>
                  <a:gd name="connsiteY98" fmla="*/ 4763 h 289322"/>
                  <a:gd name="connsiteX99" fmla="*/ 736997 w 750094"/>
                  <a:gd name="connsiteY99" fmla="*/ 3572 h 289322"/>
                  <a:gd name="connsiteX100" fmla="*/ 740569 w 750094"/>
                  <a:gd name="connsiteY100" fmla="*/ 1191 h 289322"/>
                  <a:gd name="connsiteX101" fmla="*/ 750094 w 750094"/>
                  <a:gd name="connsiteY101" fmla="*/ 0 h 289322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2704 w 750094"/>
                  <a:gd name="connsiteY88" fmla="*/ 39291 h 265510"/>
                  <a:gd name="connsiteX89" fmla="*/ 677466 w 750094"/>
                  <a:gd name="connsiteY89" fmla="*/ 35719 h 265510"/>
                  <a:gd name="connsiteX90" fmla="*/ 683419 w 750094"/>
                  <a:gd name="connsiteY90" fmla="*/ 28575 h 265510"/>
                  <a:gd name="connsiteX91" fmla="*/ 689372 w 750094"/>
                  <a:gd name="connsiteY91" fmla="*/ 23813 h 265510"/>
                  <a:gd name="connsiteX92" fmla="*/ 697707 w 750094"/>
                  <a:gd name="connsiteY92" fmla="*/ 17860 h 265510"/>
                  <a:gd name="connsiteX93" fmla="*/ 706041 w 750094"/>
                  <a:gd name="connsiteY93" fmla="*/ 13097 h 265510"/>
                  <a:gd name="connsiteX94" fmla="*/ 709613 w 750094"/>
                  <a:gd name="connsiteY94" fmla="*/ 10716 h 265510"/>
                  <a:gd name="connsiteX95" fmla="*/ 717947 w 750094"/>
                  <a:gd name="connsiteY95" fmla="*/ 8335 h 265510"/>
                  <a:gd name="connsiteX96" fmla="*/ 725091 w 750094"/>
                  <a:gd name="connsiteY96" fmla="*/ 5954 h 265510"/>
                  <a:gd name="connsiteX97" fmla="*/ 728663 w 750094"/>
                  <a:gd name="connsiteY97" fmla="*/ 4763 h 265510"/>
                  <a:gd name="connsiteX98" fmla="*/ 736997 w 750094"/>
                  <a:gd name="connsiteY98" fmla="*/ 3572 h 265510"/>
                  <a:gd name="connsiteX99" fmla="*/ 740569 w 750094"/>
                  <a:gd name="connsiteY99" fmla="*/ 1191 h 265510"/>
                  <a:gd name="connsiteX100" fmla="*/ 750094 w 750094"/>
                  <a:gd name="connsiteY100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2704 w 750094"/>
                  <a:gd name="connsiteY88" fmla="*/ 39291 h 265510"/>
                  <a:gd name="connsiteX89" fmla="*/ 677466 w 750094"/>
                  <a:gd name="connsiteY89" fmla="*/ 35719 h 265510"/>
                  <a:gd name="connsiteX90" fmla="*/ 683419 w 750094"/>
                  <a:gd name="connsiteY90" fmla="*/ 28575 h 265510"/>
                  <a:gd name="connsiteX91" fmla="*/ 689372 w 750094"/>
                  <a:gd name="connsiteY91" fmla="*/ 23813 h 265510"/>
                  <a:gd name="connsiteX92" fmla="*/ 697707 w 750094"/>
                  <a:gd name="connsiteY92" fmla="*/ 17860 h 265510"/>
                  <a:gd name="connsiteX93" fmla="*/ 706041 w 750094"/>
                  <a:gd name="connsiteY93" fmla="*/ 13097 h 265510"/>
                  <a:gd name="connsiteX94" fmla="*/ 709613 w 750094"/>
                  <a:gd name="connsiteY94" fmla="*/ 10716 h 265510"/>
                  <a:gd name="connsiteX95" fmla="*/ 717947 w 750094"/>
                  <a:gd name="connsiteY95" fmla="*/ 8335 h 265510"/>
                  <a:gd name="connsiteX96" fmla="*/ 725091 w 750094"/>
                  <a:gd name="connsiteY96" fmla="*/ 5954 h 265510"/>
                  <a:gd name="connsiteX97" fmla="*/ 736997 w 750094"/>
                  <a:gd name="connsiteY97" fmla="*/ 3572 h 265510"/>
                  <a:gd name="connsiteX98" fmla="*/ 740569 w 750094"/>
                  <a:gd name="connsiteY98" fmla="*/ 1191 h 265510"/>
                  <a:gd name="connsiteX99" fmla="*/ 750094 w 750094"/>
                  <a:gd name="connsiteY99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2704 w 750094"/>
                  <a:gd name="connsiteY88" fmla="*/ 39291 h 265510"/>
                  <a:gd name="connsiteX89" fmla="*/ 677466 w 750094"/>
                  <a:gd name="connsiteY89" fmla="*/ 35719 h 265510"/>
                  <a:gd name="connsiteX90" fmla="*/ 683419 w 750094"/>
                  <a:gd name="connsiteY90" fmla="*/ 28575 h 265510"/>
                  <a:gd name="connsiteX91" fmla="*/ 697707 w 750094"/>
                  <a:gd name="connsiteY91" fmla="*/ 17860 h 265510"/>
                  <a:gd name="connsiteX92" fmla="*/ 706041 w 750094"/>
                  <a:gd name="connsiteY92" fmla="*/ 13097 h 265510"/>
                  <a:gd name="connsiteX93" fmla="*/ 709613 w 750094"/>
                  <a:gd name="connsiteY93" fmla="*/ 10716 h 265510"/>
                  <a:gd name="connsiteX94" fmla="*/ 717947 w 750094"/>
                  <a:gd name="connsiteY94" fmla="*/ 8335 h 265510"/>
                  <a:gd name="connsiteX95" fmla="*/ 725091 w 750094"/>
                  <a:gd name="connsiteY95" fmla="*/ 5954 h 265510"/>
                  <a:gd name="connsiteX96" fmla="*/ 736997 w 750094"/>
                  <a:gd name="connsiteY96" fmla="*/ 3572 h 265510"/>
                  <a:gd name="connsiteX97" fmla="*/ 740569 w 750094"/>
                  <a:gd name="connsiteY97" fmla="*/ 1191 h 265510"/>
                  <a:gd name="connsiteX98" fmla="*/ 750094 w 750094"/>
                  <a:gd name="connsiteY98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7466 w 750094"/>
                  <a:gd name="connsiteY88" fmla="*/ 35719 h 265510"/>
                  <a:gd name="connsiteX89" fmla="*/ 683419 w 750094"/>
                  <a:gd name="connsiteY89" fmla="*/ 28575 h 265510"/>
                  <a:gd name="connsiteX90" fmla="*/ 697707 w 750094"/>
                  <a:gd name="connsiteY90" fmla="*/ 17860 h 265510"/>
                  <a:gd name="connsiteX91" fmla="*/ 706041 w 750094"/>
                  <a:gd name="connsiteY91" fmla="*/ 13097 h 265510"/>
                  <a:gd name="connsiteX92" fmla="*/ 709613 w 750094"/>
                  <a:gd name="connsiteY92" fmla="*/ 10716 h 265510"/>
                  <a:gd name="connsiteX93" fmla="*/ 717947 w 750094"/>
                  <a:gd name="connsiteY93" fmla="*/ 8335 h 265510"/>
                  <a:gd name="connsiteX94" fmla="*/ 725091 w 750094"/>
                  <a:gd name="connsiteY94" fmla="*/ 5954 h 265510"/>
                  <a:gd name="connsiteX95" fmla="*/ 736997 w 750094"/>
                  <a:gd name="connsiteY95" fmla="*/ 3572 h 265510"/>
                  <a:gd name="connsiteX96" fmla="*/ 740569 w 750094"/>
                  <a:gd name="connsiteY96" fmla="*/ 1191 h 265510"/>
                  <a:gd name="connsiteX97" fmla="*/ 750094 w 750094"/>
                  <a:gd name="connsiteY97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7466 w 750094"/>
                  <a:gd name="connsiteY88" fmla="*/ 35719 h 265510"/>
                  <a:gd name="connsiteX89" fmla="*/ 683419 w 750094"/>
                  <a:gd name="connsiteY89" fmla="*/ 28575 h 265510"/>
                  <a:gd name="connsiteX90" fmla="*/ 697707 w 750094"/>
                  <a:gd name="connsiteY90" fmla="*/ 17860 h 265510"/>
                  <a:gd name="connsiteX91" fmla="*/ 706041 w 750094"/>
                  <a:gd name="connsiteY91" fmla="*/ 13097 h 265510"/>
                  <a:gd name="connsiteX92" fmla="*/ 709613 w 750094"/>
                  <a:gd name="connsiteY92" fmla="*/ 10716 h 265510"/>
                  <a:gd name="connsiteX93" fmla="*/ 725091 w 750094"/>
                  <a:gd name="connsiteY93" fmla="*/ 5954 h 265510"/>
                  <a:gd name="connsiteX94" fmla="*/ 736997 w 750094"/>
                  <a:gd name="connsiteY94" fmla="*/ 3572 h 265510"/>
                  <a:gd name="connsiteX95" fmla="*/ 740569 w 750094"/>
                  <a:gd name="connsiteY95" fmla="*/ 1191 h 265510"/>
                  <a:gd name="connsiteX96" fmla="*/ 750094 w 750094"/>
                  <a:gd name="connsiteY96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7466 w 750094"/>
                  <a:gd name="connsiteY88" fmla="*/ 35719 h 265510"/>
                  <a:gd name="connsiteX89" fmla="*/ 683419 w 750094"/>
                  <a:gd name="connsiteY89" fmla="*/ 28575 h 265510"/>
                  <a:gd name="connsiteX90" fmla="*/ 697707 w 750094"/>
                  <a:gd name="connsiteY90" fmla="*/ 17860 h 265510"/>
                  <a:gd name="connsiteX91" fmla="*/ 706041 w 750094"/>
                  <a:gd name="connsiteY91" fmla="*/ 13097 h 265510"/>
                  <a:gd name="connsiteX92" fmla="*/ 709613 w 750094"/>
                  <a:gd name="connsiteY92" fmla="*/ 10716 h 265510"/>
                  <a:gd name="connsiteX93" fmla="*/ 725091 w 750094"/>
                  <a:gd name="connsiteY93" fmla="*/ 5954 h 265510"/>
                  <a:gd name="connsiteX94" fmla="*/ 736997 w 750094"/>
                  <a:gd name="connsiteY94" fmla="*/ 3572 h 265510"/>
                  <a:gd name="connsiteX95" fmla="*/ 740569 w 750094"/>
                  <a:gd name="connsiteY95" fmla="*/ 1191 h 265510"/>
                  <a:gd name="connsiteX96" fmla="*/ 750094 w 750094"/>
                  <a:gd name="connsiteY96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7466 w 750094"/>
                  <a:gd name="connsiteY88" fmla="*/ 35719 h 265510"/>
                  <a:gd name="connsiteX89" fmla="*/ 683419 w 750094"/>
                  <a:gd name="connsiteY89" fmla="*/ 28575 h 265510"/>
                  <a:gd name="connsiteX90" fmla="*/ 697707 w 750094"/>
                  <a:gd name="connsiteY90" fmla="*/ 17860 h 265510"/>
                  <a:gd name="connsiteX91" fmla="*/ 706041 w 750094"/>
                  <a:gd name="connsiteY91" fmla="*/ 13097 h 265510"/>
                  <a:gd name="connsiteX92" fmla="*/ 725091 w 750094"/>
                  <a:gd name="connsiteY92" fmla="*/ 5954 h 265510"/>
                  <a:gd name="connsiteX93" fmla="*/ 736997 w 750094"/>
                  <a:gd name="connsiteY93" fmla="*/ 3572 h 265510"/>
                  <a:gd name="connsiteX94" fmla="*/ 740569 w 750094"/>
                  <a:gd name="connsiteY94" fmla="*/ 1191 h 265510"/>
                  <a:gd name="connsiteX95" fmla="*/ 750094 w 750094"/>
                  <a:gd name="connsiteY95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7466 w 750094"/>
                  <a:gd name="connsiteY88" fmla="*/ 35719 h 265510"/>
                  <a:gd name="connsiteX89" fmla="*/ 683419 w 750094"/>
                  <a:gd name="connsiteY89" fmla="*/ 28575 h 265510"/>
                  <a:gd name="connsiteX90" fmla="*/ 697707 w 750094"/>
                  <a:gd name="connsiteY90" fmla="*/ 17860 h 265510"/>
                  <a:gd name="connsiteX91" fmla="*/ 725091 w 750094"/>
                  <a:gd name="connsiteY91" fmla="*/ 5954 h 265510"/>
                  <a:gd name="connsiteX92" fmla="*/ 736997 w 750094"/>
                  <a:gd name="connsiteY92" fmla="*/ 3572 h 265510"/>
                  <a:gd name="connsiteX93" fmla="*/ 740569 w 750094"/>
                  <a:gd name="connsiteY93" fmla="*/ 1191 h 265510"/>
                  <a:gd name="connsiteX94" fmla="*/ 750094 w 750094"/>
                  <a:gd name="connsiteY94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83419 w 750094"/>
                  <a:gd name="connsiteY88" fmla="*/ 28575 h 265510"/>
                  <a:gd name="connsiteX89" fmla="*/ 697707 w 750094"/>
                  <a:gd name="connsiteY89" fmla="*/ 17860 h 265510"/>
                  <a:gd name="connsiteX90" fmla="*/ 725091 w 750094"/>
                  <a:gd name="connsiteY90" fmla="*/ 5954 h 265510"/>
                  <a:gd name="connsiteX91" fmla="*/ 736997 w 750094"/>
                  <a:gd name="connsiteY91" fmla="*/ 3572 h 265510"/>
                  <a:gd name="connsiteX92" fmla="*/ 740569 w 750094"/>
                  <a:gd name="connsiteY92" fmla="*/ 1191 h 265510"/>
                  <a:gd name="connsiteX93" fmla="*/ 750094 w 750094"/>
                  <a:gd name="connsiteY93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58416 w 750094"/>
                  <a:gd name="connsiteY84" fmla="*/ 51197 h 265510"/>
                  <a:gd name="connsiteX85" fmla="*/ 665560 w 750094"/>
                  <a:gd name="connsiteY85" fmla="*/ 47625 h 265510"/>
                  <a:gd name="connsiteX86" fmla="*/ 670322 w 750094"/>
                  <a:gd name="connsiteY86" fmla="*/ 42863 h 265510"/>
                  <a:gd name="connsiteX87" fmla="*/ 683419 w 750094"/>
                  <a:gd name="connsiteY87" fmla="*/ 28575 h 265510"/>
                  <a:gd name="connsiteX88" fmla="*/ 697707 w 750094"/>
                  <a:gd name="connsiteY88" fmla="*/ 17860 h 265510"/>
                  <a:gd name="connsiteX89" fmla="*/ 725091 w 750094"/>
                  <a:gd name="connsiteY89" fmla="*/ 5954 h 265510"/>
                  <a:gd name="connsiteX90" fmla="*/ 736997 w 750094"/>
                  <a:gd name="connsiteY90" fmla="*/ 3572 h 265510"/>
                  <a:gd name="connsiteX91" fmla="*/ 740569 w 750094"/>
                  <a:gd name="connsiteY91" fmla="*/ 1191 h 265510"/>
                  <a:gd name="connsiteX92" fmla="*/ 750094 w 750094"/>
                  <a:gd name="connsiteY92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58416 w 750094"/>
                  <a:gd name="connsiteY84" fmla="*/ 51197 h 265510"/>
                  <a:gd name="connsiteX85" fmla="*/ 665560 w 750094"/>
                  <a:gd name="connsiteY85" fmla="*/ 47625 h 265510"/>
                  <a:gd name="connsiteX86" fmla="*/ 670322 w 750094"/>
                  <a:gd name="connsiteY86" fmla="*/ 42863 h 265510"/>
                  <a:gd name="connsiteX87" fmla="*/ 699006 w 750094"/>
                  <a:gd name="connsiteY87" fmla="*/ 46759 h 265510"/>
                  <a:gd name="connsiteX88" fmla="*/ 697707 w 750094"/>
                  <a:gd name="connsiteY88" fmla="*/ 17860 h 265510"/>
                  <a:gd name="connsiteX89" fmla="*/ 725091 w 750094"/>
                  <a:gd name="connsiteY89" fmla="*/ 5954 h 265510"/>
                  <a:gd name="connsiteX90" fmla="*/ 736997 w 750094"/>
                  <a:gd name="connsiteY90" fmla="*/ 3572 h 265510"/>
                  <a:gd name="connsiteX91" fmla="*/ 740569 w 750094"/>
                  <a:gd name="connsiteY91" fmla="*/ 1191 h 265510"/>
                  <a:gd name="connsiteX92" fmla="*/ 750094 w 750094"/>
                  <a:gd name="connsiteY92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58416 w 750094"/>
                  <a:gd name="connsiteY84" fmla="*/ 51197 h 265510"/>
                  <a:gd name="connsiteX85" fmla="*/ 665560 w 750094"/>
                  <a:gd name="connsiteY85" fmla="*/ 47625 h 265510"/>
                  <a:gd name="connsiteX86" fmla="*/ 670322 w 750094"/>
                  <a:gd name="connsiteY86" fmla="*/ 42863 h 265510"/>
                  <a:gd name="connsiteX87" fmla="*/ 699006 w 750094"/>
                  <a:gd name="connsiteY87" fmla="*/ 46759 h 265510"/>
                  <a:gd name="connsiteX88" fmla="*/ 725091 w 750094"/>
                  <a:gd name="connsiteY88" fmla="*/ 5954 h 265510"/>
                  <a:gd name="connsiteX89" fmla="*/ 736997 w 750094"/>
                  <a:gd name="connsiteY89" fmla="*/ 3572 h 265510"/>
                  <a:gd name="connsiteX90" fmla="*/ 740569 w 750094"/>
                  <a:gd name="connsiteY90" fmla="*/ 1191 h 265510"/>
                  <a:gd name="connsiteX91" fmla="*/ 750094 w 750094"/>
                  <a:gd name="connsiteY91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58416 w 750094"/>
                  <a:gd name="connsiteY84" fmla="*/ 51197 h 265510"/>
                  <a:gd name="connsiteX85" fmla="*/ 665560 w 750094"/>
                  <a:gd name="connsiteY85" fmla="*/ 47625 h 265510"/>
                  <a:gd name="connsiteX86" fmla="*/ 699006 w 750094"/>
                  <a:gd name="connsiteY86" fmla="*/ 46759 h 265510"/>
                  <a:gd name="connsiteX87" fmla="*/ 725091 w 750094"/>
                  <a:gd name="connsiteY87" fmla="*/ 5954 h 265510"/>
                  <a:gd name="connsiteX88" fmla="*/ 736997 w 750094"/>
                  <a:gd name="connsiteY88" fmla="*/ 3572 h 265510"/>
                  <a:gd name="connsiteX89" fmla="*/ 740569 w 750094"/>
                  <a:gd name="connsiteY89" fmla="*/ 1191 h 265510"/>
                  <a:gd name="connsiteX90" fmla="*/ 750094 w 750094"/>
                  <a:gd name="connsiteY90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58416 w 750094"/>
                  <a:gd name="connsiteY84" fmla="*/ 51197 h 265510"/>
                  <a:gd name="connsiteX85" fmla="*/ 699006 w 750094"/>
                  <a:gd name="connsiteY85" fmla="*/ 46759 h 265510"/>
                  <a:gd name="connsiteX86" fmla="*/ 725091 w 750094"/>
                  <a:gd name="connsiteY86" fmla="*/ 5954 h 265510"/>
                  <a:gd name="connsiteX87" fmla="*/ 736997 w 750094"/>
                  <a:gd name="connsiteY87" fmla="*/ 3572 h 265510"/>
                  <a:gd name="connsiteX88" fmla="*/ 740569 w 750094"/>
                  <a:gd name="connsiteY88" fmla="*/ 1191 h 265510"/>
                  <a:gd name="connsiteX89" fmla="*/ 750094 w 750094"/>
                  <a:gd name="connsiteY89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99006 w 750094"/>
                  <a:gd name="connsiteY84" fmla="*/ 46759 h 265510"/>
                  <a:gd name="connsiteX85" fmla="*/ 725091 w 750094"/>
                  <a:gd name="connsiteY85" fmla="*/ 5954 h 265510"/>
                  <a:gd name="connsiteX86" fmla="*/ 736997 w 750094"/>
                  <a:gd name="connsiteY86" fmla="*/ 3572 h 265510"/>
                  <a:gd name="connsiteX87" fmla="*/ 740569 w 750094"/>
                  <a:gd name="connsiteY87" fmla="*/ 1191 h 265510"/>
                  <a:gd name="connsiteX88" fmla="*/ 750094 w 750094"/>
                  <a:gd name="connsiteY88" fmla="*/ 0 h 26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750094" h="265510">
                    <a:moveTo>
                      <a:pt x="1" y="265510"/>
                    </a:moveTo>
                    <a:cubicBezTo>
                      <a:pt x="1" y="263001"/>
                      <a:pt x="-134" y="251492"/>
                      <a:pt x="2382" y="246460"/>
                    </a:cubicBezTo>
                    <a:cubicBezTo>
                      <a:pt x="3022" y="245180"/>
                      <a:pt x="4053" y="244130"/>
                      <a:pt x="4763" y="242888"/>
                    </a:cubicBezTo>
                    <a:cubicBezTo>
                      <a:pt x="5924" y="240855"/>
                      <a:pt x="6978" y="237018"/>
                      <a:pt x="9526" y="235744"/>
                    </a:cubicBezTo>
                    <a:cubicBezTo>
                      <a:pt x="10989" y="235012"/>
                      <a:pt x="12715" y="235003"/>
                      <a:pt x="14288" y="234554"/>
                    </a:cubicBezTo>
                    <a:cubicBezTo>
                      <a:pt x="15495" y="234209"/>
                      <a:pt x="16737" y="233924"/>
                      <a:pt x="17860" y="233363"/>
                    </a:cubicBezTo>
                    <a:cubicBezTo>
                      <a:pt x="29803" y="227391"/>
                      <a:pt x="11601" y="234855"/>
                      <a:pt x="26194" y="228600"/>
                    </a:cubicBezTo>
                    <a:cubicBezTo>
                      <a:pt x="28579" y="227578"/>
                      <a:pt x="32121" y="226821"/>
                      <a:pt x="34529" y="226219"/>
                    </a:cubicBezTo>
                    <a:cubicBezTo>
                      <a:pt x="35720" y="225028"/>
                      <a:pt x="37122" y="224017"/>
                      <a:pt x="38101" y="222647"/>
                    </a:cubicBezTo>
                    <a:cubicBezTo>
                      <a:pt x="39133" y="221203"/>
                      <a:pt x="39346" y="219248"/>
                      <a:pt x="40482" y="217885"/>
                    </a:cubicBezTo>
                    <a:cubicBezTo>
                      <a:pt x="45794" y="211511"/>
                      <a:pt x="42410" y="219160"/>
                      <a:pt x="46435" y="213122"/>
                    </a:cubicBezTo>
                    <a:cubicBezTo>
                      <a:pt x="47439" y="211616"/>
                      <a:pt x="49458" y="206179"/>
                      <a:pt x="51197" y="204788"/>
                    </a:cubicBezTo>
                    <a:cubicBezTo>
                      <a:pt x="52177" y="204004"/>
                      <a:pt x="53578" y="203994"/>
                      <a:pt x="54769" y="203597"/>
                    </a:cubicBezTo>
                    <a:cubicBezTo>
                      <a:pt x="55563" y="202803"/>
                      <a:pt x="56450" y="202093"/>
                      <a:pt x="57151" y="201216"/>
                    </a:cubicBezTo>
                    <a:cubicBezTo>
                      <a:pt x="58045" y="200099"/>
                      <a:pt x="58415" y="198538"/>
                      <a:pt x="59532" y="197644"/>
                    </a:cubicBezTo>
                    <a:cubicBezTo>
                      <a:pt x="60512" y="196860"/>
                      <a:pt x="61913" y="196851"/>
                      <a:pt x="63104" y="196454"/>
                    </a:cubicBezTo>
                    <a:cubicBezTo>
                      <a:pt x="64295" y="195660"/>
                      <a:pt x="65361" y="194636"/>
                      <a:pt x="66676" y="194072"/>
                    </a:cubicBezTo>
                    <a:cubicBezTo>
                      <a:pt x="68180" y="193427"/>
                      <a:pt x="69865" y="193331"/>
                      <a:pt x="71438" y="192882"/>
                    </a:cubicBezTo>
                    <a:cubicBezTo>
                      <a:pt x="72645" y="192537"/>
                      <a:pt x="73835" y="192132"/>
                      <a:pt x="75010" y="191691"/>
                    </a:cubicBezTo>
                    <a:cubicBezTo>
                      <a:pt x="77011" y="190941"/>
                      <a:pt x="78916" y="189924"/>
                      <a:pt x="80963" y="189310"/>
                    </a:cubicBezTo>
                    <a:cubicBezTo>
                      <a:pt x="84135" y="188358"/>
                      <a:pt x="92586" y="187309"/>
                      <a:pt x="95251" y="186929"/>
                    </a:cubicBezTo>
                    <a:cubicBezTo>
                      <a:pt x="103786" y="184082"/>
                      <a:pt x="93155" y="187527"/>
                      <a:pt x="103585" y="184547"/>
                    </a:cubicBezTo>
                    <a:cubicBezTo>
                      <a:pt x="104792" y="184202"/>
                      <a:pt x="105922" y="183581"/>
                      <a:pt x="107157" y="183357"/>
                    </a:cubicBezTo>
                    <a:cubicBezTo>
                      <a:pt x="110305" y="182785"/>
                      <a:pt x="113507" y="182563"/>
                      <a:pt x="116682" y="182166"/>
                    </a:cubicBezTo>
                    <a:cubicBezTo>
                      <a:pt x="119063" y="181372"/>
                      <a:pt x="121422" y="180506"/>
                      <a:pt x="123826" y="179785"/>
                    </a:cubicBezTo>
                    <a:cubicBezTo>
                      <a:pt x="138814" y="175288"/>
                      <a:pt x="120126" y="181413"/>
                      <a:pt x="132160" y="177404"/>
                    </a:cubicBezTo>
                    <a:cubicBezTo>
                      <a:pt x="136564" y="172998"/>
                      <a:pt x="133607" y="175645"/>
                      <a:pt x="141685" y="170260"/>
                    </a:cubicBezTo>
                    <a:cubicBezTo>
                      <a:pt x="142876" y="169466"/>
                      <a:pt x="144245" y="168891"/>
                      <a:pt x="145257" y="167879"/>
                    </a:cubicBezTo>
                    <a:cubicBezTo>
                      <a:pt x="146051" y="167085"/>
                      <a:pt x="146675" y="166075"/>
                      <a:pt x="147638" y="165497"/>
                    </a:cubicBezTo>
                    <a:cubicBezTo>
                      <a:pt x="148714" y="164851"/>
                      <a:pt x="150019" y="164704"/>
                      <a:pt x="151210" y="164307"/>
                    </a:cubicBezTo>
                    <a:cubicBezTo>
                      <a:pt x="152004" y="163116"/>
                      <a:pt x="152514" y="161677"/>
                      <a:pt x="153591" y="160735"/>
                    </a:cubicBezTo>
                    <a:cubicBezTo>
                      <a:pt x="158631" y="156325"/>
                      <a:pt x="159400" y="156417"/>
                      <a:pt x="164307" y="154782"/>
                    </a:cubicBezTo>
                    <a:cubicBezTo>
                      <a:pt x="168711" y="150376"/>
                      <a:pt x="165754" y="153023"/>
                      <a:pt x="173832" y="147638"/>
                    </a:cubicBezTo>
                    <a:cubicBezTo>
                      <a:pt x="175023" y="146844"/>
                      <a:pt x="176047" y="145710"/>
                      <a:pt x="177404" y="145257"/>
                    </a:cubicBezTo>
                    <a:cubicBezTo>
                      <a:pt x="182896" y="143426"/>
                      <a:pt x="179745" y="144312"/>
                      <a:pt x="186929" y="142875"/>
                    </a:cubicBezTo>
                    <a:cubicBezTo>
                      <a:pt x="188120" y="142081"/>
                      <a:pt x="189221" y="141134"/>
                      <a:pt x="190501" y="140494"/>
                    </a:cubicBezTo>
                    <a:cubicBezTo>
                      <a:pt x="194401" y="138544"/>
                      <a:pt x="201649" y="138364"/>
                      <a:pt x="204788" y="138113"/>
                    </a:cubicBezTo>
                    <a:cubicBezTo>
                      <a:pt x="211130" y="137605"/>
                      <a:pt x="217498" y="137450"/>
                      <a:pt x="223838" y="136922"/>
                    </a:cubicBezTo>
                    <a:cubicBezTo>
                      <a:pt x="231209" y="136308"/>
                      <a:pt x="233639" y="135598"/>
                      <a:pt x="240507" y="134541"/>
                    </a:cubicBezTo>
                    <a:cubicBezTo>
                      <a:pt x="243281" y="134114"/>
                      <a:pt x="246063" y="133747"/>
                      <a:pt x="248841" y="133350"/>
                    </a:cubicBezTo>
                    <a:cubicBezTo>
                      <a:pt x="265500" y="122246"/>
                      <a:pt x="252391" y="129994"/>
                      <a:pt x="300038" y="132160"/>
                    </a:cubicBezTo>
                    <a:cubicBezTo>
                      <a:pt x="303309" y="132309"/>
                      <a:pt x="305326" y="133864"/>
                      <a:pt x="308372" y="134541"/>
                    </a:cubicBezTo>
                    <a:cubicBezTo>
                      <a:pt x="311356" y="135204"/>
                      <a:pt x="321180" y="136541"/>
                      <a:pt x="323851" y="136922"/>
                    </a:cubicBezTo>
                    <a:cubicBezTo>
                      <a:pt x="326232" y="137716"/>
                      <a:pt x="329219" y="137530"/>
                      <a:pt x="330994" y="139304"/>
                    </a:cubicBezTo>
                    <a:cubicBezTo>
                      <a:pt x="331788" y="140098"/>
                      <a:pt x="332372" y="141183"/>
                      <a:pt x="333376" y="141685"/>
                    </a:cubicBezTo>
                    <a:cubicBezTo>
                      <a:pt x="334839" y="142417"/>
                      <a:pt x="336565" y="142426"/>
                      <a:pt x="338138" y="142875"/>
                    </a:cubicBezTo>
                    <a:cubicBezTo>
                      <a:pt x="346456" y="145251"/>
                      <a:pt x="335808" y="143223"/>
                      <a:pt x="350044" y="145257"/>
                    </a:cubicBezTo>
                    <a:lnTo>
                      <a:pt x="400051" y="142875"/>
                    </a:lnTo>
                    <a:cubicBezTo>
                      <a:pt x="401684" y="142769"/>
                      <a:pt x="403246" y="142155"/>
                      <a:pt x="404813" y="141685"/>
                    </a:cubicBezTo>
                    <a:cubicBezTo>
                      <a:pt x="407217" y="140964"/>
                      <a:pt x="411957" y="139304"/>
                      <a:pt x="411957" y="139304"/>
                    </a:cubicBezTo>
                    <a:cubicBezTo>
                      <a:pt x="413262" y="139391"/>
                      <a:pt x="436018" y="140643"/>
                      <a:pt x="440532" y="141685"/>
                    </a:cubicBezTo>
                    <a:cubicBezTo>
                      <a:pt x="442261" y="142084"/>
                      <a:pt x="443554" y="143718"/>
                      <a:pt x="445294" y="144066"/>
                    </a:cubicBezTo>
                    <a:cubicBezTo>
                      <a:pt x="449593" y="144926"/>
                      <a:pt x="454034" y="144773"/>
                      <a:pt x="458391" y="145257"/>
                    </a:cubicBezTo>
                    <a:cubicBezTo>
                      <a:pt x="464873" y="145977"/>
                      <a:pt x="471131" y="147251"/>
                      <a:pt x="477441" y="148829"/>
                    </a:cubicBezTo>
                    <a:cubicBezTo>
                      <a:pt x="484188" y="148432"/>
                      <a:pt x="490980" y="148512"/>
                      <a:pt x="497682" y="147638"/>
                    </a:cubicBezTo>
                    <a:cubicBezTo>
                      <a:pt x="500171" y="147313"/>
                      <a:pt x="502404" y="145917"/>
                      <a:pt x="504826" y="145257"/>
                    </a:cubicBezTo>
                    <a:cubicBezTo>
                      <a:pt x="506778" y="144725"/>
                      <a:pt x="508795" y="144463"/>
                      <a:pt x="510779" y="144066"/>
                    </a:cubicBezTo>
                    <a:cubicBezTo>
                      <a:pt x="511970" y="143272"/>
                      <a:pt x="513036" y="142249"/>
                      <a:pt x="514351" y="141685"/>
                    </a:cubicBezTo>
                    <a:cubicBezTo>
                      <a:pt x="515855" y="141040"/>
                      <a:pt x="517540" y="140943"/>
                      <a:pt x="519113" y="140494"/>
                    </a:cubicBezTo>
                    <a:cubicBezTo>
                      <a:pt x="527648" y="138056"/>
                      <a:pt x="516547" y="140532"/>
                      <a:pt x="528638" y="138113"/>
                    </a:cubicBezTo>
                    <a:cubicBezTo>
                      <a:pt x="530226" y="136922"/>
                      <a:pt x="531626" y="135429"/>
                      <a:pt x="533401" y="134541"/>
                    </a:cubicBezTo>
                    <a:cubicBezTo>
                      <a:pt x="550359" y="126061"/>
                      <a:pt x="525337" y="141522"/>
                      <a:pt x="542926" y="130969"/>
                    </a:cubicBezTo>
                    <a:cubicBezTo>
                      <a:pt x="545380" y="129497"/>
                      <a:pt x="547354" y="127112"/>
                      <a:pt x="550069" y="126207"/>
                    </a:cubicBezTo>
                    <a:cubicBezTo>
                      <a:pt x="553648" y="125014"/>
                      <a:pt x="554136" y="125199"/>
                      <a:pt x="557213" y="122635"/>
                    </a:cubicBezTo>
                    <a:cubicBezTo>
                      <a:pt x="558507" y="121557"/>
                      <a:pt x="559384" y="119997"/>
                      <a:pt x="560785" y="119063"/>
                    </a:cubicBezTo>
                    <a:cubicBezTo>
                      <a:pt x="561829" y="118367"/>
                      <a:pt x="563234" y="118433"/>
                      <a:pt x="564357" y="117872"/>
                    </a:cubicBezTo>
                    <a:cubicBezTo>
                      <a:pt x="568038" y="116032"/>
                      <a:pt x="570373" y="112922"/>
                      <a:pt x="573882" y="110729"/>
                    </a:cubicBezTo>
                    <a:cubicBezTo>
                      <a:pt x="574946" y="110064"/>
                      <a:pt x="576357" y="110148"/>
                      <a:pt x="577454" y="109538"/>
                    </a:cubicBezTo>
                    <a:cubicBezTo>
                      <a:pt x="579956" y="108148"/>
                      <a:pt x="582143" y="106247"/>
                      <a:pt x="584597" y="104775"/>
                    </a:cubicBezTo>
                    <a:cubicBezTo>
                      <a:pt x="586582" y="103585"/>
                      <a:pt x="588589" y="102431"/>
                      <a:pt x="590551" y="101204"/>
                    </a:cubicBezTo>
                    <a:cubicBezTo>
                      <a:pt x="591764" y="100446"/>
                      <a:pt x="593005" y="99716"/>
                      <a:pt x="594122" y="98822"/>
                    </a:cubicBezTo>
                    <a:cubicBezTo>
                      <a:pt x="594999" y="98121"/>
                      <a:pt x="595541" y="97019"/>
                      <a:pt x="596504" y="96441"/>
                    </a:cubicBezTo>
                    <a:cubicBezTo>
                      <a:pt x="597580" y="95795"/>
                      <a:pt x="598953" y="95811"/>
                      <a:pt x="600076" y="95250"/>
                    </a:cubicBezTo>
                    <a:cubicBezTo>
                      <a:pt x="614370" y="88102"/>
                      <a:pt x="594954" y="97132"/>
                      <a:pt x="606029" y="90488"/>
                    </a:cubicBezTo>
                    <a:cubicBezTo>
                      <a:pt x="607105" y="89842"/>
                      <a:pt x="608410" y="89694"/>
                      <a:pt x="609601" y="89297"/>
                    </a:cubicBezTo>
                    <a:cubicBezTo>
                      <a:pt x="610395" y="88106"/>
                      <a:pt x="611342" y="87005"/>
                      <a:pt x="611982" y="85725"/>
                    </a:cubicBezTo>
                    <a:cubicBezTo>
                      <a:pt x="612543" y="84603"/>
                      <a:pt x="612388" y="83134"/>
                      <a:pt x="613172" y="82154"/>
                    </a:cubicBezTo>
                    <a:cubicBezTo>
                      <a:pt x="614066" y="81036"/>
                      <a:pt x="615553" y="80566"/>
                      <a:pt x="616744" y="79772"/>
                    </a:cubicBezTo>
                    <a:cubicBezTo>
                      <a:pt x="617141" y="78581"/>
                      <a:pt x="617151" y="77180"/>
                      <a:pt x="617935" y="76200"/>
                    </a:cubicBezTo>
                    <a:cubicBezTo>
                      <a:pt x="618829" y="75083"/>
                      <a:pt x="620408" y="74735"/>
                      <a:pt x="621507" y="73819"/>
                    </a:cubicBezTo>
                    <a:cubicBezTo>
                      <a:pt x="630675" y="66180"/>
                      <a:pt x="619783" y="73777"/>
                      <a:pt x="628651" y="67866"/>
                    </a:cubicBezTo>
                    <a:cubicBezTo>
                      <a:pt x="632223" y="65485"/>
                      <a:pt x="640160" y="61318"/>
                      <a:pt x="642938" y="59532"/>
                    </a:cubicBezTo>
                    <a:cubicBezTo>
                      <a:pt x="645716" y="57746"/>
                      <a:pt x="644356" y="57728"/>
                      <a:pt x="645319" y="57150"/>
                    </a:cubicBezTo>
                    <a:cubicBezTo>
                      <a:pt x="646536" y="56420"/>
                      <a:pt x="652770" y="54990"/>
                      <a:pt x="653654" y="54769"/>
                    </a:cubicBezTo>
                    <a:cubicBezTo>
                      <a:pt x="662602" y="53037"/>
                      <a:pt x="687100" y="54895"/>
                      <a:pt x="699006" y="46759"/>
                    </a:cubicBezTo>
                    <a:cubicBezTo>
                      <a:pt x="710912" y="38623"/>
                      <a:pt x="718759" y="13152"/>
                      <a:pt x="725091" y="5954"/>
                    </a:cubicBezTo>
                    <a:cubicBezTo>
                      <a:pt x="731423" y="-1244"/>
                      <a:pt x="734417" y="4366"/>
                      <a:pt x="736997" y="3572"/>
                    </a:cubicBezTo>
                    <a:cubicBezTo>
                      <a:pt x="738188" y="2778"/>
                      <a:pt x="739198" y="1602"/>
                      <a:pt x="740569" y="1191"/>
                    </a:cubicBezTo>
                    <a:cubicBezTo>
                      <a:pt x="744726" y="-56"/>
                      <a:pt x="746743" y="0"/>
                      <a:pt x="750094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81445"/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3AC484CD-1209-47F9-BB83-F02322552158}"/>
                </a:ext>
              </a:extLst>
            </p:cNvPr>
            <p:cNvSpPr/>
            <p:nvPr/>
          </p:nvSpPr>
          <p:spPr>
            <a:xfrm>
              <a:off x="4161392" y="3429000"/>
              <a:ext cx="381000" cy="3048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60085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A016AE4-48D8-4C38-A901-5D462018856F}"/>
              </a:ext>
            </a:extLst>
          </p:cNvPr>
          <p:cNvGrpSpPr/>
          <p:nvPr/>
        </p:nvGrpSpPr>
        <p:grpSpPr>
          <a:xfrm>
            <a:off x="1537080" y="920225"/>
            <a:ext cx="2443285" cy="5851281"/>
            <a:chOff x="0" y="549519"/>
            <a:chExt cx="2443285" cy="585128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59F1E2C8-F205-4253-8152-4DF3E8ED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6" t="3535" r="6612" b="5989"/>
            <a:stretch/>
          </p:blipFill>
          <p:spPr>
            <a:xfrm>
              <a:off x="0" y="549519"/>
              <a:ext cx="2432294" cy="214946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F37885B6-7550-47B9-8DEF-0D281FBFB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5" t="12743" r="7960"/>
            <a:stretch/>
          </p:blipFill>
          <p:spPr>
            <a:xfrm>
              <a:off x="0" y="2646343"/>
              <a:ext cx="2438118" cy="18262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A99AD54C-D709-4B0F-87AA-D088FC5BD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3" r="7830"/>
            <a:stretch/>
          </p:blipFill>
          <p:spPr>
            <a:xfrm>
              <a:off x="0" y="4472628"/>
              <a:ext cx="2443285" cy="1928172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227542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Historical – Economic – Sociocultural</a:t>
            </a:r>
            <a:br>
              <a:rPr lang="en-US" b="1" dirty="0">
                <a:latin typeface="Arial Black" panose="020B0A04020102020204" pitchFamily="34" charset="0"/>
              </a:rPr>
            </a:br>
            <a:r>
              <a:rPr lang="en-US" b="1" dirty="0">
                <a:latin typeface="Arial Black" panose="020B0A04020102020204" pitchFamily="34" charset="0"/>
              </a:rPr>
              <a:t>Factors in North Korea</a:t>
            </a:r>
            <a:br>
              <a:rPr lang="en-US" b="1" dirty="0">
                <a:latin typeface="Arial Black" panose="020B0A04020102020204" pitchFamily="34" charset="0"/>
              </a:rPr>
            </a:b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="" xmlns:a16="http://schemas.microsoft.com/office/drawing/2014/main" id="{9595CDC6-0297-4E99-8844-FC036CA48760}"/>
              </a:ext>
            </a:extLst>
          </p:cNvPr>
          <p:cNvSpPr txBox="1">
            <a:spLocks/>
          </p:cNvSpPr>
          <p:nvPr/>
        </p:nvSpPr>
        <p:spPr>
          <a:xfrm>
            <a:off x="4114800" y="6248400"/>
            <a:ext cx="47244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prstClr val="black"/>
                </a:solidFill>
                <a:latin typeface="Arial Black" panose="020B0A04020102020204" pitchFamily="34" charset="0"/>
              </a:rPr>
              <a:t>LTC John Reynolds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DC6A6851-DBBE-404E-A8DE-C536D802C710}"/>
              </a:ext>
            </a:extLst>
          </p:cNvPr>
          <p:cNvGrpSpPr/>
          <p:nvPr/>
        </p:nvGrpSpPr>
        <p:grpSpPr>
          <a:xfrm>
            <a:off x="3967430" y="1371601"/>
            <a:ext cx="2345522" cy="4003091"/>
            <a:chOff x="2443430" y="1371600"/>
            <a:chExt cx="2345522" cy="4003091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348D4446-2290-4DAC-BBD9-B30766DB421A}"/>
                </a:ext>
              </a:extLst>
            </p:cNvPr>
            <p:cNvGrpSpPr/>
            <p:nvPr/>
          </p:nvGrpSpPr>
          <p:grpSpPr>
            <a:xfrm>
              <a:off x="2443430" y="1371600"/>
              <a:ext cx="2345522" cy="4003091"/>
              <a:chOff x="1143000" y="2971800"/>
              <a:chExt cx="2819400" cy="4460291"/>
            </a:xfrm>
          </p:grpSpPr>
          <p:pic>
            <p:nvPicPr>
              <p:cNvPr id="7" name="Picture 6">
                <a:extLst>
                  <a:ext uri="{FF2B5EF4-FFF2-40B4-BE49-F238E27FC236}">
                    <a16:creationId xmlns="" xmlns:a16="http://schemas.microsoft.com/office/drawing/2014/main" id="{DBFB2839-2FF1-49D3-9BF6-F5905DFBE4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000"/>
              <a:stretch/>
            </p:blipFill>
            <p:spPr>
              <a:xfrm>
                <a:off x="1143000" y="2971800"/>
                <a:ext cx="2819400" cy="4460291"/>
              </a:xfrm>
              <a:prstGeom prst="rect">
                <a:avLst/>
              </a:prstGeom>
            </p:spPr>
          </p:pic>
          <p:sp>
            <p:nvSpPr>
              <p:cNvPr id="9" name="Freeform: Shape 8">
                <a:extLst>
                  <a:ext uri="{FF2B5EF4-FFF2-40B4-BE49-F238E27FC236}">
                    <a16:creationId xmlns="" xmlns:a16="http://schemas.microsoft.com/office/drawing/2014/main" id="{919322D6-71A3-4AB8-BA16-DFD5B0CCBA69}"/>
                  </a:ext>
                </a:extLst>
              </p:cNvPr>
              <p:cNvSpPr/>
              <p:nvPr/>
            </p:nvSpPr>
            <p:spPr>
              <a:xfrm>
                <a:off x="2062162" y="4989909"/>
                <a:ext cx="750094" cy="265510"/>
              </a:xfrm>
              <a:custGeom>
                <a:avLst/>
                <a:gdLst>
                  <a:gd name="connsiteX0" fmla="*/ 2382 w 750094"/>
                  <a:gd name="connsiteY0" fmla="*/ 289322 h 289322"/>
                  <a:gd name="connsiteX1" fmla="*/ 1 w 750094"/>
                  <a:gd name="connsiteY1" fmla="*/ 265510 h 289322"/>
                  <a:gd name="connsiteX2" fmla="*/ 2382 w 750094"/>
                  <a:gd name="connsiteY2" fmla="*/ 246460 h 289322"/>
                  <a:gd name="connsiteX3" fmla="*/ 4763 w 750094"/>
                  <a:gd name="connsiteY3" fmla="*/ 242888 h 289322"/>
                  <a:gd name="connsiteX4" fmla="*/ 9526 w 750094"/>
                  <a:gd name="connsiteY4" fmla="*/ 235744 h 289322"/>
                  <a:gd name="connsiteX5" fmla="*/ 14288 w 750094"/>
                  <a:gd name="connsiteY5" fmla="*/ 234554 h 289322"/>
                  <a:gd name="connsiteX6" fmla="*/ 17860 w 750094"/>
                  <a:gd name="connsiteY6" fmla="*/ 233363 h 289322"/>
                  <a:gd name="connsiteX7" fmla="*/ 26194 w 750094"/>
                  <a:gd name="connsiteY7" fmla="*/ 228600 h 289322"/>
                  <a:gd name="connsiteX8" fmla="*/ 34529 w 750094"/>
                  <a:gd name="connsiteY8" fmla="*/ 226219 h 289322"/>
                  <a:gd name="connsiteX9" fmla="*/ 38101 w 750094"/>
                  <a:gd name="connsiteY9" fmla="*/ 222647 h 289322"/>
                  <a:gd name="connsiteX10" fmla="*/ 40482 w 750094"/>
                  <a:gd name="connsiteY10" fmla="*/ 217885 h 289322"/>
                  <a:gd name="connsiteX11" fmla="*/ 46435 w 750094"/>
                  <a:gd name="connsiteY11" fmla="*/ 213122 h 289322"/>
                  <a:gd name="connsiteX12" fmla="*/ 51197 w 750094"/>
                  <a:gd name="connsiteY12" fmla="*/ 204788 h 289322"/>
                  <a:gd name="connsiteX13" fmla="*/ 54769 w 750094"/>
                  <a:gd name="connsiteY13" fmla="*/ 203597 h 289322"/>
                  <a:gd name="connsiteX14" fmla="*/ 57151 w 750094"/>
                  <a:gd name="connsiteY14" fmla="*/ 201216 h 289322"/>
                  <a:gd name="connsiteX15" fmla="*/ 59532 w 750094"/>
                  <a:gd name="connsiteY15" fmla="*/ 197644 h 289322"/>
                  <a:gd name="connsiteX16" fmla="*/ 63104 w 750094"/>
                  <a:gd name="connsiteY16" fmla="*/ 196454 h 289322"/>
                  <a:gd name="connsiteX17" fmla="*/ 66676 w 750094"/>
                  <a:gd name="connsiteY17" fmla="*/ 194072 h 289322"/>
                  <a:gd name="connsiteX18" fmla="*/ 71438 w 750094"/>
                  <a:gd name="connsiteY18" fmla="*/ 192882 h 289322"/>
                  <a:gd name="connsiteX19" fmla="*/ 75010 w 750094"/>
                  <a:gd name="connsiteY19" fmla="*/ 191691 h 289322"/>
                  <a:gd name="connsiteX20" fmla="*/ 80963 w 750094"/>
                  <a:gd name="connsiteY20" fmla="*/ 189310 h 289322"/>
                  <a:gd name="connsiteX21" fmla="*/ 95251 w 750094"/>
                  <a:gd name="connsiteY21" fmla="*/ 186929 h 289322"/>
                  <a:gd name="connsiteX22" fmla="*/ 103585 w 750094"/>
                  <a:gd name="connsiteY22" fmla="*/ 184547 h 289322"/>
                  <a:gd name="connsiteX23" fmla="*/ 107157 w 750094"/>
                  <a:gd name="connsiteY23" fmla="*/ 183357 h 289322"/>
                  <a:gd name="connsiteX24" fmla="*/ 116682 w 750094"/>
                  <a:gd name="connsiteY24" fmla="*/ 182166 h 289322"/>
                  <a:gd name="connsiteX25" fmla="*/ 123826 w 750094"/>
                  <a:gd name="connsiteY25" fmla="*/ 179785 h 289322"/>
                  <a:gd name="connsiteX26" fmla="*/ 132160 w 750094"/>
                  <a:gd name="connsiteY26" fmla="*/ 177404 h 289322"/>
                  <a:gd name="connsiteX27" fmla="*/ 141685 w 750094"/>
                  <a:gd name="connsiteY27" fmla="*/ 170260 h 289322"/>
                  <a:gd name="connsiteX28" fmla="*/ 145257 w 750094"/>
                  <a:gd name="connsiteY28" fmla="*/ 167879 h 289322"/>
                  <a:gd name="connsiteX29" fmla="*/ 147638 w 750094"/>
                  <a:gd name="connsiteY29" fmla="*/ 165497 h 289322"/>
                  <a:gd name="connsiteX30" fmla="*/ 151210 w 750094"/>
                  <a:gd name="connsiteY30" fmla="*/ 164307 h 289322"/>
                  <a:gd name="connsiteX31" fmla="*/ 153591 w 750094"/>
                  <a:gd name="connsiteY31" fmla="*/ 160735 h 289322"/>
                  <a:gd name="connsiteX32" fmla="*/ 164307 w 750094"/>
                  <a:gd name="connsiteY32" fmla="*/ 154782 h 289322"/>
                  <a:gd name="connsiteX33" fmla="*/ 173832 w 750094"/>
                  <a:gd name="connsiteY33" fmla="*/ 147638 h 289322"/>
                  <a:gd name="connsiteX34" fmla="*/ 177404 w 750094"/>
                  <a:gd name="connsiteY34" fmla="*/ 145257 h 289322"/>
                  <a:gd name="connsiteX35" fmla="*/ 186929 w 750094"/>
                  <a:gd name="connsiteY35" fmla="*/ 142875 h 289322"/>
                  <a:gd name="connsiteX36" fmla="*/ 190501 w 750094"/>
                  <a:gd name="connsiteY36" fmla="*/ 140494 h 289322"/>
                  <a:gd name="connsiteX37" fmla="*/ 204788 w 750094"/>
                  <a:gd name="connsiteY37" fmla="*/ 138113 h 289322"/>
                  <a:gd name="connsiteX38" fmla="*/ 223838 w 750094"/>
                  <a:gd name="connsiteY38" fmla="*/ 136922 h 289322"/>
                  <a:gd name="connsiteX39" fmla="*/ 240507 w 750094"/>
                  <a:gd name="connsiteY39" fmla="*/ 134541 h 289322"/>
                  <a:gd name="connsiteX40" fmla="*/ 248841 w 750094"/>
                  <a:gd name="connsiteY40" fmla="*/ 133350 h 289322"/>
                  <a:gd name="connsiteX41" fmla="*/ 300038 w 750094"/>
                  <a:gd name="connsiteY41" fmla="*/ 132160 h 289322"/>
                  <a:gd name="connsiteX42" fmla="*/ 308372 w 750094"/>
                  <a:gd name="connsiteY42" fmla="*/ 134541 h 289322"/>
                  <a:gd name="connsiteX43" fmla="*/ 323851 w 750094"/>
                  <a:gd name="connsiteY43" fmla="*/ 136922 h 289322"/>
                  <a:gd name="connsiteX44" fmla="*/ 330994 w 750094"/>
                  <a:gd name="connsiteY44" fmla="*/ 139304 h 289322"/>
                  <a:gd name="connsiteX45" fmla="*/ 333376 w 750094"/>
                  <a:gd name="connsiteY45" fmla="*/ 141685 h 289322"/>
                  <a:gd name="connsiteX46" fmla="*/ 338138 w 750094"/>
                  <a:gd name="connsiteY46" fmla="*/ 142875 h 289322"/>
                  <a:gd name="connsiteX47" fmla="*/ 350044 w 750094"/>
                  <a:gd name="connsiteY47" fmla="*/ 145257 h 289322"/>
                  <a:gd name="connsiteX48" fmla="*/ 400051 w 750094"/>
                  <a:gd name="connsiteY48" fmla="*/ 142875 h 289322"/>
                  <a:gd name="connsiteX49" fmla="*/ 404813 w 750094"/>
                  <a:gd name="connsiteY49" fmla="*/ 141685 h 289322"/>
                  <a:gd name="connsiteX50" fmla="*/ 411957 w 750094"/>
                  <a:gd name="connsiteY50" fmla="*/ 139304 h 289322"/>
                  <a:gd name="connsiteX51" fmla="*/ 440532 w 750094"/>
                  <a:gd name="connsiteY51" fmla="*/ 141685 h 289322"/>
                  <a:gd name="connsiteX52" fmla="*/ 445294 w 750094"/>
                  <a:gd name="connsiteY52" fmla="*/ 144066 h 289322"/>
                  <a:gd name="connsiteX53" fmla="*/ 458391 w 750094"/>
                  <a:gd name="connsiteY53" fmla="*/ 145257 h 289322"/>
                  <a:gd name="connsiteX54" fmla="*/ 477441 w 750094"/>
                  <a:gd name="connsiteY54" fmla="*/ 148829 h 289322"/>
                  <a:gd name="connsiteX55" fmla="*/ 497682 w 750094"/>
                  <a:gd name="connsiteY55" fmla="*/ 147638 h 289322"/>
                  <a:gd name="connsiteX56" fmla="*/ 504826 w 750094"/>
                  <a:gd name="connsiteY56" fmla="*/ 145257 h 289322"/>
                  <a:gd name="connsiteX57" fmla="*/ 510779 w 750094"/>
                  <a:gd name="connsiteY57" fmla="*/ 144066 h 289322"/>
                  <a:gd name="connsiteX58" fmla="*/ 514351 w 750094"/>
                  <a:gd name="connsiteY58" fmla="*/ 141685 h 289322"/>
                  <a:gd name="connsiteX59" fmla="*/ 519113 w 750094"/>
                  <a:gd name="connsiteY59" fmla="*/ 140494 h 289322"/>
                  <a:gd name="connsiteX60" fmla="*/ 528638 w 750094"/>
                  <a:gd name="connsiteY60" fmla="*/ 138113 h 289322"/>
                  <a:gd name="connsiteX61" fmla="*/ 533401 w 750094"/>
                  <a:gd name="connsiteY61" fmla="*/ 134541 h 289322"/>
                  <a:gd name="connsiteX62" fmla="*/ 542926 w 750094"/>
                  <a:gd name="connsiteY62" fmla="*/ 130969 h 289322"/>
                  <a:gd name="connsiteX63" fmla="*/ 550069 w 750094"/>
                  <a:gd name="connsiteY63" fmla="*/ 126207 h 289322"/>
                  <a:gd name="connsiteX64" fmla="*/ 557213 w 750094"/>
                  <a:gd name="connsiteY64" fmla="*/ 122635 h 289322"/>
                  <a:gd name="connsiteX65" fmla="*/ 560785 w 750094"/>
                  <a:gd name="connsiteY65" fmla="*/ 119063 h 289322"/>
                  <a:gd name="connsiteX66" fmla="*/ 564357 w 750094"/>
                  <a:gd name="connsiteY66" fmla="*/ 117872 h 289322"/>
                  <a:gd name="connsiteX67" fmla="*/ 573882 w 750094"/>
                  <a:gd name="connsiteY67" fmla="*/ 110729 h 289322"/>
                  <a:gd name="connsiteX68" fmla="*/ 577454 w 750094"/>
                  <a:gd name="connsiteY68" fmla="*/ 109538 h 289322"/>
                  <a:gd name="connsiteX69" fmla="*/ 584597 w 750094"/>
                  <a:gd name="connsiteY69" fmla="*/ 104775 h 289322"/>
                  <a:gd name="connsiteX70" fmla="*/ 590551 w 750094"/>
                  <a:gd name="connsiteY70" fmla="*/ 101204 h 289322"/>
                  <a:gd name="connsiteX71" fmla="*/ 594122 w 750094"/>
                  <a:gd name="connsiteY71" fmla="*/ 98822 h 289322"/>
                  <a:gd name="connsiteX72" fmla="*/ 596504 w 750094"/>
                  <a:gd name="connsiteY72" fmla="*/ 96441 h 289322"/>
                  <a:gd name="connsiteX73" fmla="*/ 600076 w 750094"/>
                  <a:gd name="connsiteY73" fmla="*/ 95250 h 289322"/>
                  <a:gd name="connsiteX74" fmla="*/ 606029 w 750094"/>
                  <a:gd name="connsiteY74" fmla="*/ 90488 h 289322"/>
                  <a:gd name="connsiteX75" fmla="*/ 609601 w 750094"/>
                  <a:gd name="connsiteY75" fmla="*/ 89297 h 289322"/>
                  <a:gd name="connsiteX76" fmla="*/ 611982 w 750094"/>
                  <a:gd name="connsiteY76" fmla="*/ 85725 h 289322"/>
                  <a:gd name="connsiteX77" fmla="*/ 613172 w 750094"/>
                  <a:gd name="connsiteY77" fmla="*/ 82154 h 289322"/>
                  <a:gd name="connsiteX78" fmla="*/ 616744 w 750094"/>
                  <a:gd name="connsiteY78" fmla="*/ 79772 h 289322"/>
                  <a:gd name="connsiteX79" fmla="*/ 617935 w 750094"/>
                  <a:gd name="connsiteY79" fmla="*/ 76200 h 289322"/>
                  <a:gd name="connsiteX80" fmla="*/ 621507 w 750094"/>
                  <a:gd name="connsiteY80" fmla="*/ 73819 h 289322"/>
                  <a:gd name="connsiteX81" fmla="*/ 628651 w 750094"/>
                  <a:gd name="connsiteY81" fmla="*/ 67866 h 289322"/>
                  <a:gd name="connsiteX82" fmla="*/ 635794 w 750094"/>
                  <a:gd name="connsiteY82" fmla="*/ 61913 h 289322"/>
                  <a:gd name="connsiteX83" fmla="*/ 642938 w 750094"/>
                  <a:gd name="connsiteY83" fmla="*/ 59532 h 289322"/>
                  <a:gd name="connsiteX84" fmla="*/ 645319 w 750094"/>
                  <a:gd name="connsiteY84" fmla="*/ 57150 h 289322"/>
                  <a:gd name="connsiteX85" fmla="*/ 653654 w 750094"/>
                  <a:gd name="connsiteY85" fmla="*/ 54769 h 289322"/>
                  <a:gd name="connsiteX86" fmla="*/ 658416 w 750094"/>
                  <a:gd name="connsiteY86" fmla="*/ 51197 h 289322"/>
                  <a:gd name="connsiteX87" fmla="*/ 665560 w 750094"/>
                  <a:gd name="connsiteY87" fmla="*/ 47625 h 289322"/>
                  <a:gd name="connsiteX88" fmla="*/ 670322 w 750094"/>
                  <a:gd name="connsiteY88" fmla="*/ 42863 h 289322"/>
                  <a:gd name="connsiteX89" fmla="*/ 672704 w 750094"/>
                  <a:gd name="connsiteY89" fmla="*/ 39291 h 289322"/>
                  <a:gd name="connsiteX90" fmla="*/ 677466 w 750094"/>
                  <a:gd name="connsiteY90" fmla="*/ 35719 h 289322"/>
                  <a:gd name="connsiteX91" fmla="*/ 683419 w 750094"/>
                  <a:gd name="connsiteY91" fmla="*/ 28575 h 289322"/>
                  <a:gd name="connsiteX92" fmla="*/ 689372 w 750094"/>
                  <a:gd name="connsiteY92" fmla="*/ 23813 h 289322"/>
                  <a:gd name="connsiteX93" fmla="*/ 697707 w 750094"/>
                  <a:gd name="connsiteY93" fmla="*/ 17860 h 289322"/>
                  <a:gd name="connsiteX94" fmla="*/ 706041 w 750094"/>
                  <a:gd name="connsiteY94" fmla="*/ 13097 h 289322"/>
                  <a:gd name="connsiteX95" fmla="*/ 709613 w 750094"/>
                  <a:gd name="connsiteY95" fmla="*/ 10716 h 289322"/>
                  <a:gd name="connsiteX96" fmla="*/ 717947 w 750094"/>
                  <a:gd name="connsiteY96" fmla="*/ 8335 h 289322"/>
                  <a:gd name="connsiteX97" fmla="*/ 725091 w 750094"/>
                  <a:gd name="connsiteY97" fmla="*/ 5954 h 289322"/>
                  <a:gd name="connsiteX98" fmla="*/ 728663 w 750094"/>
                  <a:gd name="connsiteY98" fmla="*/ 4763 h 289322"/>
                  <a:gd name="connsiteX99" fmla="*/ 736997 w 750094"/>
                  <a:gd name="connsiteY99" fmla="*/ 3572 h 289322"/>
                  <a:gd name="connsiteX100" fmla="*/ 740569 w 750094"/>
                  <a:gd name="connsiteY100" fmla="*/ 1191 h 289322"/>
                  <a:gd name="connsiteX101" fmla="*/ 750094 w 750094"/>
                  <a:gd name="connsiteY101" fmla="*/ 0 h 289322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2704 w 750094"/>
                  <a:gd name="connsiteY88" fmla="*/ 39291 h 265510"/>
                  <a:gd name="connsiteX89" fmla="*/ 677466 w 750094"/>
                  <a:gd name="connsiteY89" fmla="*/ 35719 h 265510"/>
                  <a:gd name="connsiteX90" fmla="*/ 683419 w 750094"/>
                  <a:gd name="connsiteY90" fmla="*/ 28575 h 265510"/>
                  <a:gd name="connsiteX91" fmla="*/ 689372 w 750094"/>
                  <a:gd name="connsiteY91" fmla="*/ 23813 h 265510"/>
                  <a:gd name="connsiteX92" fmla="*/ 697707 w 750094"/>
                  <a:gd name="connsiteY92" fmla="*/ 17860 h 265510"/>
                  <a:gd name="connsiteX93" fmla="*/ 706041 w 750094"/>
                  <a:gd name="connsiteY93" fmla="*/ 13097 h 265510"/>
                  <a:gd name="connsiteX94" fmla="*/ 709613 w 750094"/>
                  <a:gd name="connsiteY94" fmla="*/ 10716 h 265510"/>
                  <a:gd name="connsiteX95" fmla="*/ 717947 w 750094"/>
                  <a:gd name="connsiteY95" fmla="*/ 8335 h 265510"/>
                  <a:gd name="connsiteX96" fmla="*/ 725091 w 750094"/>
                  <a:gd name="connsiteY96" fmla="*/ 5954 h 265510"/>
                  <a:gd name="connsiteX97" fmla="*/ 728663 w 750094"/>
                  <a:gd name="connsiteY97" fmla="*/ 4763 h 265510"/>
                  <a:gd name="connsiteX98" fmla="*/ 736997 w 750094"/>
                  <a:gd name="connsiteY98" fmla="*/ 3572 h 265510"/>
                  <a:gd name="connsiteX99" fmla="*/ 740569 w 750094"/>
                  <a:gd name="connsiteY99" fmla="*/ 1191 h 265510"/>
                  <a:gd name="connsiteX100" fmla="*/ 750094 w 750094"/>
                  <a:gd name="connsiteY100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2704 w 750094"/>
                  <a:gd name="connsiteY88" fmla="*/ 39291 h 265510"/>
                  <a:gd name="connsiteX89" fmla="*/ 677466 w 750094"/>
                  <a:gd name="connsiteY89" fmla="*/ 35719 h 265510"/>
                  <a:gd name="connsiteX90" fmla="*/ 683419 w 750094"/>
                  <a:gd name="connsiteY90" fmla="*/ 28575 h 265510"/>
                  <a:gd name="connsiteX91" fmla="*/ 689372 w 750094"/>
                  <a:gd name="connsiteY91" fmla="*/ 23813 h 265510"/>
                  <a:gd name="connsiteX92" fmla="*/ 697707 w 750094"/>
                  <a:gd name="connsiteY92" fmla="*/ 17860 h 265510"/>
                  <a:gd name="connsiteX93" fmla="*/ 706041 w 750094"/>
                  <a:gd name="connsiteY93" fmla="*/ 13097 h 265510"/>
                  <a:gd name="connsiteX94" fmla="*/ 709613 w 750094"/>
                  <a:gd name="connsiteY94" fmla="*/ 10716 h 265510"/>
                  <a:gd name="connsiteX95" fmla="*/ 717947 w 750094"/>
                  <a:gd name="connsiteY95" fmla="*/ 8335 h 265510"/>
                  <a:gd name="connsiteX96" fmla="*/ 725091 w 750094"/>
                  <a:gd name="connsiteY96" fmla="*/ 5954 h 265510"/>
                  <a:gd name="connsiteX97" fmla="*/ 736997 w 750094"/>
                  <a:gd name="connsiteY97" fmla="*/ 3572 h 265510"/>
                  <a:gd name="connsiteX98" fmla="*/ 740569 w 750094"/>
                  <a:gd name="connsiteY98" fmla="*/ 1191 h 265510"/>
                  <a:gd name="connsiteX99" fmla="*/ 750094 w 750094"/>
                  <a:gd name="connsiteY99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2704 w 750094"/>
                  <a:gd name="connsiteY88" fmla="*/ 39291 h 265510"/>
                  <a:gd name="connsiteX89" fmla="*/ 677466 w 750094"/>
                  <a:gd name="connsiteY89" fmla="*/ 35719 h 265510"/>
                  <a:gd name="connsiteX90" fmla="*/ 683419 w 750094"/>
                  <a:gd name="connsiteY90" fmla="*/ 28575 h 265510"/>
                  <a:gd name="connsiteX91" fmla="*/ 697707 w 750094"/>
                  <a:gd name="connsiteY91" fmla="*/ 17860 h 265510"/>
                  <a:gd name="connsiteX92" fmla="*/ 706041 w 750094"/>
                  <a:gd name="connsiteY92" fmla="*/ 13097 h 265510"/>
                  <a:gd name="connsiteX93" fmla="*/ 709613 w 750094"/>
                  <a:gd name="connsiteY93" fmla="*/ 10716 h 265510"/>
                  <a:gd name="connsiteX94" fmla="*/ 717947 w 750094"/>
                  <a:gd name="connsiteY94" fmla="*/ 8335 h 265510"/>
                  <a:gd name="connsiteX95" fmla="*/ 725091 w 750094"/>
                  <a:gd name="connsiteY95" fmla="*/ 5954 h 265510"/>
                  <a:gd name="connsiteX96" fmla="*/ 736997 w 750094"/>
                  <a:gd name="connsiteY96" fmla="*/ 3572 h 265510"/>
                  <a:gd name="connsiteX97" fmla="*/ 740569 w 750094"/>
                  <a:gd name="connsiteY97" fmla="*/ 1191 h 265510"/>
                  <a:gd name="connsiteX98" fmla="*/ 750094 w 750094"/>
                  <a:gd name="connsiteY98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7466 w 750094"/>
                  <a:gd name="connsiteY88" fmla="*/ 35719 h 265510"/>
                  <a:gd name="connsiteX89" fmla="*/ 683419 w 750094"/>
                  <a:gd name="connsiteY89" fmla="*/ 28575 h 265510"/>
                  <a:gd name="connsiteX90" fmla="*/ 697707 w 750094"/>
                  <a:gd name="connsiteY90" fmla="*/ 17860 h 265510"/>
                  <a:gd name="connsiteX91" fmla="*/ 706041 w 750094"/>
                  <a:gd name="connsiteY91" fmla="*/ 13097 h 265510"/>
                  <a:gd name="connsiteX92" fmla="*/ 709613 w 750094"/>
                  <a:gd name="connsiteY92" fmla="*/ 10716 h 265510"/>
                  <a:gd name="connsiteX93" fmla="*/ 717947 w 750094"/>
                  <a:gd name="connsiteY93" fmla="*/ 8335 h 265510"/>
                  <a:gd name="connsiteX94" fmla="*/ 725091 w 750094"/>
                  <a:gd name="connsiteY94" fmla="*/ 5954 h 265510"/>
                  <a:gd name="connsiteX95" fmla="*/ 736997 w 750094"/>
                  <a:gd name="connsiteY95" fmla="*/ 3572 h 265510"/>
                  <a:gd name="connsiteX96" fmla="*/ 740569 w 750094"/>
                  <a:gd name="connsiteY96" fmla="*/ 1191 h 265510"/>
                  <a:gd name="connsiteX97" fmla="*/ 750094 w 750094"/>
                  <a:gd name="connsiteY97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7466 w 750094"/>
                  <a:gd name="connsiteY88" fmla="*/ 35719 h 265510"/>
                  <a:gd name="connsiteX89" fmla="*/ 683419 w 750094"/>
                  <a:gd name="connsiteY89" fmla="*/ 28575 h 265510"/>
                  <a:gd name="connsiteX90" fmla="*/ 697707 w 750094"/>
                  <a:gd name="connsiteY90" fmla="*/ 17860 h 265510"/>
                  <a:gd name="connsiteX91" fmla="*/ 706041 w 750094"/>
                  <a:gd name="connsiteY91" fmla="*/ 13097 h 265510"/>
                  <a:gd name="connsiteX92" fmla="*/ 709613 w 750094"/>
                  <a:gd name="connsiteY92" fmla="*/ 10716 h 265510"/>
                  <a:gd name="connsiteX93" fmla="*/ 725091 w 750094"/>
                  <a:gd name="connsiteY93" fmla="*/ 5954 h 265510"/>
                  <a:gd name="connsiteX94" fmla="*/ 736997 w 750094"/>
                  <a:gd name="connsiteY94" fmla="*/ 3572 h 265510"/>
                  <a:gd name="connsiteX95" fmla="*/ 740569 w 750094"/>
                  <a:gd name="connsiteY95" fmla="*/ 1191 h 265510"/>
                  <a:gd name="connsiteX96" fmla="*/ 750094 w 750094"/>
                  <a:gd name="connsiteY96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7466 w 750094"/>
                  <a:gd name="connsiteY88" fmla="*/ 35719 h 265510"/>
                  <a:gd name="connsiteX89" fmla="*/ 683419 w 750094"/>
                  <a:gd name="connsiteY89" fmla="*/ 28575 h 265510"/>
                  <a:gd name="connsiteX90" fmla="*/ 697707 w 750094"/>
                  <a:gd name="connsiteY90" fmla="*/ 17860 h 265510"/>
                  <a:gd name="connsiteX91" fmla="*/ 706041 w 750094"/>
                  <a:gd name="connsiteY91" fmla="*/ 13097 h 265510"/>
                  <a:gd name="connsiteX92" fmla="*/ 709613 w 750094"/>
                  <a:gd name="connsiteY92" fmla="*/ 10716 h 265510"/>
                  <a:gd name="connsiteX93" fmla="*/ 725091 w 750094"/>
                  <a:gd name="connsiteY93" fmla="*/ 5954 h 265510"/>
                  <a:gd name="connsiteX94" fmla="*/ 736997 w 750094"/>
                  <a:gd name="connsiteY94" fmla="*/ 3572 h 265510"/>
                  <a:gd name="connsiteX95" fmla="*/ 740569 w 750094"/>
                  <a:gd name="connsiteY95" fmla="*/ 1191 h 265510"/>
                  <a:gd name="connsiteX96" fmla="*/ 750094 w 750094"/>
                  <a:gd name="connsiteY96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7466 w 750094"/>
                  <a:gd name="connsiteY88" fmla="*/ 35719 h 265510"/>
                  <a:gd name="connsiteX89" fmla="*/ 683419 w 750094"/>
                  <a:gd name="connsiteY89" fmla="*/ 28575 h 265510"/>
                  <a:gd name="connsiteX90" fmla="*/ 697707 w 750094"/>
                  <a:gd name="connsiteY90" fmla="*/ 17860 h 265510"/>
                  <a:gd name="connsiteX91" fmla="*/ 706041 w 750094"/>
                  <a:gd name="connsiteY91" fmla="*/ 13097 h 265510"/>
                  <a:gd name="connsiteX92" fmla="*/ 725091 w 750094"/>
                  <a:gd name="connsiteY92" fmla="*/ 5954 h 265510"/>
                  <a:gd name="connsiteX93" fmla="*/ 736997 w 750094"/>
                  <a:gd name="connsiteY93" fmla="*/ 3572 h 265510"/>
                  <a:gd name="connsiteX94" fmla="*/ 740569 w 750094"/>
                  <a:gd name="connsiteY94" fmla="*/ 1191 h 265510"/>
                  <a:gd name="connsiteX95" fmla="*/ 750094 w 750094"/>
                  <a:gd name="connsiteY95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77466 w 750094"/>
                  <a:gd name="connsiteY88" fmla="*/ 35719 h 265510"/>
                  <a:gd name="connsiteX89" fmla="*/ 683419 w 750094"/>
                  <a:gd name="connsiteY89" fmla="*/ 28575 h 265510"/>
                  <a:gd name="connsiteX90" fmla="*/ 697707 w 750094"/>
                  <a:gd name="connsiteY90" fmla="*/ 17860 h 265510"/>
                  <a:gd name="connsiteX91" fmla="*/ 725091 w 750094"/>
                  <a:gd name="connsiteY91" fmla="*/ 5954 h 265510"/>
                  <a:gd name="connsiteX92" fmla="*/ 736997 w 750094"/>
                  <a:gd name="connsiteY92" fmla="*/ 3572 h 265510"/>
                  <a:gd name="connsiteX93" fmla="*/ 740569 w 750094"/>
                  <a:gd name="connsiteY93" fmla="*/ 1191 h 265510"/>
                  <a:gd name="connsiteX94" fmla="*/ 750094 w 750094"/>
                  <a:gd name="connsiteY94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35794 w 750094"/>
                  <a:gd name="connsiteY81" fmla="*/ 61913 h 265510"/>
                  <a:gd name="connsiteX82" fmla="*/ 642938 w 750094"/>
                  <a:gd name="connsiteY82" fmla="*/ 59532 h 265510"/>
                  <a:gd name="connsiteX83" fmla="*/ 645319 w 750094"/>
                  <a:gd name="connsiteY83" fmla="*/ 57150 h 265510"/>
                  <a:gd name="connsiteX84" fmla="*/ 653654 w 750094"/>
                  <a:gd name="connsiteY84" fmla="*/ 54769 h 265510"/>
                  <a:gd name="connsiteX85" fmla="*/ 658416 w 750094"/>
                  <a:gd name="connsiteY85" fmla="*/ 51197 h 265510"/>
                  <a:gd name="connsiteX86" fmla="*/ 665560 w 750094"/>
                  <a:gd name="connsiteY86" fmla="*/ 47625 h 265510"/>
                  <a:gd name="connsiteX87" fmla="*/ 670322 w 750094"/>
                  <a:gd name="connsiteY87" fmla="*/ 42863 h 265510"/>
                  <a:gd name="connsiteX88" fmla="*/ 683419 w 750094"/>
                  <a:gd name="connsiteY88" fmla="*/ 28575 h 265510"/>
                  <a:gd name="connsiteX89" fmla="*/ 697707 w 750094"/>
                  <a:gd name="connsiteY89" fmla="*/ 17860 h 265510"/>
                  <a:gd name="connsiteX90" fmla="*/ 725091 w 750094"/>
                  <a:gd name="connsiteY90" fmla="*/ 5954 h 265510"/>
                  <a:gd name="connsiteX91" fmla="*/ 736997 w 750094"/>
                  <a:gd name="connsiteY91" fmla="*/ 3572 h 265510"/>
                  <a:gd name="connsiteX92" fmla="*/ 740569 w 750094"/>
                  <a:gd name="connsiteY92" fmla="*/ 1191 h 265510"/>
                  <a:gd name="connsiteX93" fmla="*/ 750094 w 750094"/>
                  <a:gd name="connsiteY93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58416 w 750094"/>
                  <a:gd name="connsiteY84" fmla="*/ 51197 h 265510"/>
                  <a:gd name="connsiteX85" fmla="*/ 665560 w 750094"/>
                  <a:gd name="connsiteY85" fmla="*/ 47625 h 265510"/>
                  <a:gd name="connsiteX86" fmla="*/ 670322 w 750094"/>
                  <a:gd name="connsiteY86" fmla="*/ 42863 h 265510"/>
                  <a:gd name="connsiteX87" fmla="*/ 683419 w 750094"/>
                  <a:gd name="connsiteY87" fmla="*/ 28575 h 265510"/>
                  <a:gd name="connsiteX88" fmla="*/ 697707 w 750094"/>
                  <a:gd name="connsiteY88" fmla="*/ 17860 h 265510"/>
                  <a:gd name="connsiteX89" fmla="*/ 725091 w 750094"/>
                  <a:gd name="connsiteY89" fmla="*/ 5954 h 265510"/>
                  <a:gd name="connsiteX90" fmla="*/ 736997 w 750094"/>
                  <a:gd name="connsiteY90" fmla="*/ 3572 h 265510"/>
                  <a:gd name="connsiteX91" fmla="*/ 740569 w 750094"/>
                  <a:gd name="connsiteY91" fmla="*/ 1191 h 265510"/>
                  <a:gd name="connsiteX92" fmla="*/ 750094 w 750094"/>
                  <a:gd name="connsiteY92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58416 w 750094"/>
                  <a:gd name="connsiteY84" fmla="*/ 51197 h 265510"/>
                  <a:gd name="connsiteX85" fmla="*/ 665560 w 750094"/>
                  <a:gd name="connsiteY85" fmla="*/ 47625 h 265510"/>
                  <a:gd name="connsiteX86" fmla="*/ 670322 w 750094"/>
                  <a:gd name="connsiteY86" fmla="*/ 42863 h 265510"/>
                  <a:gd name="connsiteX87" fmla="*/ 699006 w 750094"/>
                  <a:gd name="connsiteY87" fmla="*/ 46759 h 265510"/>
                  <a:gd name="connsiteX88" fmla="*/ 697707 w 750094"/>
                  <a:gd name="connsiteY88" fmla="*/ 17860 h 265510"/>
                  <a:gd name="connsiteX89" fmla="*/ 725091 w 750094"/>
                  <a:gd name="connsiteY89" fmla="*/ 5954 h 265510"/>
                  <a:gd name="connsiteX90" fmla="*/ 736997 w 750094"/>
                  <a:gd name="connsiteY90" fmla="*/ 3572 h 265510"/>
                  <a:gd name="connsiteX91" fmla="*/ 740569 w 750094"/>
                  <a:gd name="connsiteY91" fmla="*/ 1191 h 265510"/>
                  <a:gd name="connsiteX92" fmla="*/ 750094 w 750094"/>
                  <a:gd name="connsiteY92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58416 w 750094"/>
                  <a:gd name="connsiteY84" fmla="*/ 51197 h 265510"/>
                  <a:gd name="connsiteX85" fmla="*/ 665560 w 750094"/>
                  <a:gd name="connsiteY85" fmla="*/ 47625 h 265510"/>
                  <a:gd name="connsiteX86" fmla="*/ 670322 w 750094"/>
                  <a:gd name="connsiteY86" fmla="*/ 42863 h 265510"/>
                  <a:gd name="connsiteX87" fmla="*/ 699006 w 750094"/>
                  <a:gd name="connsiteY87" fmla="*/ 46759 h 265510"/>
                  <a:gd name="connsiteX88" fmla="*/ 725091 w 750094"/>
                  <a:gd name="connsiteY88" fmla="*/ 5954 h 265510"/>
                  <a:gd name="connsiteX89" fmla="*/ 736997 w 750094"/>
                  <a:gd name="connsiteY89" fmla="*/ 3572 h 265510"/>
                  <a:gd name="connsiteX90" fmla="*/ 740569 w 750094"/>
                  <a:gd name="connsiteY90" fmla="*/ 1191 h 265510"/>
                  <a:gd name="connsiteX91" fmla="*/ 750094 w 750094"/>
                  <a:gd name="connsiteY91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58416 w 750094"/>
                  <a:gd name="connsiteY84" fmla="*/ 51197 h 265510"/>
                  <a:gd name="connsiteX85" fmla="*/ 665560 w 750094"/>
                  <a:gd name="connsiteY85" fmla="*/ 47625 h 265510"/>
                  <a:gd name="connsiteX86" fmla="*/ 699006 w 750094"/>
                  <a:gd name="connsiteY86" fmla="*/ 46759 h 265510"/>
                  <a:gd name="connsiteX87" fmla="*/ 725091 w 750094"/>
                  <a:gd name="connsiteY87" fmla="*/ 5954 h 265510"/>
                  <a:gd name="connsiteX88" fmla="*/ 736997 w 750094"/>
                  <a:gd name="connsiteY88" fmla="*/ 3572 h 265510"/>
                  <a:gd name="connsiteX89" fmla="*/ 740569 w 750094"/>
                  <a:gd name="connsiteY89" fmla="*/ 1191 h 265510"/>
                  <a:gd name="connsiteX90" fmla="*/ 750094 w 750094"/>
                  <a:gd name="connsiteY90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58416 w 750094"/>
                  <a:gd name="connsiteY84" fmla="*/ 51197 h 265510"/>
                  <a:gd name="connsiteX85" fmla="*/ 699006 w 750094"/>
                  <a:gd name="connsiteY85" fmla="*/ 46759 h 265510"/>
                  <a:gd name="connsiteX86" fmla="*/ 725091 w 750094"/>
                  <a:gd name="connsiteY86" fmla="*/ 5954 h 265510"/>
                  <a:gd name="connsiteX87" fmla="*/ 736997 w 750094"/>
                  <a:gd name="connsiteY87" fmla="*/ 3572 h 265510"/>
                  <a:gd name="connsiteX88" fmla="*/ 740569 w 750094"/>
                  <a:gd name="connsiteY88" fmla="*/ 1191 h 265510"/>
                  <a:gd name="connsiteX89" fmla="*/ 750094 w 750094"/>
                  <a:gd name="connsiteY89" fmla="*/ 0 h 265510"/>
                  <a:gd name="connsiteX0" fmla="*/ 1 w 750094"/>
                  <a:gd name="connsiteY0" fmla="*/ 265510 h 265510"/>
                  <a:gd name="connsiteX1" fmla="*/ 2382 w 750094"/>
                  <a:gd name="connsiteY1" fmla="*/ 246460 h 265510"/>
                  <a:gd name="connsiteX2" fmla="*/ 4763 w 750094"/>
                  <a:gd name="connsiteY2" fmla="*/ 242888 h 265510"/>
                  <a:gd name="connsiteX3" fmla="*/ 9526 w 750094"/>
                  <a:gd name="connsiteY3" fmla="*/ 235744 h 265510"/>
                  <a:gd name="connsiteX4" fmla="*/ 14288 w 750094"/>
                  <a:gd name="connsiteY4" fmla="*/ 234554 h 265510"/>
                  <a:gd name="connsiteX5" fmla="*/ 17860 w 750094"/>
                  <a:gd name="connsiteY5" fmla="*/ 233363 h 265510"/>
                  <a:gd name="connsiteX6" fmla="*/ 26194 w 750094"/>
                  <a:gd name="connsiteY6" fmla="*/ 228600 h 265510"/>
                  <a:gd name="connsiteX7" fmla="*/ 34529 w 750094"/>
                  <a:gd name="connsiteY7" fmla="*/ 226219 h 265510"/>
                  <a:gd name="connsiteX8" fmla="*/ 38101 w 750094"/>
                  <a:gd name="connsiteY8" fmla="*/ 222647 h 265510"/>
                  <a:gd name="connsiteX9" fmla="*/ 40482 w 750094"/>
                  <a:gd name="connsiteY9" fmla="*/ 217885 h 265510"/>
                  <a:gd name="connsiteX10" fmla="*/ 46435 w 750094"/>
                  <a:gd name="connsiteY10" fmla="*/ 213122 h 265510"/>
                  <a:gd name="connsiteX11" fmla="*/ 51197 w 750094"/>
                  <a:gd name="connsiteY11" fmla="*/ 204788 h 265510"/>
                  <a:gd name="connsiteX12" fmla="*/ 54769 w 750094"/>
                  <a:gd name="connsiteY12" fmla="*/ 203597 h 265510"/>
                  <a:gd name="connsiteX13" fmla="*/ 57151 w 750094"/>
                  <a:gd name="connsiteY13" fmla="*/ 201216 h 265510"/>
                  <a:gd name="connsiteX14" fmla="*/ 59532 w 750094"/>
                  <a:gd name="connsiteY14" fmla="*/ 197644 h 265510"/>
                  <a:gd name="connsiteX15" fmla="*/ 63104 w 750094"/>
                  <a:gd name="connsiteY15" fmla="*/ 196454 h 265510"/>
                  <a:gd name="connsiteX16" fmla="*/ 66676 w 750094"/>
                  <a:gd name="connsiteY16" fmla="*/ 194072 h 265510"/>
                  <a:gd name="connsiteX17" fmla="*/ 71438 w 750094"/>
                  <a:gd name="connsiteY17" fmla="*/ 192882 h 265510"/>
                  <a:gd name="connsiteX18" fmla="*/ 75010 w 750094"/>
                  <a:gd name="connsiteY18" fmla="*/ 191691 h 265510"/>
                  <a:gd name="connsiteX19" fmla="*/ 80963 w 750094"/>
                  <a:gd name="connsiteY19" fmla="*/ 189310 h 265510"/>
                  <a:gd name="connsiteX20" fmla="*/ 95251 w 750094"/>
                  <a:gd name="connsiteY20" fmla="*/ 186929 h 265510"/>
                  <a:gd name="connsiteX21" fmla="*/ 103585 w 750094"/>
                  <a:gd name="connsiteY21" fmla="*/ 184547 h 265510"/>
                  <a:gd name="connsiteX22" fmla="*/ 107157 w 750094"/>
                  <a:gd name="connsiteY22" fmla="*/ 183357 h 265510"/>
                  <a:gd name="connsiteX23" fmla="*/ 116682 w 750094"/>
                  <a:gd name="connsiteY23" fmla="*/ 182166 h 265510"/>
                  <a:gd name="connsiteX24" fmla="*/ 123826 w 750094"/>
                  <a:gd name="connsiteY24" fmla="*/ 179785 h 265510"/>
                  <a:gd name="connsiteX25" fmla="*/ 132160 w 750094"/>
                  <a:gd name="connsiteY25" fmla="*/ 177404 h 265510"/>
                  <a:gd name="connsiteX26" fmla="*/ 141685 w 750094"/>
                  <a:gd name="connsiteY26" fmla="*/ 170260 h 265510"/>
                  <a:gd name="connsiteX27" fmla="*/ 145257 w 750094"/>
                  <a:gd name="connsiteY27" fmla="*/ 167879 h 265510"/>
                  <a:gd name="connsiteX28" fmla="*/ 147638 w 750094"/>
                  <a:gd name="connsiteY28" fmla="*/ 165497 h 265510"/>
                  <a:gd name="connsiteX29" fmla="*/ 151210 w 750094"/>
                  <a:gd name="connsiteY29" fmla="*/ 164307 h 265510"/>
                  <a:gd name="connsiteX30" fmla="*/ 153591 w 750094"/>
                  <a:gd name="connsiteY30" fmla="*/ 160735 h 265510"/>
                  <a:gd name="connsiteX31" fmla="*/ 164307 w 750094"/>
                  <a:gd name="connsiteY31" fmla="*/ 154782 h 265510"/>
                  <a:gd name="connsiteX32" fmla="*/ 173832 w 750094"/>
                  <a:gd name="connsiteY32" fmla="*/ 147638 h 265510"/>
                  <a:gd name="connsiteX33" fmla="*/ 177404 w 750094"/>
                  <a:gd name="connsiteY33" fmla="*/ 145257 h 265510"/>
                  <a:gd name="connsiteX34" fmla="*/ 186929 w 750094"/>
                  <a:gd name="connsiteY34" fmla="*/ 142875 h 265510"/>
                  <a:gd name="connsiteX35" fmla="*/ 190501 w 750094"/>
                  <a:gd name="connsiteY35" fmla="*/ 140494 h 265510"/>
                  <a:gd name="connsiteX36" fmla="*/ 204788 w 750094"/>
                  <a:gd name="connsiteY36" fmla="*/ 138113 h 265510"/>
                  <a:gd name="connsiteX37" fmla="*/ 223838 w 750094"/>
                  <a:gd name="connsiteY37" fmla="*/ 136922 h 265510"/>
                  <a:gd name="connsiteX38" fmla="*/ 240507 w 750094"/>
                  <a:gd name="connsiteY38" fmla="*/ 134541 h 265510"/>
                  <a:gd name="connsiteX39" fmla="*/ 248841 w 750094"/>
                  <a:gd name="connsiteY39" fmla="*/ 133350 h 265510"/>
                  <a:gd name="connsiteX40" fmla="*/ 300038 w 750094"/>
                  <a:gd name="connsiteY40" fmla="*/ 132160 h 265510"/>
                  <a:gd name="connsiteX41" fmla="*/ 308372 w 750094"/>
                  <a:gd name="connsiteY41" fmla="*/ 134541 h 265510"/>
                  <a:gd name="connsiteX42" fmla="*/ 323851 w 750094"/>
                  <a:gd name="connsiteY42" fmla="*/ 136922 h 265510"/>
                  <a:gd name="connsiteX43" fmla="*/ 330994 w 750094"/>
                  <a:gd name="connsiteY43" fmla="*/ 139304 h 265510"/>
                  <a:gd name="connsiteX44" fmla="*/ 333376 w 750094"/>
                  <a:gd name="connsiteY44" fmla="*/ 141685 h 265510"/>
                  <a:gd name="connsiteX45" fmla="*/ 338138 w 750094"/>
                  <a:gd name="connsiteY45" fmla="*/ 142875 h 265510"/>
                  <a:gd name="connsiteX46" fmla="*/ 350044 w 750094"/>
                  <a:gd name="connsiteY46" fmla="*/ 145257 h 265510"/>
                  <a:gd name="connsiteX47" fmla="*/ 400051 w 750094"/>
                  <a:gd name="connsiteY47" fmla="*/ 142875 h 265510"/>
                  <a:gd name="connsiteX48" fmla="*/ 404813 w 750094"/>
                  <a:gd name="connsiteY48" fmla="*/ 141685 h 265510"/>
                  <a:gd name="connsiteX49" fmla="*/ 411957 w 750094"/>
                  <a:gd name="connsiteY49" fmla="*/ 139304 h 265510"/>
                  <a:gd name="connsiteX50" fmla="*/ 440532 w 750094"/>
                  <a:gd name="connsiteY50" fmla="*/ 141685 h 265510"/>
                  <a:gd name="connsiteX51" fmla="*/ 445294 w 750094"/>
                  <a:gd name="connsiteY51" fmla="*/ 144066 h 265510"/>
                  <a:gd name="connsiteX52" fmla="*/ 458391 w 750094"/>
                  <a:gd name="connsiteY52" fmla="*/ 145257 h 265510"/>
                  <a:gd name="connsiteX53" fmla="*/ 477441 w 750094"/>
                  <a:gd name="connsiteY53" fmla="*/ 148829 h 265510"/>
                  <a:gd name="connsiteX54" fmla="*/ 497682 w 750094"/>
                  <a:gd name="connsiteY54" fmla="*/ 147638 h 265510"/>
                  <a:gd name="connsiteX55" fmla="*/ 504826 w 750094"/>
                  <a:gd name="connsiteY55" fmla="*/ 145257 h 265510"/>
                  <a:gd name="connsiteX56" fmla="*/ 510779 w 750094"/>
                  <a:gd name="connsiteY56" fmla="*/ 144066 h 265510"/>
                  <a:gd name="connsiteX57" fmla="*/ 514351 w 750094"/>
                  <a:gd name="connsiteY57" fmla="*/ 141685 h 265510"/>
                  <a:gd name="connsiteX58" fmla="*/ 519113 w 750094"/>
                  <a:gd name="connsiteY58" fmla="*/ 140494 h 265510"/>
                  <a:gd name="connsiteX59" fmla="*/ 528638 w 750094"/>
                  <a:gd name="connsiteY59" fmla="*/ 138113 h 265510"/>
                  <a:gd name="connsiteX60" fmla="*/ 533401 w 750094"/>
                  <a:gd name="connsiteY60" fmla="*/ 134541 h 265510"/>
                  <a:gd name="connsiteX61" fmla="*/ 542926 w 750094"/>
                  <a:gd name="connsiteY61" fmla="*/ 130969 h 265510"/>
                  <a:gd name="connsiteX62" fmla="*/ 550069 w 750094"/>
                  <a:gd name="connsiteY62" fmla="*/ 126207 h 265510"/>
                  <a:gd name="connsiteX63" fmla="*/ 557213 w 750094"/>
                  <a:gd name="connsiteY63" fmla="*/ 122635 h 265510"/>
                  <a:gd name="connsiteX64" fmla="*/ 560785 w 750094"/>
                  <a:gd name="connsiteY64" fmla="*/ 119063 h 265510"/>
                  <a:gd name="connsiteX65" fmla="*/ 564357 w 750094"/>
                  <a:gd name="connsiteY65" fmla="*/ 117872 h 265510"/>
                  <a:gd name="connsiteX66" fmla="*/ 573882 w 750094"/>
                  <a:gd name="connsiteY66" fmla="*/ 110729 h 265510"/>
                  <a:gd name="connsiteX67" fmla="*/ 577454 w 750094"/>
                  <a:gd name="connsiteY67" fmla="*/ 109538 h 265510"/>
                  <a:gd name="connsiteX68" fmla="*/ 584597 w 750094"/>
                  <a:gd name="connsiteY68" fmla="*/ 104775 h 265510"/>
                  <a:gd name="connsiteX69" fmla="*/ 590551 w 750094"/>
                  <a:gd name="connsiteY69" fmla="*/ 101204 h 265510"/>
                  <a:gd name="connsiteX70" fmla="*/ 594122 w 750094"/>
                  <a:gd name="connsiteY70" fmla="*/ 98822 h 265510"/>
                  <a:gd name="connsiteX71" fmla="*/ 596504 w 750094"/>
                  <a:gd name="connsiteY71" fmla="*/ 96441 h 265510"/>
                  <a:gd name="connsiteX72" fmla="*/ 600076 w 750094"/>
                  <a:gd name="connsiteY72" fmla="*/ 95250 h 265510"/>
                  <a:gd name="connsiteX73" fmla="*/ 606029 w 750094"/>
                  <a:gd name="connsiteY73" fmla="*/ 90488 h 265510"/>
                  <a:gd name="connsiteX74" fmla="*/ 609601 w 750094"/>
                  <a:gd name="connsiteY74" fmla="*/ 89297 h 265510"/>
                  <a:gd name="connsiteX75" fmla="*/ 611982 w 750094"/>
                  <a:gd name="connsiteY75" fmla="*/ 85725 h 265510"/>
                  <a:gd name="connsiteX76" fmla="*/ 613172 w 750094"/>
                  <a:gd name="connsiteY76" fmla="*/ 82154 h 265510"/>
                  <a:gd name="connsiteX77" fmla="*/ 616744 w 750094"/>
                  <a:gd name="connsiteY77" fmla="*/ 79772 h 265510"/>
                  <a:gd name="connsiteX78" fmla="*/ 617935 w 750094"/>
                  <a:gd name="connsiteY78" fmla="*/ 76200 h 265510"/>
                  <a:gd name="connsiteX79" fmla="*/ 621507 w 750094"/>
                  <a:gd name="connsiteY79" fmla="*/ 73819 h 265510"/>
                  <a:gd name="connsiteX80" fmla="*/ 628651 w 750094"/>
                  <a:gd name="connsiteY80" fmla="*/ 67866 h 265510"/>
                  <a:gd name="connsiteX81" fmla="*/ 642938 w 750094"/>
                  <a:gd name="connsiteY81" fmla="*/ 59532 h 265510"/>
                  <a:gd name="connsiteX82" fmla="*/ 645319 w 750094"/>
                  <a:gd name="connsiteY82" fmla="*/ 57150 h 265510"/>
                  <a:gd name="connsiteX83" fmla="*/ 653654 w 750094"/>
                  <a:gd name="connsiteY83" fmla="*/ 54769 h 265510"/>
                  <a:gd name="connsiteX84" fmla="*/ 699006 w 750094"/>
                  <a:gd name="connsiteY84" fmla="*/ 46759 h 265510"/>
                  <a:gd name="connsiteX85" fmla="*/ 725091 w 750094"/>
                  <a:gd name="connsiteY85" fmla="*/ 5954 h 265510"/>
                  <a:gd name="connsiteX86" fmla="*/ 736997 w 750094"/>
                  <a:gd name="connsiteY86" fmla="*/ 3572 h 265510"/>
                  <a:gd name="connsiteX87" fmla="*/ 740569 w 750094"/>
                  <a:gd name="connsiteY87" fmla="*/ 1191 h 265510"/>
                  <a:gd name="connsiteX88" fmla="*/ 750094 w 750094"/>
                  <a:gd name="connsiteY88" fmla="*/ 0 h 265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750094" h="265510">
                    <a:moveTo>
                      <a:pt x="1" y="265510"/>
                    </a:moveTo>
                    <a:cubicBezTo>
                      <a:pt x="1" y="263001"/>
                      <a:pt x="-134" y="251492"/>
                      <a:pt x="2382" y="246460"/>
                    </a:cubicBezTo>
                    <a:cubicBezTo>
                      <a:pt x="3022" y="245180"/>
                      <a:pt x="4053" y="244130"/>
                      <a:pt x="4763" y="242888"/>
                    </a:cubicBezTo>
                    <a:cubicBezTo>
                      <a:pt x="5924" y="240855"/>
                      <a:pt x="6978" y="237018"/>
                      <a:pt x="9526" y="235744"/>
                    </a:cubicBezTo>
                    <a:cubicBezTo>
                      <a:pt x="10989" y="235012"/>
                      <a:pt x="12715" y="235003"/>
                      <a:pt x="14288" y="234554"/>
                    </a:cubicBezTo>
                    <a:cubicBezTo>
                      <a:pt x="15495" y="234209"/>
                      <a:pt x="16737" y="233924"/>
                      <a:pt x="17860" y="233363"/>
                    </a:cubicBezTo>
                    <a:cubicBezTo>
                      <a:pt x="29803" y="227391"/>
                      <a:pt x="11601" y="234855"/>
                      <a:pt x="26194" y="228600"/>
                    </a:cubicBezTo>
                    <a:cubicBezTo>
                      <a:pt x="28579" y="227578"/>
                      <a:pt x="32121" y="226821"/>
                      <a:pt x="34529" y="226219"/>
                    </a:cubicBezTo>
                    <a:cubicBezTo>
                      <a:pt x="35720" y="225028"/>
                      <a:pt x="37122" y="224017"/>
                      <a:pt x="38101" y="222647"/>
                    </a:cubicBezTo>
                    <a:cubicBezTo>
                      <a:pt x="39133" y="221203"/>
                      <a:pt x="39346" y="219248"/>
                      <a:pt x="40482" y="217885"/>
                    </a:cubicBezTo>
                    <a:cubicBezTo>
                      <a:pt x="45794" y="211511"/>
                      <a:pt x="42410" y="219160"/>
                      <a:pt x="46435" y="213122"/>
                    </a:cubicBezTo>
                    <a:cubicBezTo>
                      <a:pt x="47439" y="211616"/>
                      <a:pt x="49458" y="206179"/>
                      <a:pt x="51197" y="204788"/>
                    </a:cubicBezTo>
                    <a:cubicBezTo>
                      <a:pt x="52177" y="204004"/>
                      <a:pt x="53578" y="203994"/>
                      <a:pt x="54769" y="203597"/>
                    </a:cubicBezTo>
                    <a:cubicBezTo>
                      <a:pt x="55563" y="202803"/>
                      <a:pt x="56450" y="202093"/>
                      <a:pt x="57151" y="201216"/>
                    </a:cubicBezTo>
                    <a:cubicBezTo>
                      <a:pt x="58045" y="200099"/>
                      <a:pt x="58415" y="198538"/>
                      <a:pt x="59532" y="197644"/>
                    </a:cubicBezTo>
                    <a:cubicBezTo>
                      <a:pt x="60512" y="196860"/>
                      <a:pt x="61913" y="196851"/>
                      <a:pt x="63104" y="196454"/>
                    </a:cubicBezTo>
                    <a:cubicBezTo>
                      <a:pt x="64295" y="195660"/>
                      <a:pt x="65361" y="194636"/>
                      <a:pt x="66676" y="194072"/>
                    </a:cubicBezTo>
                    <a:cubicBezTo>
                      <a:pt x="68180" y="193427"/>
                      <a:pt x="69865" y="193331"/>
                      <a:pt x="71438" y="192882"/>
                    </a:cubicBezTo>
                    <a:cubicBezTo>
                      <a:pt x="72645" y="192537"/>
                      <a:pt x="73835" y="192132"/>
                      <a:pt x="75010" y="191691"/>
                    </a:cubicBezTo>
                    <a:cubicBezTo>
                      <a:pt x="77011" y="190941"/>
                      <a:pt x="78916" y="189924"/>
                      <a:pt x="80963" y="189310"/>
                    </a:cubicBezTo>
                    <a:cubicBezTo>
                      <a:pt x="84135" y="188358"/>
                      <a:pt x="92586" y="187309"/>
                      <a:pt x="95251" y="186929"/>
                    </a:cubicBezTo>
                    <a:cubicBezTo>
                      <a:pt x="103786" y="184082"/>
                      <a:pt x="93155" y="187527"/>
                      <a:pt x="103585" y="184547"/>
                    </a:cubicBezTo>
                    <a:cubicBezTo>
                      <a:pt x="104792" y="184202"/>
                      <a:pt x="105922" y="183581"/>
                      <a:pt x="107157" y="183357"/>
                    </a:cubicBezTo>
                    <a:cubicBezTo>
                      <a:pt x="110305" y="182785"/>
                      <a:pt x="113507" y="182563"/>
                      <a:pt x="116682" y="182166"/>
                    </a:cubicBezTo>
                    <a:cubicBezTo>
                      <a:pt x="119063" y="181372"/>
                      <a:pt x="121422" y="180506"/>
                      <a:pt x="123826" y="179785"/>
                    </a:cubicBezTo>
                    <a:cubicBezTo>
                      <a:pt x="138814" y="175288"/>
                      <a:pt x="120126" y="181413"/>
                      <a:pt x="132160" y="177404"/>
                    </a:cubicBezTo>
                    <a:cubicBezTo>
                      <a:pt x="136564" y="172998"/>
                      <a:pt x="133607" y="175645"/>
                      <a:pt x="141685" y="170260"/>
                    </a:cubicBezTo>
                    <a:cubicBezTo>
                      <a:pt x="142876" y="169466"/>
                      <a:pt x="144245" y="168891"/>
                      <a:pt x="145257" y="167879"/>
                    </a:cubicBezTo>
                    <a:cubicBezTo>
                      <a:pt x="146051" y="167085"/>
                      <a:pt x="146675" y="166075"/>
                      <a:pt x="147638" y="165497"/>
                    </a:cubicBezTo>
                    <a:cubicBezTo>
                      <a:pt x="148714" y="164851"/>
                      <a:pt x="150019" y="164704"/>
                      <a:pt x="151210" y="164307"/>
                    </a:cubicBezTo>
                    <a:cubicBezTo>
                      <a:pt x="152004" y="163116"/>
                      <a:pt x="152514" y="161677"/>
                      <a:pt x="153591" y="160735"/>
                    </a:cubicBezTo>
                    <a:cubicBezTo>
                      <a:pt x="158631" y="156325"/>
                      <a:pt x="159400" y="156417"/>
                      <a:pt x="164307" y="154782"/>
                    </a:cubicBezTo>
                    <a:cubicBezTo>
                      <a:pt x="168711" y="150376"/>
                      <a:pt x="165754" y="153023"/>
                      <a:pt x="173832" y="147638"/>
                    </a:cubicBezTo>
                    <a:cubicBezTo>
                      <a:pt x="175023" y="146844"/>
                      <a:pt x="176047" y="145710"/>
                      <a:pt x="177404" y="145257"/>
                    </a:cubicBezTo>
                    <a:cubicBezTo>
                      <a:pt x="182896" y="143426"/>
                      <a:pt x="179745" y="144312"/>
                      <a:pt x="186929" y="142875"/>
                    </a:cubicBezTo>
                    <a:cubicBezTo>
                      <a:pt x="188120" y="142081"/>
                      <a:pt x="189221" y="141134"/>
                      <a:pt x="190501" y="140494"/>
                    </a:cubicBezTo>
                    <a:cubicBezTo>
                      <a:pt x="194401" y="138544"/>
                      <a:pt x="201649" y="138364"/>
                      <a:pt x="204788" y="138113"/>
                    </a:cubicBezTo>
                    <a:cubicBezTo>
                      <a:pt x="211130" y="137605"/>
                      <a:pt x="217498" y="137450"/>
                      <a:pt x="223838" y="136922"/>
                    </a:cubicBezTo>
                    <a:cubicBezTo>
                      <a:pt x="231209" y="136308"/>
                      <a:pt x="233639" y="135598"/>
                      <a:pt x="240507" y="134541"/>
                    </a:cubicBezTo>
                    <a:cubicBezTo>
                      <a:pt x="243281" y="134114"/>
                      <a:pt x="246063" y="133747"/>
                      <a:pt x="248841" y="133350"/>
                    </a:cubicBezTo>
                    <a:cubicBezTo>
                      <a:pt x="265500" y="122246"/>
                      <a:pt x="252391" y="129994"/>
                      <a:pt x="300038" y="132160"/>
                    </a:cubicBezTo>
                    <a:cubicBezTo>
                      <a:pt x="303309" y="132309"/>
                      <a:pt x="305326" y="133864"/>
                      <a:pt x="308372" y="134541"/>
                    </a:cubicBezTo>
                    <a:cubicBezTo>
                      <a:pt x="311356" y="135204"/>
                      <a:pt x="321180" y="136541"/>
                      <a:pt x="323851" y="136922"/>
                    </a:cubicBezTo>
                    <a:cubicBezTo>
                      <a:pt x="326232" y="137716"/>
                      <a:pt x="329219" y="137530"/>
                      <a:pt x="330994" y="139304"/>
                    </a:cubicBezTo>
                    <a:cubicBezTo>
                      <a:pt x="331788" y="140098"/>
                      <a:pt x="332372" y="141183"/>
                      <a:pt x="333376" y="141685"/>
                    </a:cubicBezTo>
                    <a:cubicBezTo>
                      <a:pt x="334839" y="142417"/>
                      <a:pt x="336565" y="142426"/>
                      <a:pt x="338138" y="142875"/>
                    </a:cubicBezTo>
                    <a:cubicBezTo>
                      <a:pt x="346456" y="145251"/>
                      <a:pt x="335808" y="143223"/>
                      <a:pt x="350044" y="145257"/>
                    </a:cubicBezTo>
                    <a:lnTo>
                      <a:pt x="400051" y="142875"/>
                    </a:lnTo>
                    <a:cubicBezTo>
                      <a:pt x="401684" y="142769"/>
                      <a:pt x="403246" y="142155"/>
                      <a:pt x="404813" y="141685"/>
                    </a:cubicBezTo>
                    <a:cubicBezTo>
                      <a:pt x="407217" y="140964"/>
                      <a:pt x="411957" y="139304"/>
                      <a:pt x="411957" y="139304"/>
                    </a:cubicBezTo>
                    <a:cubicBezTo>
                      <a:pt x="413262" y="139391"/>
                      <a:pt x="436018" y="140643"/>
                      <a:pt x="440532" y="141685"/>
                    </a:cubicBezTo>
                    <a:cubicBezTo>
                      <a:pt x="442261" y="142084"/>
                      <a:pt x="443554" y="143718"/>
                      <a:pt x="445294" y="144066"/>
                    </a:cubicBezTo>
                    <a:cubicBezTo>
                      <a:pt x="449593" y="144926"/>
                      <a:pt x="454034" y="144773"/>
                      <a:pt x="458391" y="145257"/>
                    </a:cubicBezTo>
                    <a:cubicBezTo>
                      <a:pt x="464873" y="145977"/>
                      <a:pt x="471131" y="147251"/>
                      <a:pt x="477441" y="148829"/>
                    </a:cubicBezTo>
                    <a:cubicBezTo>
                      <a:pt x="484188" y="148432"/>
                      <a:pt x="490980" y="148512"/>
                      <a:pt x="497682" y="147638"/>
                    </a:cubicBezTo>
                    <a:cubicBezTo>
                      <a:pt x="500171" y="147313"/>
                      <a:pt x="502404" y="145917"/>
                      <a:pt x="504826" y="145257"/>
                    </a:cubicBezTo>
                    <a:cubicBezTo>
                      <a:pt x="506778" y="144725"/>
                      <a:pt x="508795" y="144463"/>
                      <a:pt x="510779" y="144066"/>
                    </a:cubicBezTo>
                    <a:cubicBezTo>
                      <a:pt x="511970" y="143272"/>
                      <a:pt x="513036" y="142249"/>
                      <a:pt x="514351" y="141685"/>
                    </a:cubicBezTo>
                    <a:cubicBezTo>
                      <a:pt x="515855" y="141040"/>
                      <a:pt x="517540" y="140943"/>
                      <a:pt x="519113" y="140494"/>
                    </a:cubicBezTo>
                    <a:cubicBezTo>
                      <a:pt x="527648" y="138056"/>
                      <a:pt x="516547" y="140532"/>
                      <a:pt x="528638" y="138113"/>
                    </a:cubicBezTo>
                    <a:cubicBezTo>
                      <a:pt x="530226" y="136922"/>
                      <a:pt x="531626" y="135429"/>
                      <a:pt x="533401" y="134541"/>
                    </a:cubicBezTo>
                    <a:cubicBezTo>
                      <a:pt x="550359" y="126061"/>
                      <a:pt x="525337" y="141522"/>
                      <a:pt x="542926" y="130969"/>
                    </a:cubicBezTo>
                    <a:cubicBezTo>
                      <a:pt x="545380" y="129497"/>
                      <a:pt x="547354" y="127112"/>
                      <a:pt x="550069" y="126207"/>
                    </a:cubicBezTo>
                    <a:cubicBezTo>
                      <a:pt x="553648" y="125014"/>
                      <a:pt x="554136" y="125199"/>
                      <a:pt x="557213" y="122635"/>
                    </a:cubicBezTo>
                    <a:cubicBezTo>
                      <a:pt x="558507" y="121557"/>
                      <a:pt x="559384" y="119997"/>
                      <a:pt x="560785" y="119063"/>
                    </a:cubicBezTo>
                    <a:cubicBezTo>
                      <a:pt x="561829" y="118367"/>
                      <a:pt x="563234" y="118433"/>
                      <a:pt x="564357" y="117872"/>
                    </a:cubicBezTo>
                    <a:cubicBezTo>
                      <a:pt x="568038" y="116032"/>
                      <a:pt x="570373" y="112922"/>
                      <a:pt x="573882" y="110729"/>
                    </a:cubicBezTo>
                    <a:cubicBezTo>
                      <a:pt x="574946" y="110064"/>
                      <a:pt x="576357" y="110148"/>
                      <a:pt x="577454" y="109538"/>
                    </a:cubicBezTo>
                    <a:cubicBezTo>
                      <a:pt x="579956" y="108148"/>
                      <a:pt x="582143" y="106247"/>
                      <a:pt x="584597" y="104775"/>
                    </a:cubicBezTo>
                    <a:cubicBezTo>
                      <a:pt x="586582" y="103585"/>
                      <a:pt x="588589" y="102431"/>
                      <a:pt x="590551" y="101204"/>
                    </a:cubicBezTo>
                    <a:cubicBezTo>
                      <a:pt x="591764" y="100446"/>
                      <a:pt x="593005" y="99716"/>
                      <a:pt x="594122" y="98822"/>
                    </a:cubicBezTo>
                    <a:cubicBezTo>
                      <a:pt x="594999" y="98121"/>
                      <a:pt x="595541" y="97019"/>
                      <a:pt x="596504" y="96441"/>
                    </a:cubicBezTo>
                    <a:cubicBezTo>
                      <a:pt x="597580" y="95795"/>
                      <a:pt x="598953" y="95811"/>
                      <a:pt x="600076" y="95250"/>
                    </a:cubicBezTo>
                    <a:cubicBezTo>
                      <a:pt x="614370" y="88102"/>
                      <a:pt x="594954" y="97132"/>
                      <a:pt x="606029" y="90488"/>
                    </a:cubicBezTo>
                    <a:cubicBezTo>
                      <a:pt x="607105" y="89842"/>
                      <a:pt x="608410" y="89694"/>
                      <a:pt x="609601" y="89297"/>
                    </a:cubicBezTo>
                    <a:cubicBezTo>
                      <a:pt x="610395" y="88106"/>
                      <a:pt x="611342" y="87005"/>
                      <a:pt x="611982" y="85725"/>
                    </a:cubicBezTo>
                    <a:cubicBezTo>
                      <a:pt x="612543" y="84603"/>
                      <a:pt x="612388" y="83134"/>
                      <a:pt x="613172" y="82154"/>
                    </a:cubicBezTo>
                    <a:cubicBezTo>
                      <a:pt x="614066" y="81036"/>
                      <a:pt x="615553" y="80566"/>
                      <a:pt x="616744" y="79772"/>
                    </a:cubicBezTo>
                    <a:cubicBezTo>
                      <a:pt x="617141" y="78581"/>
                      <a:pt x="617151" y="77180"/>
                      <a:pt x="617935" y="76200"/>
                    </a:cubicBezTo>
                    <a:cubicBezTo>
                      <a:pt x="618829" y="75083"/>
                      <a:pt x="620408" y="74735"/>
                      <a:pt x="621507" y="73819"/>
                    </a:cubicBezTo>
                    <a:cubicBezTo>
                      <a:pt x="630675" y="66180"/>
                      <a:pt x="619783" y="73777"/>
                      <a:pt x="628651" y="67866"/>
                    </a:cubicBezTo>
                    <a:cubicBezTo>
                      <a:pt x="632223" y="65485"/>
                      <a:pt x="640160" y="61318"/>
                      <a:pt x="642938" y="59532"/>
                    </a:cubicBezTo>
                    <a:cubicBezTo>
                      <a:pt x="645716" y="57746"/>
                      <a:pt x="644356" y="57728"/>
                      <a:pt x="645319" y="57150"/>
                    </a:cubicBezTo>
                    <a:cubicBezTo>
                      <a:pt x="646536" y="56420"/>
                      <a:pt x="652770" y="54990"/>
                      <a:pt x="653654" y="54769"/>
                    </a:cubicBezTo>
                    <a:cubicBezTo>
                      <a:pt x="662602" y="53037"/>
                      <a:pt x="687100" y="54895"/>
                      <a:pt x="699006" y="46759"/>
                    </a:cubicBezTo>
                    <a:cubicBezTo>
                      <a:pt x="710912" y="38623"/>
                      <a:pt x="718759" y="13152"/>
                      <a:pt x="725091" y="5954"/>
                    </a:cubicBezTo>
                    <a:cubicBezTo>
                      <a:pt x="731423" y="-1244"/>
                      <a:pt x="734417" y="4366"/>
                      <a:pt x="736997" y="3572"/>
                    </a:cubicBezTo>
                    <a:cubicBezTo>
                      <a:pt x="738188" y="2778"/>
                      <a:pt x="739198" y="1602"/>
                      <a:pt x="740569" y="1191"/>
                    </a:cubicBezTo>
                    <a:cubicBezTo>
                      <a:pt x="744726" y="-56"/>
                      <a:pt x="746743" y="0"/>
                      <a:pt x="750094" y="0"/>
                    </a:cubicBezTo>
                  </a:path>
                </a:pathLst>
              </a:custGeom>
              <a:noFill/>
              <a:ln w="19050">
                <a:solidFill>
                  <a:srgbClr val="F81445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3AC484CD-1209-47F9-BB83-F02322552158}"/>
                </a:ext>
              </a:extLst>
            </p:cNvPr>
            <p:cNvSpPr/>
            <p:nvPr/>
          </p:nvSpPr>
          <p:spPr>
            <a:xfrm>
              <a:off x="4161392" y="3429000"/>
              <a:ext cx="381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7236DB9-F42D-402B-97E1-3F5766AED5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35"/>
          <a:stretch/>
        </p:blipFill>
        <p:spPr>
          <a:xfrm>
            <a:off x="5943601" y="3482522"/>
            <a:ext cx="4724400" cy="27658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563" t="14563" r="-920" b="17002"/>
          <a:stretch/>
        </p:blipFill>
        <p:spPr>
          <a:xfrm>
            <a:off x="6019800" y="990601"/>
            <a:ext cx="4570562" cy="20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3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3021404-826F-4DD9-B083-09B32C9C5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5555"/>
          <a:stretch/>
        </p:blipFill>
        <p:spPr>
          <a:xfrm>
            <a:off x="6477000" y="533400"/>
            <a:ext cx="2642528" cy="34364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North Korean Historical Considerations</a:t>
            </a:r>
            <a:br>
              <a:rPr lang="en-US" b="1" dirty="0">
                <a:latin typeface="Arial Black" panose="020B0A04020102020204" pitchFamily="34" charset="0"/>
              </a:rPr>
            </a:b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8B6662-7320-428D-A93B-287C8DDECE95}"/>
              </a:ext>
            </a:extLst>
          </p:cNvPr>
          <p:cNvSpPr txBox="1"/>
          <p:nvPr/>
        </p:nvSpPr>
        <p:spPr>
          <a:xfrm>
            <a:off x="1556518" y="762000"/>
            <a:ext cx="438708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“</a:t>
            </a:r>
            <a:r>
              <a:rPr lang="en-US" sz="1400" dirty="0" err="1">
                <a:solidFill>
                  <a:prstClr val="black"/>
                </a:solidFill>
                <a:latin typeface=" Arial"/>
              </a:rPr>
              <a:t>Dangun</a:t>
            </a:r>
            <a:r>
              <a:rPr lang="en-US" sz="1400" dirty="0">
                <a:solidFill>
                  <a:prstClr val="black"/>
                </a:solidFill>
                <a:latin typeface=" Arial"/>
              </a:rPr>
              <a:t> Myth” / </a:t>
            </a:r>
            <a:r>
              <a:rPr lang="en-US" sz="1400" dirty="0" err="1">
                <a:solidFill>
                  <a:prstClr val="black"/>
                </a:solidFill>
                <a:latin typeface=" Arial"/>
              </a:rPr>
              <a:t>Gojoseon</a:t>
            </a:r>
            <a:r>
              <a:rPr lang="en-US" sz="1400" dirty="0">
                <a:solidFill>
                  <a:prstClr val="black"/>
                </a:solidFill>
                <a:latin typeface=" Arial"/>
              </a:rPr>
              <a:t> Kingdom (2333 BC)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Chinese Commanderies (108 BC – 676 AD)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Three Kingdoms (Silla/Gaya, </a:t>
            </a:r>
            <a:r>
              <a:rPr lang="en-US" sz="1400" dirty="0" err="1">
                <a:solidFill>
                  <a:prstClr val="black"/>
                </a:solidFill>
                <a:latin typeface=" Arial"/>
              </a:rPr>
              <a:t>Baekje</a:t>
            </a:r>
            <a:r>
              <a:rPr lang="en-US" sz="1400" dirty="0">
                <a:solidFill>
                  <a:prstClr val="black"/>
                </a:solidFill>
                <a:latin typeface=" Arial"/>
              </a:rPr>
              <a:t>, </a:t>
            </a:r>
            <a:r>
              <a:rPr lang="en-US" sz="1400" dirty="0" err="1">
                <a:solidFill>
                  <a:prstClr val="black"/>
                </a:solidFill>
                <a:latin typeface=" Arial"/>
              </a:rPr>
              <a:t>Goguryo</a:t>
            </a:r>
            <a:r>
              <a:rPr lang="en-US" sz="1400" dirty="0">
                <a:solidFill>
                  <a:prstClr val="black"/>
                </a:solidFill>
                <a:latin typeface=" Arial"/>
              </a:rPr>
              <a:t>)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 Arial"/>
              </a:rPr>
              <a:t>Goryeo</a:t>
            </a:r>
            <a:r>
              <a:rPr lang="en-US" sz="1400" dirty="0">
                <a:solidFill>
                  <a:prstClr val="black"/>
                </a:solidFill>
                <a:latin typeface=" Arial"/>
              </a:rPr>
              <a:t> Dynasty (918 – 1392)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 err="1">
                <a:solidFill>
                  <a:prstClr val="black"/>
                </a:solidFill>
                <a:latin typeface=" Arial"/>
              </a:rPr>
              <a:t>Chosun</a:t>
            </a:r>
            <a:r>
              <a:rPr lang="en-US" sz="1400" dirty="0">
                <a:solidFill>
                  <a:prstClr val="black"/>
                </a:solidFill>
                <a:latin typeface=" Arial"/>
              </a:rPr>
              <a:t> Dynasty (1392 – 1897)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Korean Empire (1897 – 1910)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Japanese Colonial Rule (1910 – 1945)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Soviet-occupied North / US-occupied South   (1945 – 1948)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7DB7BE-480F-43C7-A36F-59ED0409A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694" y="3962401"/>
            <a:ext cx="3777482" cy="28171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B8301DE2-D4BD-4FF3-94D9-4B0CBB246175}"/>
              </a:ext>
            </a:extLst>
          </p:cNvPr>
          <p:cNvSpPr txBox="1"/>
          <p:nvPr/>
        </p:nvSpPr>
        <p:spPr>
          <a:xfrm>
            <a:off x="5263624" y="4180075"/>
            <a:ext cx="54864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Land &amp; Naval skirmishes, Provocations, Assassination Attempts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North Korea’s History of Broken Promises (1985 – 2005)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South Korea’s Sunshine Policy (1998 – 2008)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Since 2006, North Korea has conducted six nuclear tests and over 100 missile launches (violations of UN resolutions)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Exponential increases to nuclear and missile testing since 2011, when Kim, Jong-un became the leader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North Korea seems to be learning from recent geopolitical events affecting similar regimes like Libya and Iran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247BC1C-4E71-4AD2-8D5B-8C920038B4D4}"/>
              </a:ext>
            </a:extLst>
          </p:cNvPr>
          <p:cNvSpPr txBox="1"/>
          <p:nvPr/>
        </p:nvSpPr>
        <p:spPr>
          <a:xfrm>
            <a:off x="6324600" y="3981329"/>
            <a:ext cx="3124200" cy="24622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 Arial"/>
              </a:rPr>
              <a:t>Recent History (1953 – Present)</a:t>
            </a:r>
          </a:p>
        </p:txBody>
      </p:sp>
    </p:spTree>
    <p:extLst>
      <p:ext uri="{BB962C8B-B14F-4D97-AF65-F5344CB8AC3E}">
        <p14:creationId xmlns:p14="http://schemas.microsoft.com/office/powerpoint/2010/main" val="273586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North Korean Economy</a:t>
            </a:r>
            <a:br>
              <a:rPr lang="en-US" b="1" dirty="0">
                <a:latin typeface="Arial Black" panose="020B0A04020102020204" pitchFamily="34" charset="0"/>
              </a:rPr>
            </a:br>
            <a:endParaRPr lang="en-US" b="1" dirty="0">
              <a:latin typeface="Arial Black" panose="020B0A04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61BEE8E-6688-462C-8A26-DEA7D940EA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r="10023" b="10195"/>
          <a:stretch/>
        </p:blipFill>
        <p:spPr>
          <a:xfrm>
            <a:off x="1544384" y="838200"/>
            <a:ext cx="3713877" cy="586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7236DB9-F42D-402B-97E1-3F5766AED5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35"/>
          <a:stretch/>
        </p:blipFill>
        <p:spPr>
          <a:xfrm>
            <a:off x="5440270" y="3845903"/>
            <a:ext cx="5075331" cy="29713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8B6662-7320-428D-A93B-287C8DDECE95}"/>
              </a:ext>
            </a:extLst>
          </p:cNvPr>
          <p:cNvSpPr txBox="1"/>
          <p:nvPr/>
        </p:nvSpPr>
        <p:spPr>
          <a:xfrm>
            <a:off x="5257800" y="762000"/>
            <a:ext cx="54864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Central government-regulated economy, controlled by the regime elites (isolated from global market forces)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Industrial-based economy (factories and equipment suffer from almost nonexistent investment and modernization)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Excessive military / defense spending 15-16% of GDP                   (nuclear / missile programs)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China: North Korea’s only real trading partner / provider of aid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Corruption, bribery, extreme poverty, underground markets</a:t>
            </a:r>
          </a:p>
          <a:p>
            <a:pPr marL="285750" indent="-285750">
              <a:buFontTx/>
              <a:buChar char="-"/>
            </a:pPr>
            <a:endParaRPr lang="en-US" sz="9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Latest UN sanctions will further cripple the failing North Korean economy</a:t>
            </a:r>
          </a:p>
        </p:txBody>
      </p:sp>
    </p:spTree>
    <p:extLst>
      <p:ext uri="{BB962C8B-B14F-4D97-AF65-F5344CB8AC3E}">
        <p14:creationId xmlns:p14="http://schemas.microsoft.com/office/powerpoint/2010/main" val="101909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North Korean Sociocultural Factors</a:t>
            </a:r>
            <a:br>
              <a:rPr lang="en-US" b="1" dirty="0">
                <a:latin typeface="Arial Black" panose="020B0A04020102020204" pitchFamily="34" charset="0"/>
              </a:rPr>
            </a:b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8B6662-7320-428D-A93B-287C8DDECE95}"/>
              </a:ext>
            </a:extLst>
          </p:cNvPr>
          <p:cNvSpPr txBox="1"/>
          <p:nvPr/>
        </p:nvSpPr>
        <p:spPr>
          <a:xfrm>
            <a:off x="1600200" y="932022"/>
            <a:ext cx="45720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Set of principles used by the Kim Regime           (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Il-sung, Kim </a:t>
            </a:r>
            <a:r>
              <a:rPr lang="en-US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Jong-il</a:t>
            </a:r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Kim Jong-un</a:t>
            </a:r>
            <a:r>
              <a:rPr lang="en-US" sz="1400" dirty="0">
                <a:solidFill>
                  <a:prstClr val="black"/>
                </a:solidFill>
                <a:latin typeface=" Arial"/>
              </a:rPr>
              <a:t>)             </a:t>
            </a:r>
          </a:p>
          <a:p>
            <a:r>
              <a:rPr lang="en-US" sz="1400" dirty="0">
                <a:solidFill>
                  <a:prstClr val="black"/>
                </a:solidFill>
                <a:latin typeface=" Arial"/>
              </a:rPr>
              <a:t>      to indoctrinate its people and justify its policies,</a:t>
            </a:r>
          </a:p>
          <a:p>
            <a:r>
              <a:rPr lang="en-US" sz="1400" dirty="0">
                <a:solidFill>
                  <a:prstClr val="black"/>
                </a:solidFill>
                <a:latin typeface=" Arial"/>
              </a:rPr>
              <a:t>      decisions, totalitarian rule, and isolationism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Emphasizes nationalism, political independence, self-sufficient economy, and self-reliance in defense  to achieve a “North Korean style socialism”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prstClr val="black"/>
              </a:solidFill>
              <a:latin typeface=" Arial"/>
            </a:endParaRP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prstClr val="black"/>
                </a:solidFill>
                <a:latin typeface=" Arial"/>
              </a:rPr>
              <a:t>Man is the master of everything, but for the masses to be successful they require a Supreme Leader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4569B94-9F93-444E-93BB-1A0D78F1A768}"/>
              </a:ext>
            </a:extLst>
          </p:cNvPr>
          <p:cNvGrpSpPr/>
          <p:nvPr/>
        </p:nvGrpSpPr>
        <p:grpSpPr>
          <a:xfrm>
            <a:off x="6248400" y="685801"/>
            <a:ext cx="4724400" cy="3186649"/>
            <a:chOff x="187347" y="3461861"/>
            <a:chExt cx="4724400" cy="3186649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7A5D4085-AF9E-42A5-89FD-EDDD9274500C}"/>
                </a:ext>
              </a:extLst>
            </p:cNvPr>
            <p:cNvSpPr txBox="1"/>
            <p:nvPr/>
          </p:nvSpPr>
          <p:spPr>
            <a:xfrm>
              <a:off x="1143000" y="3461861"/>
              <a:ext cx="2347258" cy="246221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prstClr val="white"/>
                  </a:solidFill>
                  <a:latin typeface=" Arial"/>
                </a:rPr>
                <a:t>Political Classifications</a:t>
              </a:r>
            </a:p>
          </p:txBody>
        </p:sp>
        <p:graphicFrame>
          <p:nvGraphicFramePr>
            <p:cNvPr id="8" name="Chart 7">
              <a:extLst>
                <a:ext uri="{FF2B5EF4-FFF2-40B4-BE49-F238E27FC236}">
                  <a16:creationId xmlns="" xmlns:a16="http://schemas.microsoft.com/office/drawing/2014/main" id="{A567FC12-760C-4B4C-A455-5DEF938B3377}"/>
                </a:ext>
              </a:extLst>
            </p:cNvPr>
            <p:cNvGraphicFramePr/>
            <p:nvPr>
              <p:extLst/>
            </p:nvPr>
          </p:nvGraphicFramePr>
          <p:xfrm>
            <a:off x="268399" y="3733800"/>
            <a:ext cx="4267200" cy="2870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A77EC7F5-A47D-4B14-B163-85DC297D4BE9}"/>
                </a:ext>
              </a:extLst>
            </p:cNvPr>
            <p:cNvSpPr txBox="1"/>
            <p:nvPr/>
          </p:nvSpPr>
          <p:spPr>
            <a:xfrm>
              <a:off x="187347" y="6248400"/>
              <a:ext cx="472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prstClr val="black"/>
                  </a:solidFill>
                  <a:latin typeface=" Arial"/>
                </a:rPr>
                <a:t>Further subdivided into over 50 sub-classes based on status of ancestors (wealth, land owner, profession, religion, government leader, political beliefs)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C62B65C-0D6A-4C2C-A150-EAEE5CB79104}"/>
              </a:ext>
            </a:extLst>
          </p:cNvPr>
          <p:cNvSpPr txBox="1"/>
          <p:nvPr/>
        </p:nvSpPr>
        <p:spPr>
          <a:xfrm>
            <a:off x="2605742" y="704413"/>
            <a:ext cx="2347258" cy="24622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prstClr val="white"/>
                </a:solidFill>
                <a:latin typeface=" Arial"/>
              </a:rPr>
              <a:t>Juche Ideology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C295C9E-713C-4608-B1C8-C865FFA379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7"/>
          <a:stretch/>
        </p:blipFill>
        <p:spPr>
          <a:xfrm>
            <a:off x="7762719" y="3872449"/>
            <a:ext cx="2833933" cy="16305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5ADC3F9-C2C6-43F0-B63F-0C771413A0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8"/>
          <a:stretch/>
        </p:blipFill>
        <p:spPr>
          <a:xfrm>
            <a:off x="1524000" y="4941198"/>
            <a:ext cx="2686320" cy="19168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75D0995-9DE5-4B60-AE41-D4B79D0E1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52" y="5540704"/>
            <a:ext cx="1973213" cy="13291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8C9B126-09F6-4C51-9C0F-5C7547BE16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22" y="4689711"/>
            <a:ext cx="2419038" cy="22163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8C603B1-0C85-4788-BEB6-12F80726E7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19" y="3394235"/>
            <a:ext cx="2098662" cy="12509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F89A6541-B8C4-4AFF-B4B5-D2850CFD17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613" y="5528932"/>
            <a:ext cx="1993603" cy="13290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BE7AD89-7D94-4D02-90AE-B3C0339158C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3"/>
          <a:stretch/>
        </p:blipFill>
        <p:spPr>
          <a:xfrm>
            <a:off x="1524001" y="3384555"/>
            <a:ext cx="2671247" cy="15121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2760326C-ADE8-4028-8FCF-66DFA3DE270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1" y="3872450"/>
            <a:ext cx="1162151" cy="163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9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57179" cy="6858000"/>
          </a:xfrm>
        </p:spPr>
      </p:pic>
    </p:spTree>
    <p:extLst>
      <p:ext uri="{BB962C8B-B14F-4D97-AF65-F5344CB8AC3E}">
        <p14:creationId xmlns:p14="http://schemas.microsoft.com/office/powerpoint/2010/main" val="361167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4886" y="2959198"/>
            <a:ext cx="90133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Questions/Answers/Comments</a:t>
            </a:r>
            <a:endParaRPr lang="en-US" sz="4000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99" y="152952"/>
            <a:ext cx="1158239" cy="7122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769" y="152952"/>
            <a:ext cx="614345" cy="7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9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199503" y="4981673"/>
            <a:ext cx="6466701" cy="45192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4096817"/>
            <a:ext cx="12192000" cy="276118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Mahir </a:t>
            </a: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Ibrahimov, Director, CREL 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Office (CRELMO) </a:t>
            </a:r>
            <a:endParaRPr lang="en-US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Leavenworth, KS 66027-2300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Phone: 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(913) </a:t>
            </a: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684-3345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DSN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552-3345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CRELMO </a:t>
            </a: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usacac.army.mil/organizations/cace/lrec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ATN: 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atn.army.mil/dsp_template.aspx?dpID=102</a:t>
            </a: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i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://atn.army.mil</a:t>
            </a:r>
          </a:p>
          <a:p>
            <a:pPr algn="ctr"/>
            <a:r>
              <a:rPr lang="en-US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YouTube link: 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www.youtube.com/playlist?list=PLkGvnfy3IadNRMPT-sNHpAsz8a3npWBH8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15" y="82211"/>
            <a:ext cx="6184044" cy="3935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0" y="780730"/>
            <a:ext cx="2057401" cy="2057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89" y="733647"/>
            <a:ext cx="1714081" cy="215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1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966"/>
            <a:ext cx="12192000" cy="7546224"/>
          </a:xfrm>
        </p:spPr>
      </p:pic>
      <p:sp>
        <p:nvSpPr>
          <p:cNvPr id="6" name="Left Arrow 5"/>
          <p:cNvSpPr/>
          <p:nvPr/>
        </p:nvSpPr>
        <p:spPr>
          <a:xfrm rot="20629349">
            <a:off x="3675625" y="5492503"/>
            <a:ext cx="1131432" cy="289843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2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5607"/>
            <a:ext cx="12191999" cy="6978291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flipH="1">
            <a:off x="4289367" y="3506487"/>
            <a:ext cx="666944" cy="3498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989"/>
            <a:ext cx="1158239" cy="712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567" y="483996"/>
            <a:ext cx="614345" cy="771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" t="76153" r="42958" b="6148"/>
          <a:stretch/>
        </p:blipFill>
        <p:spPr>
          <a:xfrm>
            <a:off x="7046945" y="2504672"/>
            <a:ext cx="4877576" cy="2332383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4" name="Straight Connector 3"/>
          <p:cNvCxnSpPr/>
          <p:nvPr/>
        </p:nvCxnSpPr>
        <p:spPr>
          <a:xfrm flipV="1">
            <a:off x="4850294" y="2504672"/>
            <a:ext cx="2196651" cy="1166193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622841" y="3600687"/>
            <a:ext cx="2424104" cy="1236368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1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/>
              <a:t>The North Korean Threat to International Security: Government Infrastructure and Proliferation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5408613"/>
            <a:ext cx="7772400" cy="10668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2800" dirty="0"/>
              <a:t>Presented by Dr. Bruce E. Bechtol Jr.</a:t>
            </a:r>
          </a:p>
          <a:p>
            <a:pPr algn="ctr" eaLnBrk="1" hangingPunct="1">
              <a:buFontTx/>
              <a:buNone/>
              <a:defRPr/>
            </a:pPr>
            <a:r>
              <a:rPr lang="en-US" sz="2800" dirty="0"/>
              <a:t>Angelo State University</a:t>
            </a:r>
          </a:p>
        </p:txBody>
      </p:sp>
      <p:pic>
        <p:nvPicPr>
          <p:cNvPr id="2052" name="Picture 12" descr="http://images.publicradio.org/content/2006/12/12/20061212_northkore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1906588"/>
            <a:ext cx="4349750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8160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968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North Korea Threatens U.S. Interests in Middle East, Africa, elsewhere – Through Proliferation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363663"/>
            <a:ext cx="4408488" cy="43481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NK proliferation to Syria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 - Nuclear, Chemical, Missiles, Conventional weapons</a:t>
            </a:r>
          </a:p>
          <a:p>
            <a:pPr eaLnBrk="1" hangingPunct="1">
              <a:defRPr/>
            </a:pPr>
            <a:r>
              <a:rPr lang="en-US" dirty="0" smtClean="0"/>
              <a:t>NK proliferation to Iran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  - Nuclear, Missiles, conventional weapons (Iran pays for much of Syria, terrorist group armaments) </a:t>
            </a:r>
          </a:p>
          <a:p>
            <a:pPr eaLnBrk="1" hangingPunct="1">
              <a:buFontTx/>
              <a:buNone/>
              <a:defRPr/>
            </a:pPr>
            <a:r>
              <a:rPr lang="en-US" dirty="0" smtClean="0"/>
              <a:t>Conventional weapons</a:t>
            </a:r>
          </a:p>
          <a:p>
            <a:pPr eaLnBrk="1" hangingPunct="1">
              <a:defRPr/>
            </a:pPr>
            <a:r>
              <a:rPr lang="en-US" dirty="0" smtClean="0"/>
              <a:t>NK also sells conventional weapons all over the African Continent, and elsewhere</a:t>
            </a:r>
          </a:p>
        </p:txBody>
      </p:sp>
      <p:pic>
        <p:nvPicPr>
          <p:cNvPr id="30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4" y="1458914"/>
            <a:ext cx="395287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9" y="4084639"/>
            <a:ext cx="32226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96752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17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Key North Korean Proliferation Activities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00" y="1270000"/>
            <a:ext cx="7886700" cy="2776538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effectLst/>
              </a:rPr>
              <a:t> WMD and the platforms to carry it (ballistic missiles)</a:t>
            </a:r>
          </a:p>
          <a:p>
            <a:pPr>
              <a:defRPr/>
            </a:pPr>
            <a:r>
              <a:rPr lang="en-US" sz="1800" dirty="0">
                <a:effectLst/>
              </a:rPr>
              <a:t>Conventional Weapons sales</a:t>
            </a:r>
          </a:p>
          <a:p>
            <a:pPr>
              <a:defRPr/>
            </a:pPr>
            <a:r>
              <a:rPr lang="en-US" sz="1800" dirty="0">
                <a:effectLst/>
              </a:rPr>
              <a:t>Refurbishment of Soviet era weapons for countries that still use them</a:t>
            </a:r>
          </a:p>
          <a:p>
            <a:pPr>
              <a:defRPr/>
            </a:pPr>
            <a:r>
              <a:rPr lang="en-US" sz="1800" dirty="0">
                <a:effectLst/>
              </a:rPr>
              <a:t>Technical and Military assistance and advising.</a:t>
            </a:r>
          </a:p>
          <a:p>
            <a:pPr>
              <a:defRPr/>
            </a:pPr>
            <a:r>
              <a:rPr lang="en-US" sz="1800" dirty="0">
                <a:effectLst/>
              </a:rPr>
              <a:t>Key change in proliferation since the early 1990s</a:t>
            </a:r>
          </a:p>
          <a:p>
            <a:pPr marL="0" indent="0">
              <a:buNone/>
              <a:defRPr/>
            </a:pPr>
            <a:r>
              <a:rPr lang="en-US" sz="1800" dirty="0">
                <a:effectLst/>
              </a:rPr>
              <a:t>	- Building facilities to assemble weapons (including missiles)</a:t>
            </a:r>
          </a:p>
          <a:p>
            <a:pPr marL="0" indent="0">
              <a:buNone/>
              <a:defRPr/>
            </a:pPr>
            <a:r>
              <a:rPr lang="en-US" sz="1800" dirty="0">
                <a:effectLst/>
              </a:rPr>
              <a:t>	-  Means whole systems don’t have to be proliferated, makes </a:t>
            </a:r>
          </a:p>
          <a:p>
            <a:pPr marL="0" indent="0">
              <a:buNone/>
              <a:defRPr/>
            </a:pPr>
            <a:r>
              <a:rPr lang="en-US" sz="1800" dirty="0">
                <a:effectLst/>
              </a:rPr>
              <a:t>                  violating sanctions far easier</a:t>
            </a:r>
          </a:p>
          <a:p>
            <a:pPr>
              <a:defRPr/>
            </a:pPr>
            <a:endParaRPr lang="en-US" sz="1800" dirty="0">
              <a:effectLst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1800" dirty="0"/>
          </a:p>
        </p:txBody>
      </p:sp>
      <p:pic>
        <p:nvPicPr>
          <p:cNvPr id="41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4" y="4046538"/>
            <a:ext cx="4129087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3859214"/>
            <a:ext cx="3432175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92410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1"/>
            <a:ext cx="7772400" cy="77311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/>
              <a:t>African Nations DPRK Proliferated to in Recent Years (most is ongoing)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363663"/>
            <a:ext cx="5075238" cy="43481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Egypt</a:t>
            </a:r>
          </a:p>
          <a:p>
            <a:pPr eaLnBrk="1" hangingPunct="1">
              <a:defRPr/>
            </a:pPr>
            <a:r>
              <a:rPr lang="en-US" dirty="0" smtClean="0"/>
              <a:t>Namibia</a:t>
            </a:r>
          </a:p>
          <a:p>
            <a:pPr eaLnBrk="1" hangingPunct="1">
              <a:defRPr/>
            </a:pPr>
            <a:r>
              <a:rPr lang="en-US" dirty="0" smtClean="0"/>
              <a:t>Sudan</a:t>
            </a:r>
          </a:p>
          <a:p>
            <a:pPr eaLnBrk="1" hangingPunct="1">
              <a:defRPr/>
            </a:pPr>
            <a:r>
              <a:rPr lang="en-US" dirty="0" smtClean="0"/>
              <a:t>Uganda</a:t>
            </a:r>
          </a:p>
          <a:p>
            <a:pPr eaLnBrk="1" hangingPunct="1">
              <a:defRPr/>
            </a:pPr>
            <a:r>
              <a:rPr lang="en-US" dirty="0" smtClean="0"/>
              <a:t>Angola</a:t>
            </a:r>
          </a:p>
          <a:p>
            <a:pPr eaLnBrk="1" hangingPunct="1">
              <a:defRPr/>
            </a:pPr>
            <a:r>
              <a:rPr lang="en-US" dirty="0" smtClean="0"/>
              <a:t>Eritrea</a:t>
            </a:r>
          </a:p>
          <a:p>
            <a:pPr eaLnBrk="1" hangingPunct="1">
              <a:defRPr/>
            </a:pPr>
            <a:r>
              <a:rPr lang="en-US" dirty="0" smtClean="0"/>
              <a:t>Ethiopia</a:t>
            </a:r>
          </a:p>
          <a:p>
            <a:pPr eaLnBrk="1" hangingPunct="1">
              <a:defRPr/>
            </a:pPr>
            <a:r>
              <a:rPr lang="en-US" dirty="0" smtClean="0"/>
              <a:t>Zimbabwe</a:t>
            </a:r>
          </a:p>
          <a:p>
            <a:pPr eaLnBrk="1" hangingPunct="1">
              <a:defRPr/>
            </a:pPr>
            <a:r>
              <a:rPr lang="en-US" dirty="0" smtClean="0"/>
              <a:t>Mozambique</a:t>
            </a:r>
          </a:p>
          <a:p>
            <a:pPr eaLnBrk="1" hangingPunct="1">
              <a:defRPr/>
            </a:pPr>
            <a:r>
              <a:rPr lang="en-US" dirty="0" smtClean="0"/>
              <a:t>Tanzania</a:t>
            </a:r>
          </a:p>
          <a:p>
            <a:pPr eaLnBrk="1" hangingPunct="1">
              <a:defRPr/>
            </a:pPr>
            <a:r>
              <a:rPr lang="en-US" dirty="0" smtClean="0"/>
              <a:t>DRC Congo</a:t>
            </a:r>
          </a:p>
          <a:p>
            <a:pPr eaLnBrk="1" hangingPunct="1">
              <a:defRPr/>
            </a:pPr>
            <a:r>
              <a:rPr lang="en-US" dirty="0" smtClean="0"/>
              <a:t>Madagascar</a:t>
            </a:r>
          </a:p>
          <a:p>
            <a:pPr eaLnBrk="1" hangingPunct="1">
              <a:defRPr/>
            </a:pPr>
            <a:endParaRPr lang="en-US" sz="2700" dirty="0"/>
          </a:p>
        </p:txBody>
      </p:sp>
      <p:pic>
        <p:nvPicPr>
          <p:cNvPr id="512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1363664"/>
            <a:ext cx="3630612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9" y="4302125"/>
            <a:ext cx="4110037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3069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1289</TotalTime>
  <Words>813</Words>
  <Application>Microsoft Office PowerPoint</Application>
  <PresentationFormat>Widescreen</PresentationFormat>
  <Paragraphs>136</Paragraphs>
  <Slides>31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 Arial</vt:lpstr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Default Design</vt:lpstr>
      <vt:lpstr>Pixel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North Korean Threat to International Security: Government Infrastructure and Proliferation</vt:lpstr>
      <vt:lpstr>North Korea Threatens U.S. Interests in Middle East, Africa, elsewhere – Through Proliferation</vt:lpstr>
      <vt:lpstr>Key North Korean Proliferation Activities</vt:lpstr>
      <vt:lpstr>African Nations DPRK Proliferated to in Recent Years (most is ongoing)</vt:lpstr>
      <vt:lpstr>PowerPoint Presentation</vt:lpstr>
      <vt:lpstr>What Makes NKPA C2 Unique?</vt:lpstr>
      <vt:lpstr>     “North Korea’s Anti-American Propaganda and the Potential for Popular Resistance During and After the Military Conflict” 2018 CGSC Ethics Symposium    JJae H. Ku USKI, SAIS of JHU  April 30, 2018 Apri30A,   </vt:lpstr>
      <vt:lpstr>Popular Resistance and Counter Insurgency</vt:lpstr>
      <vt:lpstr>Images North Korea Projects Google Images</vt:lpstr>
      <vt:lpstr> Google Images </vt:lpstr>
      <vt:lpstr>Pyongyang, April 2012</vt:lpstr>
      <vt:lpstr>Pyongyang, April 2012</vt:lpstr>
      <vt:lpstr>PowerPoint Presentation</vt:lpstr>
      <vt:lpstr>PowerPoint Presentation</vt:lpstr>
      <vt:lpstr>         The Reality of North Korea </vt:lpstr>
      <vt:lpstr>PowerPoint Presentation</vt:lpstr>
      <vt:lpstr>Factors of Resistance Revisited</vt:lpstr>
      <vt:lpstr>Conclusion</vt:lpstr>
      <vt:lpstr>The End   Jae H. Ku, Ph.D. Director  U.S.-Korea Institute SAIS, Johns Hopkins University  (202- 663-5712)  April 30, 2018</vt:lpstr>
      <vt:lpstr>Human Security in North Korea and its Impact on the Korean peninsula.</vt:lpstr>
      <vt:lpstr>Historical – Economic – Sociocultural Factors in North Korea </vt:lpstr>
      <vt:lpstr>North Korean Historical Considerations </vt:lpstr>
      <vt:lpstr>North Korean Economy </vt:lpstr>
      <vt:lpstr>North Korean Sociocultural Factors </vt:lpstr>
      <vt:lpstr>PowerPoint Presentation</vt:lpstr>
      <vt:lpstr>PowerPoint Presentation</vt:lpstr>
    </vt:vector>
  </TitlesOfParts>
  <Company>United States Army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Babb, Joseph Mr CIV USA TRADOC</dc:creator>
  <cp:lastModifiedBy>Sheridan, Scott M Mr CIV USA TRADOC</cp:lastModifiedBy>
  <cp:revision>104</cp:revision>
  <cp:lastPrinted>2017-08-14T18:50:10Z</cp:lastPrinted>
  <dcterms:created xsi:type="dcterms:W3CDTF">2017-05-11T19:05:06Z</dcterms:created>
  <dcterms:modified xsi:type="dcterms:W3CDTF">2018-04-24T21:04:02Z</dcterms:modified>
</cp:coreProperties>
</file>