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  <p:sldMasterId id="2147483682" r:id="rId4"/>
    <p:sldMasterId id="2147483735" r:id="rId5"/>
    <p:sldMasterId id="2147483747" r:id="rId6"/>
    <p:sldMasterId id="2147483759" r:id="rId7"/>
  </p:sldMasterIdLst>
  <p:notesMasterIdLst>
    <p:notesMasterId r:id="rId32"/>
  </p:notesMasterIdLst>
  <p:sldIdLst>
    <p:sldId id="304" r:id="rId8"/>
    <p:sldId id="389" r:id="rId9"/>
    <p:sldId id="322" r:id="rId10"/>
    <p:sldId id="337" r:id="rId11"/>
    <p:sldId id="360" r:id="rId12"/>
    <p:sldId id="390" r:id="rId13"/>
    <p:sldId id="391" r:id="rId14"/>
    <p:sldId id="392" r:id="rId15"/>
    <p:sldId id="393" r:id="rId16"/>
    <p:sldId id="375" r:id="rId17"/>
    <p:sldId id="368" r:id="rId18"/>
    <p:sldId id="369" r:id="rId19"/>
    <p:sldId id="383" r:id="rId20"/>
    <p:sldId id="384" r:id="rId21"/>
    <p:sldId id="385" r:id="rId22"/>
    <p:sldId id="386" r:id="rId23"/>
    <p:sldId id="387" r:id="rId24"/>
    <p:sldId id="388" r:id="rId25"/>
    <p:sldId id="377" r:id="rId26"/>
    <p:sldId id="378" r:id="rId27"/>
    <p:sldId id="379" r:id="rId28"/>
    <p:sldId id="380" r:id="rId29"/>
    <p:sldId id="340" r:id="rId30"/>
    <p:sldId id="339" r:id="rId31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66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84" autoAdjust="0"/>
    <p:restoredTop sz="94361" autoAdjust="0"/>
  </p:normalViewPr>
  <p:slideViewPr>
    <p:cSldViewPr snapToGrid="0">
      <p:cViewPr varScale="1">
        <p:scale>
          <a:sx n="108" d="100"/>
          <a:sy n="108" d="100"/>
        </p:scale>
        <p:origin x="486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ecilia.joyperez\Downloads\Eurostat_Table_tsdde220FlagNoDesc_794200b1-79ec-4df9-b641-e4f8dfeb0e99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Estimated Population</c:v>
                </c:pt>
              </c:strCache>
            </c:strRef>
          </c:tx>
          <c:spPr>
            <a:ln w="57150" cmpd="sng">
              <a:solidFill>
                <a:srgbClr val="2F3135"/>
              </a:solidFill>
            </a:ln>
            <a:effectLst/>
          </c:spPr>
          <c:marker>
            <c:symbol val="none"/>
          </c:marker>
          <c:cat>
            <c:numRef>
              <c:f>Sheet1!$A$2:$A$30</c:f>
              <c:numCache>
                <c:formatCode>General</c:formatCode>
                <c:ptCount val="29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</c:numCache>
            </c:numRef>
          </c:cat>
          <c:val>
            <c:numRef>
              <c:f>Sheet1!$B$2:$B$30</c:f>
              <c:numCache>
                <c:formatCode>0.0</c:formatCode>
                <c:ptCount val="29"/>
                <c:pt idx="0">
                  <c:v>147665.1</c:v>
                </c:pt>
                <c:pt idx="1">
                  <c:v>148273.70000000001</c:v>
                </c:pt>
                <c:pt idx="2">
                  <c:v>148514.70000000001</c:v>
                </c:pt>
                <c:pt idx="3">
                  <c:v>148561.70000000001</c:v>
                </c:pt>
                <c:pt idx="4">
                  <c:v>148355.9</c:v>
                </c:pt>
                <c:pt idx="5">
                  <c:v>148459.9</c:v>
                </c:pt>
                <c:pt idx="6">
                  <c:v>148291.6</c:v>
                </c:pt>
                <c:pt idx="7">
                  <c:v>148028.6</c:v>
                </c:pt>
                <c:pt idx="8">
                  <c:v>147802.1</c:v>
                </c:pt>
                <c:pt idx="9">
                  <c:v>147539.4</c:v>
                </c:pt>
                <c:pt idx="10">
                  <c:v>146890.1</c:v>
                </c:pt>
                <c:pt idx="11">
                  <c:v>146303.6</c:v>
                </c:pt>
                <c:pt idx="12">
                  <c:v>145649.29999999999</c:v>
                </c:pt>
                <c:pt idx="13">
                  <c:v>144963.6</c:v>
                </c:pt>
                <c:pt idx="14">
                  <c:v>144333.6</c:v>
                </c:pt>
                <c:pt idx="15">
                  <c:v>143801</c:v>
                </c:pt>
                <c:pt idx="16">
                  <c:v>143236.6</c:v>
                </c:pt>
                <c:pt idx="17">
                  <c:v>142862.70000000001</c:v>
                </c:pt>
                <c:pt idx="18">
                  <c:v>142747.5</c:v>
                </c:pt>
                <c:pt idx="19">
                  <c:v>142737.20000000001</c:v>
                </c:pt>
                <c:pt idx="20">
                  <c:v>142833.5</c:v>
                </c:pt>
                <c:pt idx="21">
                  <c:v>142865.4</c:v>
                </c:pt>
                <c:pt idx="22">
                  <c:v>143056.4</c:v>
                </c:pt>
                <c:pt idx="23">
                  <c:v>143347.1</c:v>
                </c:pt>
                <c:pt idx="24" formatCode="General">
                  <c:v>143667</c:v>
                </c:pt>
                <c:pt idx="25">
                  <c:v>143976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Total Estimated Population with Crimea</c:v>
                </c:pt>
              </c:strCache>
            </c:strRef>
          </c:tx>
          <c:spPr>
            <a:ln w="57150" cmpd="sng">
              <a:solidFill>
                <a:srgbClr val="008CCC"/>
              </a:solidFill>
            </a:ln>
            <a:effectLst/>
          </c:spPr>
          <c:marker>
            <c:symbol val="none"/>
          </c:marker>
          <c:cat>
            <c:numRef>
              <c:f>Sheet1!$A$2:$A$30</c:f>
              <c:numCache>
                <c:formatCode>General</c:formatCode>
                <c:ptCount val="29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</c:numCache>
            </c:numRef>
          </c:cat>
          <c:val>
            <c:numRef>
              <c:f>Sheet1!$C$2:$C$30</c:f>
              <c:numCache>
                <c:formatCode>General</c:formatCode>
                <c:ptCount val="29"/>
                <c:pt idx="25">
                  <c:v>146270</c:v>
                </c:pt>
                <c:pt idx="26">
                  <c:v>146545</c:v>
                </c:pt>
                <c:pt idx="27">
                  <c:v>146804.4</c:v>
                </c:pt>
                <c:pt idx="28" formatCode="#,##0">
                  <c:v>146877.08799999999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16169520"/>
        <c:axId val="516174616"/>
      </c:lineChart>
      <c:catAx>
        <c:axId val="516169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516174616"/>
        <c:crosses val="autoZero"/>
        <c:auto val="1"/>
        <c:lblAlgn val="ctr"/>
        <c:lblOffset val="100"/>
        <c:tickLblSkip val="2"/>
        <c:noMultiLvlLbl val="0"/>
      </c:catAx>
      <c:valAx>
        <c:axId val="516174616"/>
        <c:scaling>
          <c:orientation val="minMax"/>
        </c:scaling>
        <c:delete val="0"/>
        <c:axPos val="l"/>
        <c:majorGridlines/>
        <c:numFmt formatCode="0.0" sourceLinked="1"/>
        <c:majorTickMark val="none"/>
        <c:minorTickMark val="none"/>
        <c:tickLblPos val="nextTo"/>
        <c:crossAx val="516169520"/>
        <c:crosses val="autoZero"/>
        <c:crossBetween val="between"/>
        <c:dispUnits>
          <c:builtInUnit val="thousands"/>
          <c:dispUnitsLbl>
            <c:layout/>
          </c:dispUnitsLbl>
        </c:dispUnits>
      </c:valAx>
      <c:spPr>
        <a:effectLst/>
      </c:spPr>
    </c:plotArea>
    <c:legend>
      <c:legendPos val="t"/>
      <c:layout/>
      <c:overlay val="0"/>
    </c:legend>
    <c:plotVisOnly val="1"/>
    <c:dispBlanksAs val="gap"/>
    <c:showDLblsOverMax val="0"/>
  </c:chart>
  <c:spPr>
    <a:effectLst/>
  </c:spPr>
  <c:txPr>
    <a:bodyPr/>
    <a:lstStyle/>
    <a:p>
      <a:pPr>
        <a:defRPr sz="1800">
          <a:latin typeface="Gibson Light" panose="02000000000000000000" pitchFamily="50" charset="0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577646544182"/>
          <c:y val="0.231631137571218"/>
          <c:w val="0.86814457567804004"/>
          <c:h val="0.735873983739837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Absolute Negative Net Natural "Increase", 1992-2012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dPt>
          <c:cat>
            <c:strRef>
              <c:f>Sheet1!$A$2:$A$12</c:f>
              <c:strCache>
                <c:ptCount val="11"/>
                <c:pt idx="0">
                  <c:v>Russia</c:v>
                </c:pt>
                <c:pt idx="1">
                  <c:v>Ukraine</c:v>
                </c:pt>
                <c:pt idx="2">
                  <c:v>Germany</c:v>
                </c:pt>
                <c:pt idx="3">
                  <c:v>Romania</c:v>
                </c:pt>
                <c:pt idx="4">
                  <c:v>Bulgaria</c:v>
                </c:pt>
                <c:pt idx="5">
                  <c:v>Belarus</c:v>
                </c:pt>
                <c:pt idx="6">
                  <c:v>Hungary</c:v>
                </c:pt>
                <c:pt idx="7">
                  <c:v>Serbia</c:v>
                </c:pt>
                <c:pt idx="8">
                  <c:v>Italy</c:v>
                </c:pt>
                <c:pt idx="9">
                  <c:v>Latvia</c:v>
                </c:pt>
                <c:pt idx="10">
                  <c:v>Czech Republic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-13577675</c:v>
                </c:pt>
                <c:pt idx="1">
                  <c:v>-6276080</c:v>
                </c:pt>
                <c:pt idx="2">
                  <c:v>-2733716</c:v>
                </c:pt>
                <c:pt idx="3">
                  <c:v>-799385</c:v>
                </c:pt>
                <c:pt idx="4">
                  <c:v>-748967</c:v>
                </c:pt>
                <c:pt idx="5">
                  <c:v>-741643</c:v>
                </c:pt>
                <c:pt idx="6">
                  <c:v>-740675</c:v>
                </c:pt>
                <c:pt idx="7">
                  <c:v>-514593</c:v>
                </c:pt>
                <c:pt idx="8">
                  <c:v>-373340</c:v>
                </c:pt>
                <c:pt idx="9">
                  <c:v>-242364</c:v>
                </c:pt>
                <c:pt idx="10">
                  <c:v>-146966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E1E-4E2B-AF7B-1A78EF658F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4"/>
        <c:axId val="516172656"/>
        <c:axId val="516168736"/>
      </c:barChart>
      <c:catAx>
        <c:axId val="5161726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high"/>
        <c:txPr>
          <a:bodyPr rot="-5400000" vert="horz"/>
          <a:lstStyle/>
          <a:p>
            <a:pPr>
              <a:defRPr/>
            </a:pPr>
            <a:endParaRPr lang="en-US"/>
          </a:p>
        </c:txPr>
        <c:crossAx val="516168736"/>
        <c:crosses val="autoZero"/>
        <c:auto val="1"/>
        <c:lblAlgn val="ctr"/>
        <c:lblOffset val="100"/>
        <c:noMultiLvlLbl val="0"/>
      </c:catAx>
      <c:valAx>
        <c:axId val="5161687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low"/>
        <c:spPr>
          <a:ln/>
        </c:spPr>
        <c:crossAx val="516172656"/>
        <c:crosses val="autoZero"/>
        <c:crossBetween val="between"/>
        <c:dispUnits>
          <c:builtInUnit val="millions"/>
          <c:dispUnitsLbl>
            <c:layout/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 sz="1800">
          <a:latin typeface="Gibson Light" panose="02000000000000000000" pitchFamily="50" charset="0"/>
        </a:defRPr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664682262798071E-2"/>
          <c:y val="2.7754089539597775E-2"/>
          <c:w val="0.87215310099968102"/>
          <c:h val="0.82914796159203086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Sheet0!$C$1</c:f>
              <c:strCache>
                <c:ptCount val="1"/>
                <c:pt idx="0">
                  <c:v>TFR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31"/>
            <c:marker>
              <c:symbol val="circle"/>
              <c:size val="5"/>
              <c:spPr>
                <a:solidFill>
                  <a:srgbClr val="FF0000"/>
                </a:solidFill>
                <a:ln w="9525">
                  <a:noFill/>
                </a:ln>
                <a:effectLst/>
              </c:spPr>
            </c:marker>
            <c:bubble3D val="0"/>
            <c:spPr>
              <a:ln w="19050" cap="rnd">
                <a:noFill/>
                <a:round/>
              </a:ln>
              <a:effectLst/>
            </c:spPr>
          </c:dPt>
          <c:dPt>
            <c:idx val="32"/>
            <c:marker>
              <c:symbol val="circle"/>
              <c:size val="5"/>
              <c:spPr>
                <a:solidFill>
                  <a:srgbClr val="FF0000"/>
                </a:solidFill>
                <a:ln w="9525">
                  <a:solidFill>
                    <a:srgbClr val="FF0000"/>
                  </a:solidFill>
                </a:ln>
                <a:effectLst/>
              </c:spPr>
            </c:marker>
            <c:bubble3D val="0"/>
          </c:dPt>
          <c:dLbls>
            <c:dLbl>
              <c:idx val="0"/>
              <c:layout>
                <c:manualLayout>
                  <c:x val="-2.9976019184652279E-2"/>
                  <c:y val="3.4667554738410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Bulgaria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2949640287769792"/>
                  <c:y val="2.133387983902159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Czech Republic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0029919371589352"/>
                  <c:y val="-2.068588423682459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Denmark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Germany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8.5131894484412551E-2"/>
                  <c:y val="-2.133387983902164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Estonia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Ireland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/>
                      <a:t>Greece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/>
                      <a:t>Spain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/>
                      <a:t>France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/>
                      <a:t>Croatia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/>
                      <a:t>Italy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en-US"/>
                      <a:t>Cyprus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/>
              <c:tx>
                <c:rich>
                  <a:bodyPr/>
                  <a:lstStyle/>
                  <a:p>
                    <a:r>
                      <a:rPr lang="en-US"/>
                      <a:t>Latvia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/>
              <c:tx>
                <c:rich>
                  <a:bodyPr/>
                  <a:lstStyle/>
                  <a:p>
                    <a:r>
                      <a:rPr lang="en-US"/>
                      <a:t>Lithuania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/>
              <c:tx>
                <c:rich>
                  <a:bodyPr/>
                  <a:lstStyle/>
                  <a:p>
                    <a:r>
                      <a:rPr lang="en-US"/>
                      <a:t>Luxembourg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/>
              <c:tx>
                <c:rich>
                  <a:bodyPr/>
                  <a:lstStyle/>
                  <a:p>
                    <a:r>
                      <a:rPr lang="en-US"/>
                      <a:t>Hungary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"/>
              <c:layout/>
              <c:tx>
                <c:rich>
                  <a:bodyPr/>
                  <a:lstStyle/>
                  <a:p>
                    <a:r>
                      <a:rPr lang="en-US"/>
                      <a:t>Malta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7"/>
              <c:layout/>
              <c:tx>
                <c:rich>
                  <a:bodyPr/>
                  <a:lstStyle/>
                  <a:p>
                    <a:r>
                      <a:rPr lang="en-US"/>
                      <a:t>Netherlands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8"/>
              <c:layout/>
              <c:tx>
                <c:rich>
                  <a:bodyPr/>
                  <a:lstStyle/>
                  <a:p>
                    <a:r>
                      <a:rPr lang="en-US"/>
                      <a:t>Poland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9"/>
              <c:layout/>
              <c:tx>
                <c:rich>
                  <a:bodyPr/>
                  <a:lstStyle/>
                  <a:p>
                    <a:r>
                      <a:rPr lang="en-US"/>
                      <a:t>Portugal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0"/>
              <c:layout/>
              <c:tx>
                <c:rich>
                  <a:bodyPr/>
                  <a:lstStyle/>
                  <a:p>
                    <a:r>
                      <a:rPr lang="en-US"/>
                      <a:t>Romania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1"/>
              <c:layout>
                <c:manualLayout>
                  <c:x val="-7.325331226099051E-3"/>
                  <c:y val="1.211195836538146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Slovenia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2"/>
              <c:layout/>
              <c:tx>
                <c:rich>
                  <a:bodyPr/>
                  <a:lstStyle/>
                  <a:p>
                    <a:r>
                      <a:rPr lang="en-US"/>
                      <a:t>Slovakia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3"/>
              <c:layout>
                <c:manualLayout>
                  <c:x val="-3.5971223021582736E-3"/>
                  <c:y val="4.533449465792089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Finland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4"/>
              <c:layout/>
              <c:tx>
                <c:rich>
                  <a:bodyPr/>
                  <a:lstStyle/>
                  <a:p>
                    <a:r>
                      <a:rPr lang="en-US"/>
                      <a:t>Sweden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5"/>
              <c:layout/>
              <c:tx>
                <c:rich>
                  <a:bodyPr/>
                  <a:lstStyle/>
                  <a:p>
                    <a:r>
                      <a:rPr lang="en-US"/>
                      <a:t>United Kingdom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6"/>
              <c:layout>
                <c:manualLayout>
                  <c:x val="-0.13599671443947203"/>
                  <c:y val="2.0187393776806462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Liechtenstein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7"/>
              <c:layout/>
              <c:tx>
                <c:rich>
                  <a:bodyPr/>
                  <a:lstStyle/>
                  <a:p>
                    <a:r>
                      <a:rPr lang="en-US"/>
                      <a:t>Norway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8"/>
              <c:layout/>
              <c:tx>
                <c:rich>
                  <a:bodyPr/>
                  <a:lstStyle/>
                  <a:p>
                    <a:r>
                      <a:rPr lang="en-US"/>
                      <a:t>Switzerland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9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Macedonia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0"/>
              <c:layout>
                <c:manualLayout>
                  <c:x val="-8.5386336600011367E-2"/>
                  <c:y val="1.218634892064426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Serbia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Russia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2"/>
              <c:tx>
                <c:rich>
                  <a:bodyPr/>
                  <a:lstStyle/>
                  <a:p>
                    <a:r>
                      <a:rPr lang="en-US"/>
                      <a:t>Russia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Gibson Light" panose="02000000000000000000" pitchFamily="50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Sheet0!$B$2:$B$34</c:f>
              <c:numCache>
                <c:formatCode>0%</c:formatCode>
                <c:ptCount val="33"/>
                <c:pt idx="0">
                  <c:v>0.58599999999999997</c:v>
                </c:pt>
                <c:pt idx="1">
                  <c:v>0.47799999999999998</c:v>
                </c:pt>
                <c:pt idx="2">
                  <c:v>0.53799999999999992</c:v>
                </c:pt>
                <c:pt idx="3">
                  <c:v>0.35</c:v>
                </c:pt>
                <c:pt idx="4">
                  <c:v>0.57899999999999996</c:v>
                </c:pt>
                <c:pt idx="5">
                  <c:v>0.36499999999999999</c:v>
                </c:pt>
                <c:pt idx="6">
                  <c:v>8.8000000000000009E-2</c:v>
                </c:pt>
                <c:pt idx="7">
                  <c:v>0.44500000000000001</c:v>
                </c:pt>
                <c:pt idx="8">
                  <c:v>0.59099999999999997</c:v>
                </c:pt>
                <c:pt idx="9">
                  <c:v>0.18100000000000002</c:v>
                </c:pt>
                <c:pt idx="10">
                  <c:v>0.3</c:v>
                </c:pt>
                <c:pt idx="11">
                  <c:v>0.16600000000000001</c:v>
                </c:pt>
                <c:pt idx="12">
                  <c:v>0.41499999999999998</c:v>
                </c:pt>
                <c:pt idx="13">
                  <c:v>0.27699999999999997</c:v>
                </c:pt>
                <c:pt idx="14">
                  <c:v>0.38799999999999996</c:v>
                </c:pt>
                <c:pt idx="15">
                  <c:v>0.47899999999999998</c:v>
                </c:pt>
                <c:pt idx="16">
                  <c:v>0.26899999999999996</c:v>
                </c:pt>
                <c:pt idx="17">
                  <c:v>0.498</c:v>
                </c:pt>
                <c:pt idx="18">
                  <c:v>0.24600000000000002</c:v>
                </c:pt>
                <c:pt idx="19">
                  <c:v>0.50700000000000001</c:v>
                </c:pt>
                <c:pt idx="20">
                  <c:v>0.31</c:v>
                </c:pt>
                <c:pt idx="21">
                  <c:v>0.57899999999999996</c:v>
                </c:pt>
                <c:pt idx="22">
                  <c:v>0.39200000000000002</c:v>
                </c:pt>
                <c:pt idx="23">
                  <c:v>0.44299999999999995</c:v>
                </c:pt>
                <c:pt idx="24">
                  <c:v>0.54700000000000004</c:v>
                </c:pt>
                <c:pt idx="25">
                  <c:v>0.47899999999999998</c:v>
                </c:pt>
                <c:pt idx="26">
                  <c:v>0.151</c:v>
                </c:pt>
                <c:pt idx="27">
                  <c:v>0.55899999999999994</c:v>
                </c:pt>
                <c:pt idx="28">
                  <c:v>0.22899999999999998</c:v>
                </c:pt>
                <c:pt idx="29">
                  <c:v>0.11</c:v>
                </c:pt>
                <c:pt idx="30">
                  <c:v>0.255</c:v>
                </c:pt>
                <c:pt idx="31">
                  <c:v>0.21614322323389051</c:v>
                </c:pt>
              </c:numCache>
            </c:numRef>
          </c:xVal>
          <c:yVal>
            <c:numRef>
              <c:f>Sheet0!$C$2:$C$34</c:f>
              <c:numCache>
                <c:formatCode>General</c:formatCode>
                <c:ptCount val="33"/>
                <c:pt idx="0">
                  <c:v>1.53</c:v>
                </c:pt>
                <c:pt idx="1">
                  <c:v>1.57</c:v>
                </c:pt>
                <c:pt idx="2">
                  <c:v>1.71</c:v>
                </c:pt>
                <c:pt idx="3">
                  <c:v>1.5</c:v>
                </c:pt>
                <c:pt idx="4">
                  <c:v>1.58</c:v>
                </c:pt>
                <c:pt idx="5">
                  <c:v>1.92</c:v>
                </c:pt>
                <c:pt idx="6">
                  <c:v>1.33</c:v>
                </c:pt>
                <c:pt idx="7">
                  <c:v>1.33</c:v>
                </c:pt>
                <c:pt idx="8">
                  <c:v>1.96</c:v>
                </c:pt>
                <c:pt idx="9">
                  <c:v>1.4</c:v>
                </c:pt>
                <c:pt idx="10">
                  <c:v>1.35</c:v>
                </c:pt>
                <c:pt idx="11">
                  <c:v>1.32</c:v>
                </c:pt>
                <c:pt idx="12">
                  <c:v>1.7</c:v>
                </c:pt>
                <c:pt idx="13">
                  <c:v>1.7</c:v>
                </c:pt>
                <c:pt idx="14">
                  <c:v>1.47</c:v>
                </c:pt>
                <c:pt idx="15">
                  <c:v>1.45</c:v>
                </c:pt>
                <c:pt idx="16">
                  <c:v>1.45</c:v>
                </c:pt>
                <c:pt idx="17">
                  <c:v>1.66</c:v>
                </c:pt>
                <c:pt idx="18">
                  <c:v>1.32</c:v>
                </c:pt>
                <c:pt idx="19">
                  <c:v>1.31</c:v>
                </c:pt>
                <c:pt idx="20">
                  <c:v>1.58</c:v>
                </c:pt>
                <c:pt idx="21">
                  <c:v>1.57</c:v>
                </c:pt>
                <c:pt idx="22">
                  <c:v>1.4</c:v>
                </c:pt>
                <c:pt idx="23">
                  <c:v>1.65</c:v>
                </c:pt>
                <c:pt idx="24">
                  <c:v>1.85</c:v>
                </c:pt>
                <c:pt idx="25">
                  <c:v>1.8</c:v>
                </c:pt>
                <c:pt idx="26">
                  <c:v>1.4</c:v>
                </c:pt>
                <c:pt idx="27">
                  <c:v>1.72</c:v>
                </c:pt>
                <c:pt idx="28">
                  <c:v>1.54</c:v>
                </c:pt>
                <c:pt idx="29">
                  <c:v>1.5</c:v>
                </c:pt>
                <c:pt idx="30">
                  <c:v>1.46</c:v>
                </c:pt>
                <c:pt idx="31">
                  <c:v>1.75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6169912"/>
        <c:axId val="516170304"/>
      </c:scatterChart>
      <c:valAx>
        <c:axId val="5161699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Gibson Light" panose="02000000000000000000" pitchFamily="50" charset="0"/>
                    <a:ea typeface="+mn-ea"/>
                    <a:cs typeface="+mn-cs"/>
                  </a:defRPr>
                </a:pPr>
                <a:r>
                  <a:rPr lang="en-US" b="1" dirty="0"/>
                  <a:t>Proportion of Live Births Outside of Marriage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Gibson Light" panose="02000000000000000000" pitchFamily="50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Gibson Light" panose="02000000000000000000" pitchFamily="50" charset="0"/>
                <a:ea typeface="+mn-ea"/>
                <a:cs typeface="+mn-cs"/>
              </a:defRPr>
            </a:pPr>
            <a:endParaRPr lang="en-US"/>
          </a:p>
        </c:txPr>
        <c:crossAx val="516170304"/>
        <c:crosses val="autoZero"/>
        <c:crossBetween val="midCat"/>
      </c:valAx>
      <c:valAx>
        <c:axId val="516170304"/>
        <c:scaling>
          <c:orientation val="minMax"/>
          <c:min val="1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Gibson Light" panose="02000000000000000000" pitchFamily="50" charset="0"/>
                    <a:ea typeface="+mn-ea"/>
                    <a:cs typeface="+mn-cs"/>
                  </a:defRPr>
                </a:pPr>
                <a:r>
                  <a:rPr lang="en-US" b="1"/>
                  <a:t>Total Fertility Rate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Gibson Light" panose="02000000000000000000" pitchFamily="50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Gibson Light" panose="02000000000000000000" pitchFamily="50" charset="0"/>
                <a:ea typeface="+mn-ea"/>
                <a:cs typeface="+mn-cs"/>
              </a:defRPr>
            </a:pPr>
            <a:endParaRPr lang="en-US"/>
          </a:p>
        </c:txPr>
        <c:crossAx val="5161699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Gibson Light" panose="02000000000000000000" pitchFamily="50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/>
                </a:solidFill>
                <a:latin typeface="Gibson Light" panose="02000000000000000000" pitchFamily="50" charset="0"/>
                <a:ea typeface="+mn-ea"/>
                <a:cs typeface="+mn-cs"/>
              </a:defRPr>
            </a:pPr>
            <a:r>
              <a:rPr lang="en-US" sz="2400" b="1" dirty="0">
                <a:solidFill>
                  <a:schemeClr val="tx1"/>
                </a:solidFill>
              </a:rPr>
              <a:t>Islam in Europe</a:t>
            </a:r>
          </a:p>
          <a:p>
            <a:pPr>
              <a:defRPr/>
            </a:pPr>
            <a:r>
              <a:rPr lang="en-US" sz="1800" b="1" dirty="0">
                <a:solidFill>
                  <a:schemeClr val="tx1"/>
                </a:solidFill>
              </a:rPr>
              <a:t>Estimated Muslim Population for Select European Countries, 2010 </a:t>
            </a:r>
          </a:p>
          <a:p>
            <a:pPr>
              <a:defRPr/>
            </a:pPr>
            <a:r>
              <a:rPr lang="en-US" sz="1800" b="1" dirty="0">
                <a:solidFill>
                  <a:schemeClr val="tx1"/>
                </a:solidFill>
              </a:rPr>
              <a:t>(percent of total population indicated)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/>
              </a:solidFill>
              <a:latin typeface="Gibson Light" panose="02000000000000000000" pitchFamily="50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'[Religious_Composition_by_Country_2010-2050.xlsx]Sheet1'!$H$3</c:f>
              <c:strCache>
                <c:ptCount val="1"/>
                <c:pt idx="0">
                  <c:v>Muslim Pop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10%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620DA07D-9BE8-4A51-8CE9-F56011AC665C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{620DA07D-9BE8-4A51-8CE9-F56011AC665C}</c15:txfldGUID>
                      <c15:f>'[Religious_Composition_by_Country_2010-2050.xlsx]Sheet1'!$G$5</c15:f>
                      <c15:dlblFieldTableCache>
                        <c:ptCount val="1"/>
                        <c:pt idx="0">
                          <c:v>5.8%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5C165792-28C7-420E-A0A8-D1AB0963EBB0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{5C165792-28C7-420E-A0A8-D1AB0963EBB0}</c15:txfldGUID>
                      <c15:f>'[Religious_Composition_by_Country_2010-2050.xlsx]Sheet1'!$G$6</c15:f>
                      <c15:dlblFieldTableCache>
                        <c:ptCount val="1"/>
                        <c:pt idx="0">
                          <c:v>7.5%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8D720B5A-7E3D-488A-A195-CB99B1B3A3DB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{8D720B5A-7E3D-488A-A195-CB99B1B3A3DB}</c15:txfldGUID>
                      <c15:f>'[Religious_Composition_by_Country_2010-2050.xlsx]Sheet1'!$G$7</c15:f>
                      <c15:dlblFieldTableCache>
                        <c:ptCount val="1"/>
                        <c:pt idx="0">
                          <c:v>4.8%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28C5560C-42C9-4CF4-8882-0F5313540B3B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{28C5560C-42C9-4CF4-8882-0F5313540B3B}</c15:txfldGUID>
                      <c15:f>'[Religious_Composition_by_Country_2010-2050.xlsx]Sheet1'!$G$8</c15:f>
                      <c15:dlblFieldTableCache>
                        <c:ptCount val="1"/>
                        <c:pt idx="0">
                          <c:v>80.3%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fld id="{38476255-275A-4AFE-9720-65BCB11C6434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{38476255-275A-4AFE-9720-65BCB11C6434}</c15:txfldGUID>
                      <c15:f>'[Religious_Composition_by_Country_2010-2050.xlsx]Sheet1'!$G$9</c15:f>
                      <c15:dlblFieldTableCache>
                        <c:ptCount val="1"/>
                        <c:pt idx="0">
                          <c:v>3.7%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fld id="{C9AB6DFD-16BB-4C00-A4DE-6E552A75D1CE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{C9AB6DFD-16BB-4C00-A4DE-6E552A75D1CE}</c15:txfldGUID>
                      <c15:f>'[Religious_Composition_by_Country_2010-2050.xlsx]Sheet1'!$G$10</c15:f>
                      <c15:dlblFieldTableCache>
                        <c:ptCount val="1"/>
                        <c:pt idx="0">
                          <c:v>45.2%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fld id="{4EDBE461-6366-4EFE-94C3-B79F35DFCA95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{4EDBE461-6366-4EFE-94C3-B79F35DFCA95}</c15:txfldGUID>
                      <c15:f>'[Religious_Composition_by_Country_2010-2050.xlsx]Sheet1'!$G$11</c15:f>
                      <c15:dlblFieldTableCache>
                        <c:ptCount val="1"/>
                        <c:pt idx="0">
                          <c:v>93.8%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fld id="{492FD258-4D4A-4A56-82AA-AED2C00D1ED7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{492FD258-4D4A-4A56-82AA-AED2C00D1ED7}</c15:txfldGUID>
                      <c15:f>'[Religious_Composition_by_Country_2010-2050.xlsx]Sheet1'!$G$12</c15:f>
                      <c15:dlblFieldTableCache>
                        <c:ptCount val="1"/>
                        <c:pt idx="0">
                          <c:v>13.6%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9"/>
              <c:layout/>
              <c:tx>
                <c:rich>
                  <a:bodyPr/>
                  <a:lstStyle/>
                  <a:p>
                    <a:fld id="{9092CD8D-1489-46AF-AF0B-45D15BBD21EF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{9092CD8D-1489-46AF-AF0B-45D15BBD21EF}</c15:txfldGUID>
                      <c15:f>'[Religious_Composition_by_Country_2010-2050.xlsx]Sheet1'!$G$13</c15:f>
                      <c15:dlblFieldTableCache>
                        <c:ptCount val="1"/>
                        <c:pt idx="0">
                          <c:v>6.0%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10"/>
              <c:layout/>
              <c:tx>
                <c:rich>
                  <a:bodyPr/>
                  <a:lstStyle/>
                  <a:p>
                    <a:fld id="{22C299DE-5114-4E10-9DA8-2DCBB0F511DE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{22C299DE-5114-4E10-9DA8-2DCBB0F511DE}</c15:txfldGUID>
                      <c15:f>'[Religious_Composition_by_Country_2010-2050.xlsx]Sheet1'!$G$14</c15:f>
                      <c15:dlblFieldTableCache>
                        <c:ptCount val="1"/>
                        <c:pt idx="0">
                          <c:v>2.1%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Gibson Light" panose="02000000000000000000" pitchFamily="50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'[Religious_Composition_by_Country_2010-2050.xlsx]Sheet1'!$F$4:$F$14</c:f>
              <c:strCache>
                <c:ptCount val="11"/>
                <c:pt idx="0">
                  <c:v>Russia</c:v>
                </c:pt>
                <c:pt idx="1">
                  <c:v>Germany</c:v>
                </c:pt>
                <c:pt idx="2">
                  <c:v>France</c:v>
                </c:pt>
                <c:pt idx="3">
                  <c:v>United Kingdom</c:v>
                </c:pt>
                <c:pt idx="4">
                  <c:v>Albania</c:v>
                </c:pt>
                <c:pt idx="5">
                  <c:v>Italy</c:v>
                </c:pt>
                <c:pt idx="6">
                  <c:v>Bosnia-Herzegovina</c:v>
                </c:pt>
                <c:pt idx="7">
                  <c:v>Kosovo</c:v>
                </c:pt>
                <c:pt idx="8">
                  <c:v>Bulgaria</c:v>
                </c:pt>
                <c:pt idx="9">
                  <c:v>Netherlands</c:v>
                </c:pt>
                <c:pt idx="10">
                  <c:v>Spain</c:v>
                </c:pt>
              </c:strCache>
            </c:strRef>
          </c:cat>
          <c:val>
            <c:numRef>
              <c:f>'[Religious_Composition_by_Country_2010-2050.xlsx]Sheet1'!$H$4:$H$14</c:f>
              <c:numCache>
                <c:formatCode>General</c:formatCode>
                <c:ptCount val="11"/>
                <c:pt idx="0">
                  <c:v>14290000</c:v>
                </c:pt>
                <c:pt idx="1">
                  <c:v>4760000</c:v>
                </c:pt>
                <c:pt idx="2">
                  <c:v>4710000</c:v>
                </c:pt>
                <c:pt idx="3">
                  <c:v>2960000</c:v>
                </c:pt>
                <c:pt idx="4">
                  <c:v>2570000</c:v>
                </c:pt>
                <c:pt idx="5">
                  <c:v>2220000</c:v>
                </c:pt>
                <c:pt idx="6">
                  <c:v>1700000</c:v>
                </c:pt>
                <c:pt idx="7">
                  <c:v>1660000</c:v>
                </c:pt>
                <c:pt idx="8">
                  <c:v>1020000</c:v>
                </c:pt>
                <c:pt idx="9">
                  <c:v>1000000</c:v>
                </c:pt>
                <c:pt idx="10">
                  <c:v>980000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6171088"/>
        <c:axId val="516173832"/>
      </c:barChart>
      <c:catAx>
        <c:axId val="516171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Gibson Light" panose="02000000000000000000" pitchFamily="50" charset="0"/>
                <a:ea typeface="+mn-ea"/>
                <a:cs typeface="+mn-cs"/>
              </a:defRPr>
            </a:pPr>
            <a:endParaRPr lang="en-US"/>
          </a:p>
        </c:txPr>
        <c:crossAx val="516173832"/>
        <c:crosses val="autoZero"/>
        <c:auto val="1"/>
        <c:lblAlgn val="ctr"/>
        <c:lblOffset val="100"/>
        <c:noMultiLvlLbl val="0"/>
      </c:catAx>
      <c:valAx>
        <c:axId val="516173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Gibson Light" panose="02000000000000000000" pitchFamily="50" charset="0"/>
                    <a:ea typeface="+mn-ea"/>
                    <a:cs typeface="+mn-cs"/>
                  </a:defRPr>
                </a:pPr>
                <a:r>
                  <a:rPr lang="en-US" b="1"/>
                  <a:t>Population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Gibson Light" panose="02000000000000000000" pitchFamily="50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Gibson Light" panose="02000000000000000000" pitchFamily="50" charset="0"/>
                <a:ea typeface="+mn-ea"/>
                <a:cs typeface="+mn-cs"/>
              </a:defRPr>
            </a:pPr>
            <a:endParaRPr lang="en-US"/>
          </a:p>
        </c:txPr>
        <c:crossAx val="516171088"/>
        <c:crosses val="autoZero"/>
        <c:crossBetween val="between"/>
        <c:dispUnits>
          <c:builtInUnit val="millions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Gibson Light" panose="02000000000000000000" pitchFamily="50" charset="0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Gibson Light" panose="02000000000000000000" pitchFamily="50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/>
            </a:pPr>
            <a:r>
              <a:rPr lang="en-US" sz="2400" dirty="0"/>
              <a:t>Demographic Drivers in Russia’s Future</a:t>
            </a:r>
          </a:p>
          <a:p>
            <a:pPr algn="ctr">
              <a:defRPr/>
            </a:pPr>
            <a:r>
              <a:rPr lang="en-US" sz="1600" dirty="0"/>
              <a:t>Projected Russian Female Population Ages 20-34 and </a:t>
            </a:r>
            <a:endParaRPr lang="en-US" sz="1600" dirty="0" smtClean="0"/>
          </a:p>
          <a:p>
            <a:pPr algn="ctr">
              <a:defRPr/>
            </a:pPr>
            <a:r>
              <a:rPr lang="en-US" sz="1600" dirty="0" smtClean="0"/>
              <a:t>Overall </a:t>
            </a:r>
            <a:r>
              <a:rPr lang="en-US" sz="1600" dirty="0"/>
              <a:t>Median Population Age (1990-2040)</a:t>
            </a:r>
          </a:p>
        </c:rich>
      </c:tx>
      <c:layout>
        <c:manualLayout>
          <c:xMode val="edge"/>
          <c:yMode val="edge"/>
          <c:x val="0.25436765468010764"/>
          <c:y val="3.550580742059386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1614173228346451E-2"/>
          <c:y val="0.19048502329234462"/>
          <c:w val="0.82551030361069744"/>
          <c:h val="0.6527242825550870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Women Ages 20-34 (millions)</c:v>
                </c:pt>
              </c:strCache>
            </c:strRef>
          </c:tx>
          <c:marker>
            <c:symbol val="none"/>
          </c:marker>
          <c:cat>
            <c:numRef>
              <c:f>Sheet1!$A$2:$A$52</c:f>
              <c:numCache>
                <c:formatCode>General</c:formatCode>
                <c:ptCount val="5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</c:numCache>
            </c:numRef>
          </c:cat>
          <c:val>
            <c:numRef>
              <c:f>Sheet1!$B$2:$B$52</c:f>
              <c:numCache>
                <c:formatCode>General</c:formatCode>
                <c:ptCount val="51"/>
                <c:pt idx="0">
                  <c:v>17019287</c:v>
                </c:pt>
                <c:pt idx="1">
                  <c:v>16674335</c:v>
                </c:pt>
                <c:pt idx="2">
                  <c:v>16384450</c:v>
                </c:pt>
                <c:pt idx="3">
                  <c:v>16138961</c:v>
                </c:pt>
                <c:pt idx="4">
                  <c:v>15918457</c:v>
                </c:pt>
                <c:pt idx="5">
                  <c:v>15750304</c:v>
                </c:pt>
                <c:pt idx="6">
                  <c:v>15536940</c:v>
                </c:pt>
                <c:pt idx="7">
                  <c:v>15387044</c:v>
                </c:pt>
                <c:pt idx="8">
                  <c:v>15291466</c:v>
                </c:pt>
                <c:pt idx="9">
                  <c:v>15265842</c:v>
                </c:pt>
                <c:pt idx="10">
                  <c:v>15325165</c:v>
                </c:pt>
                <c:pt idx="11">
                  <c:v>15455489</c:v>
                </c:pt>
                <c:pt idx="12">
                  <c:v>15589000</c:v>
                </c:pt>
                <c:pt idx="13">
                  <c:v>15822753</c:v>
                </c:pt>
                <c:pt idx="14">
                  <c:v>16140605</c:v>
                </c:pt>
                <c:pt idx="15">
                  <c:v>16429419</c:v>
                </c:pt>
                <c:pt idx="16">
                  <c:v>16659172</c:v>
                </c:pt>
                <c:pt idx="17">
                  <c:v>16926245</c:v>
                </c:pt>
                <c:pt idx="18">
                  <c:v>17165762</c:v>
                </c:pt>
                <c:pt idx="19">
                  <c:v>17359062</c:v>
                </c:pt>
                <c:pt idx="20">
                  <c:v>17363696</c:v>
                </c:pt>
                <c:pt idx="21">
                  <c:v>17253418</c:v>
                </c:pt>
                <c:pt idx="22">
                  <c:v>17025257</c:v>
                </c:pt>
                <c:pt idx="23">
                  <c:v>16705240</c:v>
                </c:pt>
                <c:pt idx="24">
                  <c:v>16317891</c:v>
                </c:pt>
                <c:pt idx="25">
                  <c:v>15915922</c:v>
                </c:pt>
                <c:pt idx="26">
                  <c:v>15464317</c:v>
                </c:pt>
                <c:pt idx="27">
                  <c:v>14980591</c:v>
                </c:pt>
                <c:pt idx="28">
                  <c:v>14437522</c:v>
                </c:pt>
                <c:pt idx="29">
                  <c:v>13808818</c:v>
                </c:pt>
                <c:pt idx="30">
                  <c:v>13204129</c:v>
                </c:pt>
                <c:pt idx="31">
                  <c:v>12639543</c:v>
                </c:pt>
                <c:pt idx="32">
                  <c:v>12057366</c:v>
                </c:pt>
                <c:pt idx="33">
                  <c:v>11527002</c:v>
                </c:pt>
                <c:pt idx="34">
                  <c:v>11088272</c:v>
                </c:pt>
                <c:pt idx="35">
                  <c:v>10793466</c:v>
                </c:pt>
                <c:pt idx="36">
                  <c:v>10578800</c:v>
                </c:pt>
                <c:pt idx="37">
                  <c:v>10495065</c:v>
                </c:pt>
                <c:pt idx="38">
                  <c:v>10567704</c:v>
                </c:pt>
                <c:pt idx="39">
                  <c:v>10723267</c:v>
                </c:pt>
                <c:pt idx="40">
                  <c:v>10907885</c:v>
                </c:pt>
                <c:pt idx="41">
                  <c:v>11124090</c:v>
                </c:pt>
                <c:pt idx="42">
                  <c:v>11358177</c:v>
                </c:pt>
                <c:pt idx="43">
                  <c:v>11587796</c:v>
                </c:pt>
                <c:pt idx="44">
                  <c:v>11814216</c:v>
                </c:pt>
                <c:pt idx="45">
                  <c:v>12026947</c:v>
                </c:pt>
                <c:pt idx="46">
                  <c:v>12197637</c:v>
                </c:pt>
                <c:pt idx="47">
                  <c:v>12315695</c:v>
                </c:pt>
                <c:pt idx="48">
                  <c:v>12370528</c:v>
                </c:pt>
                <c:pt idx="49">
                  <c:v>12374912</c:v>
                </c:pt>
                <c:pt idx="50">
                  <c:v>12359144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82C-4BB9-A657-0AFA6FA262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6173048"/>
        <c:axId val="516173440"/>
      </c:line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Median Population Age (Both Sexes)</c:v>
                </c:pt>
              </c:strCache>
            </c:strRef>
          </c:tx>
          <c:marker>
            <c:symbol val="none"/>
          </c:marker>
          <c:cat>
            <c:numRef>
              <c:f>Sheet1!$A$2:$A$52</c:f>
              <c:numCache>
                <c:formatCode>General</c:formatCode>
                <c:ptCount val="5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</c:numCache>
            </c:numRef>
          </c:cat>
          <c:val>
            <c:numRef>
              <c:f>Sheet1!$C$2:$C$52</c:f>
              <c:numCache>
                <c:formatCode>General</c:formatCode>
                <c:ptCount val="51"/>
                <c:pt idx="0">
                  <c:v>33.1</c:v>
                </c:pt>
                <c:pt idx="1">
                  <c:v>33.5</c:v>
                </c:pt>
                <c:pt idx="2">
                  <c:v>33.9</c:v>
                </c:pt>
                <c:pt idx="3">
                  <c:v>34.299999999999997</c:v>
                </c:pt>
                <c:pt idx="4">
                  <c:v>34.700000000000003</c:v>
                </c:pt>
                <c:pt idx="5">
                  <c:v>35</c:v>
                </c:pt>
                <c:pt idx="6">
                  <c:v>35.4</c:v>
                </c:pt>
                <c:pt idx="7">
                  <c:v>35.799999999999997</c:v>
                </c:pt>
                <c:pt idx="8">
                  <c:v>36.200000000000003</c:v>
                </c:pt>
                <c:pt idx="9">
                  <c:v>36.6</c:v>
                </c:pt>
                <c:pt idx="10">
                  <c:v>37</c:v>
                </c:pt>
                <c:pt idx="11">
                  <c:v>37.299999999999997</c:v>
                </c:pt>
                <c:pt idx="12">
                  <c:v>37.5</c:v>
                </c:pt>
                <c:pt idx="13">
                  <c:v>37.700000000000003</c:v>
                </c:pt>
                <c:pt idx="14">
                  <c:v>37.799999999999997</c:v>
                </c:pt>
                <c:pt idx="15">
                  <c:v>37.9</c:v>
                </c:pt>
                <c:pt idx="16">
                  <c:v>38</c:v>
                </c:pt>
                <c:pt idx="17">
                  <c:v>38.1</c:v>
                </c:pt>
                <c:pt idx="18">
                  <c:v>38.200000000000003</c:v>
                </c:pt>
                <c:pt idx="19">
                  <c:v>38.200000000000003</c:v>
                </c:pt>
                <c:pt idx="20">
                  <c:v>38.4</c:v>
                </c:pt>
                <c:pt idx="21">
                  <c:v>38.5</c:v>
                </c:pt>
                <c:pt idx="22">
                  <c:v>38.6</c:v>
                </c:pt>
                <c:pt idx="23">
                  <c:v>38.799999999999997</c:v>
                </c:pt>
                <c:pt idx="24">
                  <c:v>38.9</c:v>
                </c:pt>
                <c:pt idx="25">
                  <c:v>39.1</c:v>
                </c:pt>
                <c:pt idx="26">
                  <c:v>39.299999999999997</c:v>
                </c:pt>
                <c:pt idx="27">
                  <c:v>39.6</c:v>
                </c:pt>
                <c:pt idx="28">
                  <c:v>39.799999999999997</c:v>
                </c:pt>
                <c:pt idx="29">
                  <c:v>40.1</c:v>
                </c:pt>
                <c:pt idx="30">
                  <c:v>40.299999999999997</c:v>
                </c:pt>
                <c:pt idx="31">
                  <c:v>40.6</c:v>
                </c:pt>
                <c:pt idx="32">
                  <c:v>41</c:v>
                </c:pt>
                <c:pt idx="33">
                  <c:v>41.3</c:v>
                </c:pt>
                <c:pt idx="34">
                  <c:v>41.6</c:v>
                </c:pt>
                <c:pt idx="35">
                  <c:v>42</c:v>
                </c:pt>
                <c:pt idx="36">
                  <c:v>42.4</c:v>
                </c:pt>
                <c:pt idx="37">
                  <c:v>42.8</c:v>
                </c:pt>
                <c:pt idx="38">
                  <c:v>43.2</c:v>
                </c:pt>
                <c:pt idx="39">
                  <c:v>43.6</c:v>
                </c:pt>
                <c:pt idx="40">
                  <c:v>44</c:v>
                </c:pt>
                <c:pt idx="41">
                  <c:v>44.4</c:v>
                </c:pt>
                <c:pt idx="42">
                  <c:v>44.8</c:v>
                </c:pt>
                <c:pt idx="43">
                  <c:v>45.2</c:v>
                </c:pt>
                <c:pt idx="44">
                  <c:v>45.6</c:v>
                </c:pt>
                <c:pt idx="45">
                  <c:v>45.9</c:v>
                </c:pt>
                <c:pt idx="46">
                  <c:v>46.2</c:v>
                </c:pt>
                <c:pt idx="47">
                  <c:v>46.4</c:v>
                </c:pt>
                <c:pt idx="48">
                  <c:v>46.5</c:v>
                </c:pt>
                <c:pt idx="49">
                  <c:v>46.6</c:v>
                </c:pt>
                <c:pt idx="50">
                  <c:v>46.6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482C-4BB9-A657-0AFA6FA262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6171872"/>
        <c:axId val="516174224"/>
      </c:lineChart>
      <c:catAx>
        <c:axId val="5161730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2700000" vert="horz"/>
          <a:lstStyle/>
          <a:p>
            <a:pPr>
              <a:defRPr/>
            </a:pPr>
            <a:endParaRPr lang="en-US"/>
          </a:p>
        </c:txPr>
        <c:crossAx val="516173440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516173440"/>
        <c:scaling>
          <c:orientation val="minMax"/>
          <c:max val="18000000"/>
          <c:min val="100000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Population of Women in Millions</a:t>
                </a:r>
                <a:endParaRPr lang="en-US" dirty="0"/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516173048"/>
        <c:crosses val="autoZero"/>
        <c:crossBetween val="between"/>
        <c:dispUnits>
          <c:builtInUnit val="millions"/>
        </c:dispUnits>
      </c:valAx>
      <c:valAx>
        <c:axId val="516174224"/>
        <c:scaling>
          <c:orientation val="minMax"/>
          <c:max val="48"/>
          <c:min val="30"/>
        </c:scaling>
        <c:delete val="0"/>
        <c:axPos val="r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Median Age </a:t>
                </a:r>
                <a:r>
                  <a:rPr lang="en-US" smtClean="0"/>
                  <a:t>of Population in Years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16171872"/>
        <c:crosses val="max"/>
        <c:crossBetween val="between"/>
      </c:valAx>
      <c:catAx>
        <c:axId val="5161718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16174224"/>
        <c:crosses val="autoZero"/>
        <c:auto val="1"/>
        <c:lblAlgn val="ctr"/>
        <c:lblOffset val="100"/>
        <c:noMultiLvlLbl val="0"/>
      </c:cat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Gibson Light" panose="02000000000000000000" pitchFamily="50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0.275</cdr:x>
      <cdr:y>0</cdr:y>
    </cdr:from>
    <cdr:to>
      <cdr:x>0.93556</cdr:x>
      <cdr:y>0.33495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85950" y="0"/>
          <a:ext cx="4530090" cy="15696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0.24204</cdr:x>
      <cdr:y>0.3029</cdr:y>
    </cdr:from>
    <cdr:to>
      <cdr:x>0.26932</cdr:x>
      <cdr:y>0.37083</cdr:y>
    </cdr:to>
    <cdr:cxnSp macro="">
      <cdr:nvCxnSpPr>
        <cdr:cNvPr id="2" name="Straight Arrow Connector 1"/>
        <cdr:cNvCxnSpPr/>
      </cdr:nvCxnSpPr>
      <cdr:spPr>
        <a:xfrm xmlns:a="http://schemas.openxmlformats.org/drawingml/2006/main">
          <a:off x="2895600" y="1905000"/>
          <a:ext cx="326362" cy="427231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0.15924</cdr:x>
      <cdr:y>0.2302</cdr:y>
    </cdr:from>
    <cdr:to>
      <cdr:x>0.35567</cdr:x>
      <cdr:y>0.27144</cdr:y>
    </cdr:to>
    <cdr:sp macro="" textlink="">
      <cdr:nvSpPr>
        <cdr:cNvPr id="3" name="TextBox 16"/>
        <cdr:cNvSpPr txBox="1"/>
      </cdr:nvSpPr>
      <cdr:spPr>
        <a:xfrm xmlns:a="http://schemas.openxmlformats.org/drawingml/2006/main">
          <a:off x="1905000" y="1447800"/>
          <a:ext cx="2349971" cy="25937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50" b="1" dirty="0">
              <a:solidFill>
                <a:schemeClr val="tx2">
                  <a:lumMod val="60000"/>
                  <a:lumOff val="40000"/>
                </a:schemeClr>
              </a:solidFill>
              <a:latin typeface="Gibson Light" panose="02000000000000000000" pitchFamily="50" charset="0"/>
              <a:cs typeface="Times New Roman" panose="02020603050405020304" pitchFamily="18" charset="0"/>
            </a:rPr>
            <a:t>Women Ages 20-34</a:t>
          </a:r>
          <a:endParaRPr lang="en-US" sz="1400" b="1" dirty="0">
            <a:solidFill>
              <a:schemeClr val="tx2">
                <a:lumMod val="60000"/>
                <a:lumOff val="40000"/>
              </a:schemeClr>
            </a:solidFill>
            <a:latin typeface="Gibson Light" panose="02000000000000000000" pitchFamily="50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0.71975</cdr:x>
      <cdr:y>0.36348</cdr:y>
    </cdr:from>
    <cdr:to>
      <cdr:x>0.72322</cdr:x>
      <cdr:y>0.56587</cdr:y>
    </cdr:to>
    <cdr:cxnSp macro="">
      <cdr:nvCxnSpPr>
        <cdr:cNvPr id="4" name="Straight Arrow Connector 3"/>
        <cdr:cNvCxnSpPr/>
      </cdr:nvCxnSpPr>
      <cdr:spPr>
        <a:xfrm xmlns:a="http://schemas.openxmlformats.org/drawingml/2006/main" flipH="1" flipV="1">
          <a:off x="8610600" y="2286000"/>
          <a:ext cx="41570" cy="1272915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0.61607</cdr:x>
      <cdr:y>0.56615</cdr:y>
    </cdr:from>
    <cdr:to>
      <cdr:x>0.84821</cdr:x>
      <cdr:y>0.60738</cdr:y>
    </cdr:to>
    <cdr:sp macro="" textlink="">
      <cdr:nvSpPr>
        <cdr:cNvPr id="5" name="TextBox 16"/>
        <cdr:cNvSpPr txBox="1"/>
      </cdr:nvSpPr>
      <cdr:spPr>
        <a:xfrm xmlns:a="http://schemas.openxmlformats.org/drawingml/2006/main">
          <a:off x="5257800" y="3380853"/>
          <a:ext cx="1981200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b="1" dirty="0">
              <a:solidFill>
                <a:schemeClr val="accent2">
                  <a:lumMod val="75000"/>
                </a:schemeClr>
              </a:solidFill>
              <a:latin typeface="Gibson Light" panose="02000000000000000000" pitchFamily="50" charset="0"/>
              <a:cs typeface="Times New Roman" panose="02020603050405020304" pitchFamily="18" charset="0"/>
            </a:rPr>
            <a:t>Median Population Age</a:t>
          </a:r>
          <a:endParaRPr lang="en-US" sz="1200" b="1" dirty="0">
            <a:solidFill>
              <a:schemeClr val="accent2">
                <a:lumMod val="75000"/>
              </a:schemeClr>
            </a:solidFill>
            <a:latin typeface="Gibson Light" panose="02000000000000000000" pitchFamily="50" charset="0"/>
            <a:cs typeface="Times New Roman" panose="02020603050405020304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CC80CE79-C764-4DCF-9134-4B3D7C455A87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E57BF27E-C21B-4BEF-B45B-CE28CD7E6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152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BF27E-C21B-4BEF-B45B-CE28CD7E667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136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Nicholas Eberstadt</a:t>
            </a:r>
          </a:p>
        </p:txBody>
      </p:sp>
    </p:spTree>
    <p:extLst>
      <p:ext uri="{BB962C8B-B14F-4D97-AF65-F5344CB8AC3E}">
        <p14:creationId xmlns:p14="http://schemas.microsoft.com/office/powerpoint/2010/main" val="3967904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Copyright Nicholas Eberstadt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8066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https://en.wikipedia.org/wiki/Flag_of_Russia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BF27E-C21B-4BEF-B45B-CE28CD7E6677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682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38D1-F62E-43E9-8E3A-C86B41795756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272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BF27E-C21B-4BEF-B45B-CE28CD7E667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69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BF27E-C21B-4BEF-B45B-CE28CD7E6677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772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https://commons.wikimedia.org/wiki/File:Flag-map_of_Turkey.svg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L’invasion turque de Chypre, également connue sous le nom de code opération Attila ou opération paix pour Chypre (en turc : </a:t>
            </a:r>
            <a:r>
              <a:rPr kumimoji="0" lang="fr-F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Atilla</a:t>
            </a:r>
            <a:r>
              <a:rPr kumimoji="0" lang="fr-F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Harekâtı</a:t>
            </a:r>
            <a:r>
              <a:rPr kumimoji="0" lang="fr-F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ou </a:t>
            </a:r>
            <a:r>
              <a:rPr kumimoji="0" lang="fr-F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Kıbrıs</a:t>
            </a:r>
            <a:r>
              <a:rPr kumimoji="0" lang="fr-F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Barış</a:t>
            </a:r>
            <a:r>
              <a:rPr kumimoji="0" lang="fr-F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Harekâtı</a:t>
            </a:r>
            <a:r>
              <a:rPr kumimoji="0" lang="fr-F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est l'offensive militaire des forces armées turques lancée le 20 juillet 1974 et qui conduisit à l'occupation de 38 % du territoire chypriote par la Turquie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BF27E-C21B-4BEF-B45B-CE28CD7E6677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376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https://commons.wikimedia.org/wiki/File:Flag-map_of_Turkey.svg</a:t>
            </a:r>
          </a:p>
          <a:p>
            <a:r>
              <a:rPr lang="fr-FR" dirty="0" smtClean="0"/>
              <a:t>L’invasion turque de Chypre, également connue sous le nom de code opération Attila ou opération paix pour Chypre (en turc : </a:t>
            </a:r>
            <a:r>
              <a:rPr lang="fr-FR" dirty="0" err="1" smtClean="0"/>
              <a:t>Atilla</a:t>
            </a:r>
            <a:r>
              <a:rPr lang="fr-FR" dirty="0" smtClean="0"/>
              <a:t> </a:t>
            </a:r>
            <a:r>
              <a:rPr lang="fr-FR" dirty="0" err="1" smtClean="0"/>
              <a:t>Harekâtı</a:t>
            </a:r>
            <a:r>
              <a:rPr lang="fr-FR" dirty="0" smtClean="0"/>
              <a:t> ou </a:t>
            </a:r>
            <a:r>
              <a:rPr lang="fr-FR" dirty="0" err="1" smtClean="0"/>
              <a:t>Kıbrıs</a:t>
            </a:r>
            <a:r>
              <a:rPr lang="fr-FR" dirty="0" smtClean="0"/>
              <a:t> </a:t>
            </a:r>
            <a:r>
              <a:rPr lang="fr-FR" dirty="0" err="1" smtClean="0"/>
              <a:t>Barış</a:t>
            </a:r>
            <a:r>
              <a:rPr lang="fr-FR" dirty="0" smtClean="0"/>
              <a:t> </a:t>
            </a:r>
            <a:r>
              <a:rPr lang="fr-FR" dirty="0" err="1" smtClean="0"/>
              <a:t>Harekâtı</a:t>
            </a:r>
            <a:r>
              <a:rPr lang="fr-FR" dirty="0" smtClean="0"/>
              <a:t>) est l'offensive militaire des forces armées turques lancée le 20 juillet 1974 et qui conduisit à l'occupation de 38 % du territoire chypriote par la Turquie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23F79-0643-48BC-8311-8199AEF84A34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810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https://commons.wikimedia.org/wiki/File:Flag-map_of_Turkey.svg</a:t>
            </a:r>
          </a:p>
          <a:p>
            <a:r>
              <a:rPr lang="fr-FR" dirty="0" smtClean="0"/>
              <a:t>L’invasion turque de Chypre, également connue sous le nom de code opération Attila ou opération paix pour Chypre (en turc : </a:t>
            </a:r>
            <a:r>
              <a:rPr lang="fr-FR" dirty="0" err="1" smtClean="0"/>
              <a:t>Atilla</a:t>
            </a:r>
            <a:r>
              <a:rPr lang="fr-FR" dirty="0" smtClean="0"/>
              <a:t> </a:t>
            </a:r>
            <a:r>
              <a:rPr lang="fr-FR" dirty="0" err="1" smtClean="0"/>
              <a:t>Harekâtı</a:t>
            </a:r>
            <a:r>
              <a:rPr lang="fr-FR" dirty="0" smtClean="0"/>
              <a:t> ou </a:t>
            </a:r>
            <a:r>
              <a:rPr lang="fr-FR" dirty="0" err="1" smtClean="0"/>
              <a:t>Kıbrıs</a:t>
            </a:r>
            <a:r>
              <a:rPr lang="fr-FR" dirty="0" smtClean="0"/>
              <a:t> </a:t>
            </a:r>
            <a:r>
              <a:rPr lang="fr-FR" dirty="0" err="1" smtClean="0"/>
              <a:t>Barış</a:t>
            </a:r>
            <a:r>
              <a:rPr lang="fr-FR" dirty="0" smtClean="0"/>
              <a:t> </a:t>
            </a:r>
            <a:r>
              <a:rPr lang="fr-FR" dirty="0" err="1" smtClean="0"/>
              <a:t>Harekâtı</a:t>
            </a:r>
            <a:r>
              <a:rPr lang="fr-FR" dirty="0" smtClean="0"/>
              <a:t>) est l'offensive militaire des forces armées turques lancée le 20 juillet 1974 et qui conduisit à l'occupation de 38 % du territoire chypriote par la Turquie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23F79-0643-48BC-8311-8199AEF84A34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113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Updated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Nicholas Eberstadt</a:t>
            </a:r>
          </a:p>
        </p:txBody>
      </p:sp>
    </p:spTree>
    <p:extLst>
      <p:ext uri="{BB962C8B-B14F-4D97-AF65-F5344CB8AC3E}">
        <p14:creationId xmlns:p14="http://schemas.microsoft.com/office/powerpoint/2010/main" val="3525665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Nicholas Eberstadt</a:t>
            </a:r>
          </a:p>
        </p:txBody>
      </p:sp>
    </p:spTree>
    <p:extLst>
      <p:ext uri="{BB962C8B-B14F-4D97-AF65-F5344CB8AC3E}">
        <p14:creationId xmlns:p14="http://schemas.microsoft.com/office/powerpoint/2010/main" val="14093876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Nicholas Eberstadt</a:t>
            </a:r>
          </a:p>
        </p:txBody>
      </p:sp>
    </p:spTree>
    <p:extLst>
      <p:ext uri="{BB962C8B-B14F-4D97-AF65-F5344CB8AC3E}">
        <p14:creationId xmlns:p14="http://schemas.microsoft.com/office/powerpoint/2010/main" val="194260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0B941-497C-48D5-A96F-DFFA817E5672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3F579-129D-4B7C-9001-08EE51B30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091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0B941-497C-48D5-A96F-DFFA817E5672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3F579-129D-4B7C-9001-08EE51B30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029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0B941-497C-48D5-A96F-DFFA817E5672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3F579-129D-4B7C-9001-08EE51B30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15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1C1B41C-C79E-4300-9D68-6EF0B672583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104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6" name="Picture 5" descr="top-corner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3810000" cy="3295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6" descr="top-corner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48350" y="0"/>
              <a:ext cx="3295650" cy="381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5" descr="top-corner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3048000"/>
              <a:ext cx="3295650" cy="381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0" descr="top-corner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34000" y="3562350"/>
              <a:ext cx="3810000" cy="3295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Rectangle 18"/>
          <p:cNvSpPr>
            <a:spLocks noChangeArrowheads="1"/>
          </p:cNvSpPr>
          <p:nvPr userDrawn="1"/>
        </p:nvSpPr>
        <p:spPr bwMode="auto">
          <a:xfrm>
            <a:off x="2" y="3"/>
            <a:ext cx="6095999" cy="6397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lIns="68575" tIns="34287" rIns="68575" bIns="34287" anchor="ctr"/>
          <a:lstStyle/>
          <a:p>
            <a:pPr marL="574675" indent="-60325" defTabSz="913993">
              <a:defRPr/>
            </a:pPr>
            <a:r>
              <a:rPr lang="en-US" sz="1275" b="1" dirty="0" smtClean="0">
                <a:solidFill>
                  <a:srgbClr val="F6C700"/>
                </a:solidFill>
              </a:rPr>
              <a:t>AMERICA’S ARMY</a:t>
            </a:r>
          </a:p>
          <a:p>
            <a:pPr marL="574675" indent="-60325" defTabSz="913993">
              <a:defRPr/>
            </a:pPr>
            <a:r>
              <a:rPr lang="en-US" sz="1275" b="1" dirty="0" smtClean="0">
                <a:solidFill>
                  <a:srgbClr val="969696"/>
                </a:solidFill>
              </a:rPr>
              <a:t>OUR PROFESSION – STAND STRONG</a:t>
            </a:r>
            <a:endParaRPr lang="en-US" sz="1275" b="1" dirty="0">
              <a:solidFill>
                <a:srgbClr val="969696"/>
              </a:solidFill>
            </a:endParaRPr>
          </a:p>
        </p:txBody>
      </p:sp>
      <p:pic>
        <p:nvPicPr>
          <p:cNvPr id="11" name="Picture 2" descr="http://i73.photobucket.com/albums/i202/FLCrackerGirl/1SewBizUSA/usarmyT1.jp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" y="3"/>
            <a:ext cx="736599" cy="635351"/>
          </a:xfrm>
          <a:prstGeom prst="rect">
            <a:avLst/>
          </a:prstGeom>
          <a:noFill/>
        </p:spPr>
      </p:pic>
      <p:sp>
        <p:nvSpPr>
          <p:cNvPr id="12" name="Rectangle 18"/>
          <p:cNvSpPr>
            <a:spLocks noChangeArrowheads="1"/>
          </p:cNvSpPr>
          <p:nvPr userDrawn="1"/>
        </p:nvSpPr>
        <p:spPr bwMode="auto">
          <a:xfrm>
            <a:off x="6096003" y="3"/>
            <a:ext cx="6095999" cy="6397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68575" tIns="34287" rIns="68575" bIns="34287" anchor="ctr"/>
          <a:lstStyle/>
          <a:p>
            <a:pPr marL="574675" indent="-60325" defTabSz="913993">
              <a:defRPr/>
            </a:pPr>
            <a:endParaRPr lang="en-US" sz="1275" b="1" dirty="0">
              <a:solidFill>
                <a:srgbClr val="969696"/>
              </a:solidFill>
            </a:endParaRPr>
          </a:p>
        </p:txBody>
      </p:sp>
      <p:pic>
        <p:nvPicPr>
          <p:cNvPr id="13" name="Picture 12" descr="Army and TRADOC Logo.png"/>
          <p:cNvPicPr>
            <a:picLocks noChangeAspect="1"/>
          </p:cNvPicPr>
          <p:nvPr userDrawn="1"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47487"/>
          <a:stretch>
            <a:fillRect/>
          </a:stretch>
        </p:blipFill>
        <p:spPr>
          <a:xfrm>
            <a:off x="10871200" y="0"/>
            <a:ext cx="609600" cy="46113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14" name="Picture 13" descr="C:\Users\Admin\Desktop\command_&amp;_general_staff_college_ssi_n11361.gif"/>
          <p:cNvPicPr>
            <a:picLocks noChangeAspect="1" noChangeArrowheads="1"/>
          </p:cNvPicPr>
          <p:nvPr userDrawn="1"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379202" y="228600"/>
            <a:ext cx="524524" cy="41148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92106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BBDEDB72-49D4-4D19-AC04-1434F5038A6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3109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1C1B41C-C79E-4300-9D68-6EF0B672583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6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6" name="Picture 5" descr="top-corner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3810000" cy="3295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6" descr="top-corner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48350" y="0"/>
              <a:ext cx="3295650" cy="381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5" descr="top-corner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3048000"/>
              <a:ext cx="3295650" cy="381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0" descr="top-corner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34000" y="3562350"/>
              <a:ext cx="3810000" cy="3295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Rectangle 18"/>
          <p:cNvSpPr>
            <a:spLocks noChangeArrowheads="1"/>
          </p:cNvSpPr>
          <p:nvPr userDrawn="1"/>
        </p:nvSpPr>
        <p:spPr bwMode="auto">
          <a:xfrm>
            <a:off x="1" y="1"/>
            <a:ext cx="6095999" cy="6397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lIns="68575" tIns="34287" rIns="68575" bIns="34287" anchor="ctr"/>
          <a:lstStyle/>
          <a:p>
            <a:pPr marL="574675" indent="-60325" defTabSz="913993">
              <a:defRPr/>
            </a:pPr>
            <a:r>
              <a:rPr lang="en-US" sz="1275" b="1" dirty="0" smtClean="0">
                <a:solidFill>
                  <a:srgbClr val="F6C700"/>
                </a:solidFill>
              </a:rPr>
              <a:t>AMERICA’S ARMY</a:t>
            </a:r>
          </a:p>
          <a:p>
            <a:pPr marL="574675" indent="-60325" defTabSz="913993">
              <a:defRPr/>
            </a:pPr>
            <a:r>
              <a:rPr lang="en-US" sz="1275" b="1" dirty="0" smtClean="0">
                <a:solidFill>
                  <a:srgbClr val="969696"/>
                </a:solidFill>
              </a:rPr>
              <a:t>OUR PROFESSION – STAND STRONG</a:t>
            </a:r>
            <a:endParaRPr lang="en-US" sz="1275" b="1" dirty="0">
              <a:solidFill>
                <a:srgbClr val="969696"/>
              </a:solidFill>
            </a:endParaRPr>
          </a:p>
        </p:txBody>
      </p:sp>
      <p:pic>
        <p:nvPicPr>
          <p:cNvPr id="11" name="Picture 2" descr="http://i73.photobucket.com/albums/i202/FLCrackerGirl/1SewBizUSA/usarmyT1.jp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1"/>
            <a:ext cx="736599" cy="635351"/>
          </a:xfrm>
          <a:prstGeom prst="rect">
            <a:avLst/>
          </a:prstGeom>
          <a:noFill/>
        </p:spPr>
      </p:pic>
      <p:sp>
        <p:nvSpPr>
          <p:cNvPr id="12" name="Rectangle 18"/>
          <p:cNvSpPr>
            <a:spLocks noChangeArrowheads="1"/>
          </p:cNvSpPr>
          <p:nvPr userDrawn="1"/>
        </p:nvSpPr>
        <p:spPr bwMode="auto">
          <a:xfrm>
            <a:off x="6096002" y="1"/>
            <a:ext cx="6095999" cy="6397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68575" tIns="34287" rIns="68575" bIns="34287" anchor="ctr"/>
          <a:lstStyle/>
          <a:p>
            <a:pPr marL="574675" indent="-60325" defTabSz="913993">
              <a:defRPr/>
            </a:pPr>
            <a:endParaRPr lang="en-US" sz="1275" b="1" dirty="0">
              <a:solidFill>
                <a:srgbClr val="969696"/>
              </a:solidFill>
            </a:endParaRPr>
          </a:p>
        </p:txBody>
      </p:sp>
      <p:pic>
        <p:nvPicPr>
          <p:cNvPr id="13" name="Picture 12" descr="Army and TRADOC Logo.png"/>
          <p:cNvPicPr>
            <a:picLocks noChangeAspect="1"/>
          </p:cNvPicPr>
          <p:nvPr userDrawn="1"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47487"/>
          <a:stretch>
            <a:fillRect/>
          </a:stretch>
        </p:blipFill>
        <p:spPr>
          <a:xfrm>
            <a:off x="10871200" y="0"/>
            <a:ext cx="609600" cy="46113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14" name="Picture 13" descr="C:\Users\Admin\Desktop\command_&amp;_general_staff_college_ssi_n11361.gif"/>
          <p:cNvPicPr>
            <a:picLocks noChangeAspect="1" noChangeArrowheads="1"/>
          </p:cNvPicPr>
          <p:nvPr userDrawn="1"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379201" y="228600"/>
            <a:ext cx="524524" cy="41148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23941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BDEDB72-49D4-4D19-AC04-1434F5038A6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7830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582400" y="6492881"/>
            <a:ext cx="609600" cy="365125"/>
          </a:xfrm>
          <a:prstGeom prst="rect">
            <a:avLst/>
          </a:prstGeom>
        </p:spPr>
        <p:txBody>
          <a:bodyPr/>
          <a:lstStyle/>
          <a:p>
            <a:fld id="{01F288AE-1A0B-479E-AB32-116F4187E3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084277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6AF94-5D7A-4009-A3D6-5C410D33C98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546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0B941-497C-48D5-A96F-DFFA817E5672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3F579-129D-4B7C-9001-08EE51B30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2430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8B06E-F3DF-4B0B-8FAD-EBF37B9EA8E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3801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52E78-85D4-44EB-B7B6-9FF04EE0EE6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8907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8D758-B690-40EF-9034-E348EF86199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7254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2804D-6013-454E-BC9A-0708BDCD1AF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27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7310E-D1CD-47B6-9D79-2EC1FACC101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6079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7F2F18-D97A-4080-9278-6D738866467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8989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FAB68-7F63-4798-B169-35B870B7CD0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2756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0B25E-FCD7-41EF-9009-88686C0F7B0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5398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D7D42-28B3-4BA0-B039-6371233ABCE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7388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228600"/>
            <a:ext cx="25908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28600"/>
            <a:ext cx="75692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AF08E-7928-4B72-89BD-54787E1FB89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408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0B941-497C-48D5-A96F-DFFA817E5672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3F579-129D-4B7C-9001-08EE51B30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199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9D3C-644F-45DE-8FFD-2CF600DF3F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A289E-7F3D-4F9A-B5DA-6E94D9D1E5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0177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9D3C-644F-45DE-8FFD-2CF600DF3F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A289E-7F3D-4F9A-B5DA-6E94D9D1E5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0123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9D3C-644F-45DE-8FFD-2CF600DF3F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A289E-7F3D-4F9A-B5DA-6E94D9D1E5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3467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9D3C-644F-45DE-8FFD-2CF600DF3F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A289E-7F3D-4F9A-B5DA-6E94D9D1E5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25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9D3C-644F-45DE-8FFD-2CF600DF3F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A289E-7F3D-4F9A-B5DA-6E94D9D1E5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9674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9D3C-644F-45DE-8FFD-2CF600DF3F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A289E-7F3D-4F9A-B5DA-6E94D9D1E5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983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9D3C-644F-45DE-8FFD-2CF600DF3F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A289E-7F3D-4F9A-B5DA-6E94D9D1E5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7287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9D3C-644F-45DE-8FFD-2CF600DF3F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A289E-7F3D-4F9A-B5DA-6E94D9D1E5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1722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9D3C-644F-45DE-8FFD-2CF600DF3F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A289E-7F3D-4F9A-B5DA-6E94D9D1E5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623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9D3C-644F-45DE-8FFD-2CF600DF3F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A289E-7F3D-4F9A-B5DA-6E94D9D1E5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2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0B941-497C-48D5-A96F-DFFA817E5672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3F579-129D-4B7C-9001-08EE51B30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4478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9D3C-644F-45DE-8FFD-2CF600DF3F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A289E-7F3D-4F9A-B5DA-6E94D9D1E5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8967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63D4-1B5A-46C1-86A4-20A7636B6F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BB2F-A705-4AB0-8F7D-180A162B63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2835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63D4-1B5A-46C1-86A4-20A7636B6F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BB2F-A705-4AB0-8F7D-180A162B63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4832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63D4-1B5A-46C1-86A4-20A7636B6F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BB2F-A705-4AB0-8F7D-180A162B63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2320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63D4-1B5A-46C1-86A4-20A7636B6F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BB2F-A705-4AB0-8F7D-180A162B63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0049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63D4-1B5A-46C1-86A4-20A7636B6F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BB2F-A705-4AB0-8F7D-180A162B63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5367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63D4-1B5A-46C1-86A4-20A7636B6F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BB2F-A705-4AB0-8F7D-180A162B63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3400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63D4-1B5A-46C1-86A4-20A7636B6F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BB2F-A705-4AB0-8F7D-180A162B63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0062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63D4-1B5A-46C1-86A4-20A7636B6F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BB2F-A705-4AB0-8F7D-180A162B63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9065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63D4-1B5A-46C1-86A4-20A7636B6F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BB2F-A705-4AB0-8F7D-180A162B63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325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0B941-497C-48D5-A96F-DFFA817E5672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3F579-129D-4B7C-9001-08EE51B30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7999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63D4-1B5A-46C1-86A4-20A7636B6F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BB2F-A705-4AB0-8F7D-180A162B63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3393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63D4-1B5A-46C1-86A4-20A7636B6F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CBB2F-A705-4AB0-8F7D-180A162B63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5508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6"/>
          <p:cNvSpPr/>
          <p:nvPr userDrawn="1"/>
        </p:nvSpPr>
        <p:spPr>
          <a:xfrm>
            <a:off x="1254540" y="6275583"/>
            <a:ext cx="9682920" cy="582417"/>
          </a:xfrm>
          <a:prstGeom prst="parallelogram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Parallelogram 7"/>
          <p:cNvSpPr/>
          <p:nvPr userDrawn="1"/>
        </p:nvSpPr>
        <p:spPr>
          <a:xfrm>
            <a:off x="1223010" y="-1292"/>
            <a:ext cx="9714450" cy="582417"/>
          </a:xfrm>
          <a:prstGeom prst="parallelogram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Parallelogram 16"/>
          <p:cNvSpPr/>
          <p:nvPr userDrawn="1"/>
        </p:nvSpPr>
        <p:spPr>
          <a:xfrm>
            <a:off x="10727055" y="6273748"/>
            <a:ext cx="697230" cy="584252"/>
          </a:xfrm>
          <a:prstGeom prst="parallelogram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 rot="10800000">
            <a:off x="10875411" y="6220495"/>
            <a:ext cx="1316588" cy="57661"/>
          </a:xfrm>
          <a:custGeom>
            <a:avLst/>
            <a:gdLst>
              <a:gd name="connsiteX0" fmla="*/ 0 w 1273382"/>
              <a:gd name="connsiteY0" fmla="*/ 0 h 45719"/>
              <a:gd name="connsiteX1" fmla="*/ 1273382 w 1273382"/>
              <a:gd name="connsiteY1" fmla="*/ 0 h 45719"/>
              <a:gd name="connsiteX2" fmla="*/ 1273382 w 1273382"/>
              <a:gd name="connsiteY2" fmla="*/ 45719 h 45719"/>
              <a:gd name="connsiteX3" fmla="*/ 0 w 1273382"/>
              <a:gd name="connsiteY3" fmla="*/ 45719 h 45719"/>
              <a:gd name="connsiteX4" fmla="*/ 0 w 1273382"/>
              <a:gd name="connsiteY4" fmla="*/ 0 h 45719"/>
              <a:gd name="connsiteX0" fmla="*/ 0 w 1285288"/>
              <a:gd name="connsiteY0" fmla="*/ 2381 h 48100"/>
              <a:gd name="connsiteX1" fmla="*/ 1285288 w 1285288"/>
              <a:gd name="connsiteY1" fmla="*/ 0 h 48100"/>
              <a:gd name="connsiteX2" fmla="*/ 1273382 w 1285288"/>
              <a:gd name="connsiteY2" fmla="*/ 48100 h 48100"/>
              <a:gd name="connsiteX3" fmla="*/ 0 w 1285288"/>
              <a:gd name="connsiteY3" fmla="*/ 48100 h 48100"/>
              <a:gd name="connsiteX4" fmla="*/ 0 w 1285288"/>
              <a:gd name="connsiteY4" fmla="*/ 2381 h 4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5288" h="48100">
                <a:moveTo>
                  <a:pt x="0" y="2381"/>
                </a:moveTo>
                <a:lnTo>
                  <a:pt x="1285288" y="0"/>
                </a:lnTo>
                <a:lnTo>
                  <a:pt x="1273382" y="48100"/>
                </a:lnTo>
                <a:lnTo>
                  <a:pt x="0" y="48100"/>
                </a:lnTo>
                <a:lnTo>
                  <a:pt x="0" y="2381"/>
                </a:lnTo>
                <a:close/>
              </a:path>
            </a:pathLst>
          </a:custGeom>
          <a:solidFill>
            <a:srgbClr val="7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Parallelogram 8"/>
          <p:cNvSpPr/>
          <p:nvPr userDrawn="1"/>
        </p:nvSpPr>
        <p:spPr>
          <a:xfrm>
            <a:off x="10783614" y="6275583"/>
            <a:ext cx="1408386" cy="582417"/>
          </a:xfrm>
          <a:prstGeom prst="parallelogram">
            <a:avLst/>
          </a:prstGeom>
          <a:solidFill>
            <a:srgbClr val="0021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0" y="64172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UNCLASSIFIED</a:t>
            </a:r>
            <a:endParaRPr lang="en-US" sz="1000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10968990" y="6275583"/>
            <a:ext cx="1223010" cy="582417"/>
          </a:xfrm>
          <a:prstGeom prst="rect">
            <a:avLst/>
          </a:prstGeom>
          <a:solidFill>
            <a:srgbClr val="0021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0" y="6515537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UNCLASSIFIED</a:t>
            </a:r>
            <a:endParaRPr lang="en-US" sz="1000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58518" y="6384228"/>
            <a:ext cx="81060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FED269-6E69-46D3-8913-454204A7A98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Parallelogram 23"/>
          <p:cNvSpPr/>
          <p:nvPr userDrawn="1"/>
        </p:nvSpPr>
        <p:spPr>
          <a:xfrm>
            <a:off x="729344" y="-3127"/>
            <a:ext cx="697230" cy="584252"/>
          </a:xfrm>
          <a:prstGeom prst="parallelogram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Parallelogram 24"/>
          <p:cNvSpPr/>
          <p:nvPr userDrawn="1"/>
        </p:nvSpPr>
        <p:spPr>
          <a:xfrm>
            <a:off x="678973" y="-2582"/>
            <a:ext cx="697230" cy="584999"/>
          </a:xfrm>
          <a:prstGeom prst="parallelogram">
            <a:avLst/>
          </a:prstGeom>
          <a:solidFill>
            <a:srgbClr val="0021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0" y="-2582"/>
            <a:ext cx="1223010" cy="584999"/>
          </a:xfrm>
          <a:prstGeom prst="rect">
            <a:avLst/>
          </a:prstGeom>
          <a:solidFill>
            <a:srgbClr val="0021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ectangle 17"/>
          <p:cNvSpPr/>
          <p:nvPr userDrawn="1"/>
        </p:nvSpPr>
        <p:spPr>
          <a:xfrm>
            <a:off x="-1" y="578744"/>
            <a:ext cx="1280525" cy="46277"/>
          </a:xfrm>
          <a:custGeom>
            <a:avLst/>
            <a:gdLst>
              <a:gd name="connsiteX0" fmla="*/ 0 w 1273382"/>
              <a:gd name="connsiteY0" fmla="*/ 0 h 45719"/>
              <a:gd name="connsiteX1" fmla="*/ 1273382 w 1273382"/>
              <a:gd name="connsiteY1" fmla="*/ 0 h 45719"/>
              <a:gd name="connsiteX2" fmla="*/ 1273382 w 1273382"/>
              <a:gd name="connsiteY2" fmla="*/ 45719 h 45719"/>
              <a:gd name="connsiteX3" fmla="*/ 0 w 1273382"/>
              <a:gd name="connsiteY3" fmla="*/ 45719 h 45719"/>
              <a:gd name="connsiteX4" fmla="*/ 0 w 1273382"/>
              <a:gd name="connsiteY4" fmla="*/ 0 h 45719"/>
              <a:gd name="connsiteX0" fmla="*/ 0 w 1285288"/>
              <a:gd name="connsiteY0" fmla="*/ 2381 h 48100"/>
              <a:gd name="connsiteX1" fmla="*/ 1285288 w 1285288"/>
              <a:gd name="connsiteY1" fmla="*/ 0 h 48100"/>
              <a:gd name="connsiteX2" fmla="*/ 1273382 w 1285288"/>
              <a:gd name="connsiteY2" fmla="*/ 48100 h 48100"/>
              <a:gd name="connsiteX3" fmla="*/ 0 w 1285288"/>
              <a:gd name="connsiteY3" fmla="*/ 48100 h 48100"/>
              <a:gd name="connsiteX4" fmla="*/ 0 w 1285288"/>
              <a:gd name="connsiteY4" fmla="*/ 2381 h 4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5288" h="48100">
                <a:moveTo>
                  <a:pt x="0" y="2381"/>
                </a:moveTo>
                <a:lnTo>
                  <a:pt x="1285288" y="0"/>
                </a:lnTo>
                <a:lnTo>
                  <a:pt x="1273382" y="48100"/>
                </a:lnTo>
                <a:lnTo>
                  <a:pt x="0" y="48100"/>
                </a:lnTo>
                <a:lnTo>
                  <a:pt x="0" y="2381"/>
                </a:lnTo>
                <a:close/>
              </a:path>
            </a:pathLst>
          </a:custGeom>
          <a:solidFill>
            <a:srgbClr val="7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100110" y="36337"/>
            <a:ext cx="1154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  <a:cs typeface="Arial" panose="020B0604020202020204" pitchFamily="34" charset="0"/>
              </a:rPr>
              <a:t>ODNI</a:t>
            </a:r>
            <a:endParaRPr lang="en-US" sz="28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0931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DF659-A73F-47AF-88F9-D55861E80684}" type="datetimeFigureOut">
              <a:rPr lang="en-US" smtClean="0">
                <a:solidFill>
                  <a:prstClr val="black"/>
                </a:solidFill>
              </a:rPr>
              <a:pPr/>
              <a:t>9/26/2018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ED269-6E69-46D3-8913-454204A7A98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Parallelogram 7"/>
          <p:cNvSpPr/>
          <p:nvPr userDrawn="1"/>
        </p:nvSpPr>
        <p:spPr>
          <a:xfrm>
            <a:off x="1254540" y="6275583"/>
            <a:ext cx="9682920" cy="582417"/>
          </a:xfrm>
          <a:prstGeom prst="parallelogram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Parallelogram 8"/>
          <p:cNvSpPr/>
          <p:nvPr userDrawn="1"/>
        </p:nvSpPr>
        <p:spPr>
          <a:xfrm>
            <a:off x="1223010" y="-1292"/>
            <a:ext cx="9714450" cy="582417"/>
          </a:xfrm>
          <a:prstGeom prst="parallelogram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Parallelogram 21"/>
          <p:cNvSpPr/>
          <p:nvPr userDrawn="1"/>
        </p:nvSpPr>
        <p:spPr>
          <a:xfrm>
            <a:off x="10727055" y="6273748"/>
            <a:ext cx="697230" cy="584252"/>
          </a:xfrm>
          <a:prstGeom prst="parallelogram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Parallelogram 9"/>
          <p:cNvSpPr/>
          <p:nvPr userDrawn="1"/>
        </p:nvSpPr>
        <p:spPr>
          <a:xfrm>
            <a:off x="10783614" y="6275583"/>
            <a:ext cx="1408386" cy="582417"/>
          </a:xfrm>
          <a:prstGeom prst="parallelogram">
            <a:avLst/>
          </a:prstGeom>
          <a:solidFill>
            <a:srgbClr val="0021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Parallelogram 19"/>
          <p:cNvSpPr/>
          <p:nvPr userDrawn="1"/>
        </p:nvSpPr>
        <p:spPr>
          <a:xfrm>
            <a:off x="729344" y="-3127"/>
            <a:ext cx="697230" cy="584252"/>
          </a:xfrm>
          <a:prstGeom prst="parallelogram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Parallelogram 11"/>
          <p:cNvSpPr/>
          <p:nvPr userDrawn="1"/>
        </p:nvSpPr>
        <p:spPr>
          <a:xfrm>
            <a:off x="678973" y="-2582"/>
            <a:ext cx="697230" cy="584999"/>
          </a:xfrm>
          <a:prstGeom prst="parallelogram">
            <a:avLst/>
          </a:prstGeom>
          <a:solidFill>
            <a:srgbClr val="0021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0" y="64172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UNCLASSIFIED</a:t>
            </a:r>
            <a:endParaRPr lang="en-US" sz="1000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-2582"/>
            <a:ext cx="1223010" cy="584999"/>
          </a:xfrm>
          <a:prstGeom prst="rect">
            <a:avLst/>
          </a:prstGeom>
          <a:solidFill>
            <a:srgbClr val="0021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0" y="6515537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UNCLASSIFIED</a:t>
            </a:r>
            <a:endParaRPr lang="en-US" sz="1000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0968990" y="6275583"/>
            <a:ext cx="1223010" cy="582417"/>
          </a:xfrm>
          <a:prstGeom prst="rect">
            <a:avLst/>
          </a:prstGeom>
          <a:solidFill>
            <a:srgbClr val="0021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1558518" y="6384228"/>
            <a:ext cx="81060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FED269-6E69-46D3-8913-454204A7A98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-1" y="578744"/>
            <a:ext cx="1280525" cy="46277"/>
          </a:xfrm>
          <a:custGeom>
            <a:avLst/>
            <a:gdLst>
              <a:gd name="connsiteX0" fmla="*/ 0 w 1273382"/>
              <a:gd name="connsiteY0" fmla="*/ 0 h 45719"/>
              <a:gd name="connsiteX1" fmla="*/ 1273382 w 1273382"/>
              <a:gd name="connsiteY1" fmla="*/ 0 h 45719"/>
              <a:gd name="connsiteX2" fmla="*/ 1273382 w 1273382"/>
              <a:gd name="connsiteY2" fmla="*/ 45719 h 45719"/>
              <a:gd name="connsiteX3" fmla="*/ 0 w 1273382"/>
              <a:gd name="connsiteY3" fmla="*/ 45719 h 45719"/>
              <a:gd name="connsiteX4" fmla="*/ 0 w 1273382"/>
              <a:gd name="connsiteY4" fmla="*/ 0 h 45719"/>
              <a:gd name="connsiteX0" fmla="*/ 0 w 1285288"/>
              <a:gd name="connsiteY0" fmla="*/ 2381 h 48100"/>
              <a:gd name="connsiteX1" fmla="*/ 1285288 w 1285288"/>
              <a:gd name="connsiteY1" fmla="*/ 0 h 48100"/>
              <a:gd name="connsiteX2" fmla="*/ 1273382 w 1285288"/>
              <a:gd name="connsiteY2" fmla="*/ 48100 h 48100"/>
              <a:gd name="connsiteX3" fmla="*/ 0 w 1285288"/>
              <a:gd name="connsiteY3" fmla="*/ 48100 h 48100"/>
              <a:gd name="connsiteX4" fmla="*/ 0 w 1285288"/>
              <a:gd name="connsiteY4" fmla="*/ 2381 h 4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5288" h="48100">
                <a:moveTo>
                  <a:pt x="0" y="2381"/>
                </a:moveTo>
                <a:lnTo>
                  <a:pt x="1285288" y="0"/>
                </a:lnTo>
                <a:lnTo>
                  <a:pt x="1273382" y="48100"/>
                </a:lnTo>
                <a:lnTo>
                  <a:pt x="0" y="48100"/>
                </a:lnTo>
                <a:lnTo>
                  <a:pt x="0" y="2381"/>
                </a:lnTo>
                <a:close/>
              </a:path>
            </a:pathLst>
          </a:custGeom>
          <a:solidFill>
            <a:srgbClr val="7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100110" y="36337"/>
            <a:ext cx="1154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  <a:cs typeface="Arial" panose="020B0604020202020204" pitchFamily="34" charset="0"/>
              </a:rPr>
              <a:t>ODNI</a:t>
            </a:r>
            <a:endParaRPr lang="en-US" sz="28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21" name="Rectangle 17"/>
          <p:cNvSpPr/>
          <p:nvPr userDrawn="1"/>
        </p:nvSpPr>
        <p:spPr>
          <a:xfrm rot="10800000">
            <a:off x="10875411" y="6220495"/>
            <a:ext cx="1316588" cy="57661"/>
          </a:xfrm>
          <a:custGeom>
            <a:avLst/>
            <a:gdLst>
              <a:gd name="connsiteX0" fmla="*/ 0 w 1273382"/>
              <a:gd name="connsiteY0" fmla="*/ 0 h 45719"/>
              <a:gd name="connsiteX1" fmla="*/ 1273382 w 1273382"/>
              <a:gd name="connsiteY1" fmla="*/ 0 h 45719"/>
              <a:gd name="connsiteX2" fmla="*/ 1273382 w 1273382"/>
              <a:gd name="connsiteY2" fmla="*/ 45719 h 45719"/>
              <a:gd name="connsiteX3" fmla="*/ 0 w 1273382"/>
              <a:gd name="connsiteY3" fmla="*/ 45719 h 45719"/>
              <a:gd name="connsiteX4" fmla="*/ 0 w 1273382"/>
              <a:gd name="connsiteY4" fmla="*/ 0 h 45719"/>
              <a:gd name="connsiteX0" fmla="*/ 0 w 1285288"/>
              <a:gd name="connsiteY0" fmla="*/ 2381 h 48100"/>
              <a:gd name="connsiteX1" fmla="*/ 1285288 w 1285288"/>
              <a:gd name="connsiteY1" fmla="*/ 0 h 48100"/>
              <a:gd name="connsiteX2" fmla="*/ 1273382 w 1285288"/>
              <a:gd name="connsiteY2" fmla="*/ 48100 h 48100"/>
              <a:gd name="connsiteX3" fmla="*/ 0 w 1285288"/>
              <a:gd name="connsiteY3" fmla="*/ 48100 h 48100"/>
              <a:gd name="connsiteX4" fmla="*/ 0 w 1285288"/>
              <a:gd name="connsiteY4" fmla="*/ 2381 h 4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5288" h="48100">
                <a:moveTo>
                  <a:pt x="0" y="2381"/>
                </a:moveTo>
                <a:lnTo>
                  <a:pt x="1285288" y="0"/>
                </a:lnTo>
                <a:lnTo>
                  <a:pt x="1273382" y="48100"/>
                </a:lnTo>
                <a:lnTo>
                  <a:pt x="0" y="48100"/>
                </a:lnTo>
                <a:lnTo>
                  <a:pt x="0" y="2381"/>
                </a:lnTo>
                <a:close/>
              </a:path>
            </a:pathLst>
          </a:custGeom>
          <a:solidFill>
            <a:srgbClr val="7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7000249" y="6457154"/>
            <a:ext cx="3673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 smtClean="0">
                <a:solidFill>
                  <a:prstClr val="white">
                    <a:lumMod val="50000"/>
                  </a:prstClr>
                </a:solidFill>
              </a:rPr>
              <a:t>National Intelligence Council</a:t>
            </a:r>
            <a:endParaRPr lang="en-US" sz="1600" i="1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9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0B941-497C-48D5-A96F-DFFA817E5672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3F579-129D-4B7C-9001-08EE51B30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011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0B941-497C-48D5-A96F-DFFA817E5672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3F579-129D-4B7C-9001-08EE51B30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866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0B941-497C-48D5-A96F-DFFA817E5672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3F579-129D-4B7C-9001-08EE51B30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320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0B941-497C-48D5-A96F-DFFA817E5672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3F579-129D-4B7C-9001-08EE51B30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083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11" Type="http://schemas.openxmlformats.org/officeDocument/2006/relationships/image" Target="../media/image7.gif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theme" Target="../theme/theme2.xml"/><Relationship Id="rId9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.jpeg"/><Relationship Id="rId12" Type="http://schemas.openxmlformats.org/officeDocument/2006/relationships/image" Target="../media/image7.gif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theme" Target="../theme/theme3.xml"/><Relationship Id="rId10" Type="http://schemas.openxmlformats.org/officeDocument/2006/relationships/image" Target="../media/image5.jpe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0B941-497C-48D5-A96F-DFFA817E5672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3F579-129D-4B7C-9001-08EE51B30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762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3" name="Picture 2" descr="top-corner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3810000" cy="3295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16" descr="top-corner"/>
            <p:cNvPicPr>
              <a:picLocks noChangeAspect="1" noChangeArrowheads="1"/>
            </p:cNvPicPr>
            <p:nvPr userDrawn="1"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848350" y="0"/>
              <a:ext cx="3295650" cy="381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15" descr="top-corner"/>
            <p:cNvPicPr>
              <a:picLocks noChangeAspect="1" noChangeArrowheads="1"/>
            </p:cNvPicPr>
            <p:nvPr userDrawn="1"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3048000"/>
              <a:ext cx="3295650" cy="381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0" descr="top-corner"/>
            <p:cNvPicPr>
              <a:picLocks noChangeAspect="1" noChangeArrowheads="1"/>
            </p:cNvPicPr>
            <p:nvPr userDrawn="1"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334000" y="3562350"/>
              <a:ext cx="3810000" cy="3295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Rectangle 18"/>
          <p:cNvSpPr>
            <a:spLocks noChangeArrowheads="1"/>
          </p:cNvSpPr>
          <p:nvPr userDrawn="1"/>
        </p:nvSpPr>
        <p:spPr bwMode="auto">
          <a:xfrm>
            <a:off x="2" y="3"/>
            <a:ext cx="6095999" cy="6397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lIns="68575" tIns="34287" rIns="68575" bIns="34287" anchor="ctr"/>
          <a:lstStyle/>
          <a:p>
            <a:pPr marL="574675" indent="-60325" defTabSz="913993">
              <a:defRPr/>
            </a:pPr>
            <a:r>
              <a:rPr lang="en-US" sz="1275" b="1" dirty="0" smtClean="0">
                <a:solidFill>
                  <a:srgbClr val="F6C700"/>
                </a:solidFill>
              </a:rPr>
              <a:t>AMERICA’S ARMY</a:t>
            </a:r>
          </a:p>
          <a:p>
            <a:pPr marL="574675" indent="-60325" defTabSz="913993">
              <a:defRPr/>
            </a:pPr>
            <a:r>
              <a:rPr lang="en-US" sz="1275" b="1" dirty="0" smtClean="0">
                <a:solidFill>
                  <a:srgbClr val="969696"/>
                </a:solidFill>
              </a:rPr>
              <a:t>OUR PROFESSION – STAND STRONG</a:t>
            </a:r>
            <a:endParaRPr lang="en-US" sz="1275" b="1" dirty="0">
              <a:solidFill>
                <a:srgbClr val="969696"/>
              </a:solidFill>
            </a:endParaRPr>
          </a:p>
        </p:txBody>
      </p:sp>
      <p:pic>
        <p:nvPicPr>
          <p:cNvPr id="12" name="Picture 2" descr="http://i73.photobucket.com/albums/i202/FLCrackerGirl/1SewBizUSA/usarmyT1.jpg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" y="3"/>
            <a:ext cx="736599" cy="635351"/>
          </a:xfrm>
          <a:prstGeom prst="rect">
            <a:avLst/>
          </a:prstGeom>
          <a:noFill/>
        </p:spPr>
      </p:pic>
      <p:sp>
        <p:nvSpPr>
          <p:cNvPr id="13" name="Rectangle 18"/>
          <p:cNvSpPr>
            <a:spLocks noChangeArrowheads="1"/>
          </p:cNvSpPr>
          <p:nvPr userDrawn="1"/>
        </p:nvSpPr>
        <p:spPr bwMode="auto">
          <a:xfrm>
            <a:off x="6096003" y="3"/>
            <a:ext cx="6095999" cy="6397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68575" tIns="34287" rIns="68575" bIns="34287" anchor="ctr"/>
          <a:lstStyle/>
          <a:p>
            <a:pPr marL="574675" indent="-60325" defTabSz="913993">
              <a:defRPr/>
            </a:pPr>
            <a:endParaRPr lang="en-US" sz="1275" b="1" dirty="0">
              <a:solidFill>
                <a:srgbClr val="969696"/>
              </a:solidFill>
            </a:endParaRPr>
          </a:p>
        </p:txBody>
      </p:sp>
      <p:pic>
        <p:nvPicPr>
          <p:cNvPr id="14" name="Picture 13" descr="Army and TRADOC Logo.png"/>
          <p:cNvPicPr>
            <a:picLocks noChangeAspect="1"/>
          </p:cNvPicPr>
          <p:nvPr userDrawn="1"/>
        </p:nvPicPr>
        <p:blipFill>
          <a:blip r:embed="rId10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47487"/>
          <a:stretch>
            <a:fillRect/>
          </a:stretch>
        </p:blipFill>
        <p:spPr>
          <a:xfrm>
            <a:off x="10871200" y="0"/>
            <a:ext cx="609600" cy="46113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8" name="Picture 7" descr="C:\Users\Admin\Desktop\command_&amp;_general_staff_college_ssi_n11361.gif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379202" y="228600"/>
            <a:ext cx="524524" cy="41148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32737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3" name="Picture 2" descr="top-corner"/>
            <p:cNvPicPr>
              <a:picLocks noChangeAspect="1" noChangeArrowheads="1"/>
            </p:cNvPicPr>
            <p:nvPr userDrawn="1"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0"/>
              <a:ext cx="3810000" cy="3295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16" descr="top-corner"/>
            <p:cNvPicPr>
              <a:picLocks noChangeAspect="1" noChangeArrowheads="1"/>
            </p:cNvPicPr>
            <p:nvPr userDrawn="1"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848350" y="0"/>
              <a:ext cx="3295650" cy="381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15" descr="top-corner"/>
            <p:cNvPicPr>
              <a:picLocks noChangeAspect="1" noChangeArrowheads="1"/>
            </p:cNvPicPr>
            <p:nvPr userDrawn="1"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3048000"/>
              <a:ext cx="3295650" cy="381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0" descr="top-corner"/>
            <p:cNvPicPr>
              <a:picLocks noChangeAspect="1" noChangeArrowheads="1"/>
            </p:cNvPicPr>
            <p:nvPr userDrawn="1"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334000" y="3562350"/>
              <a:ext cx="3810000" cy="3295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Rectangle 18"/>
          <p:cNvSpPr>
            <a:spLocks noChangeArrowheads="1"/>
          </p:cNvSpPr>
          <p:nvPr userDrawn="1"/>
        </p:nvSpPr>
        <p:spPr bwMode="auto">
          <a:xfrm>
            <a:off x="1" y="1"/>
            <a:ext cx="6095999" cy="6397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lIns="68575" tIns="34287" rIns="68575" bIns="34287" anchor="ctr"/>
          <a:lstStyle/>
          <a:p>
            <a:pPr marL="574675" indent="-60325" defTabSz="913993">
              <a:defRPr/>
            </a:pPr>
            <a:r>
              <a:rPr lang="en-US" sz="1275" b="1" dirty="0" smtClean="0">
                <a:solidFill>
                  <a:srgbClr val="F6C700"/>
                </a:solidFill>
              </a:rPr>
              <a:t>AMERICA’S ARMY</a:t>
            </a:r>
          </a:p>
          <a:p>
            <a:pPr marL="574675" indent="-60325" defTabSz="913993">
              <a:defRPr/>
            </a:pPr>
            <a:r>
              <a:rPr lang="en-US" sz="1275" b="1" dirty="0" smtClean="0">
                <a:solidFill>
                  <a:srgbClr val="969696"/>
                </a:solidFill>
              </a:rPr>
              <a:t>OUR PROFESSION – STAND STRONG</a:t>
            </a:r>
            <a:endParaRPr lang="en-US" sz="1275" b="1" dirty="0">
              <a:solidFill>
                <a:srgbClr val="969696"/>
              </a:solidFill>
            </a:endParaRPr>
          </a:p>
        </p:txBody>
      </p:sp>
      <p:pic>
        <p:nvPicPr>
          <p:cNvPr id="12" name="Picture 2" descr="http://i73.photobucket.com/albums/i202/FLCrackerGirl/1SewBizUSA/usarmyT1.jpg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" y="1"/>
            <a:ext cx="736599" cy="635351"/>
          </a:xfrm>
          <a:prstGeom prst="rect">
            <a:avLst/>
          </a:prstGeom>
          <a:noFill/>
        </p:spPr>
      </p:pic>
      <p:sp>
        <p:nvSpPr>
          <p:cNvPr id="13" name="Rectangle 18"/>
          <p:cNvSpPr>
            <a:spLocks noChangeArrowheads="1"/>
          </p:cNvSpPr>
          <p:nvPr userDrawn="1"/>
        </p:nvSpPr>
        <p:spPr bwMode="auto">
          <a:xfrm>
            <a:off x="6096002" y="1"/>
            <a:ext cx="6095999" cy="6397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68575" tIns="34287" rIns="68575" bIns="34287" anchor="ctr"/>
          <a:lstStyle/>
          <a:p>
            <a:pPr marL="574675" indent="-60325" defTabSz="913993">
              <a:defRPr/>
            </a:pPr>
            <a:endParaRPr lang="en-US" sz="1275" b="1" dirty="0">
              <a:solidFill>
                <a:srgbClr val="969696"/>
              </a:solidFill>
            </a:endParaRPr>
          </a:p>
        </p:txBody>
      </p:sp>
      <p:pic>
        <p:nvPicPr>
          <p:cNvPr id="14" name="Picture 13" descr="Army and TRADOC Logo.png"/>
          <p:cNvPicPr>
            <a:picLocks noChangeAspect="1"/>
          </p:cNvPicPr>
          <p:nvPr userDrawn="1"/>
        </p:nvPicPr>
        <p:blipFill>
          <a:blip r:embed="rId11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47487"/>
          <a:stretch>
            <a:fillRect/>
          </a:stretch>
        </p:blipFill>
        <p:spPr>
          <a:xfrm>
            <a:off x="10871200" y="0"/>
            <a:ext cx="609600" cy="46113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8" name="Picture 7" descr="C:\Users\Admin\Desktop\command_&amp;_general_staff_college_ssi_n11361.gif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379201" y="228600"/>
            <a:ext cx="524524" cy="41148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53486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3134A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28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6517C6-AE7A-4D7C-88D0-D9ECA0183E78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938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225425" indent="-2254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576263" indent="-23653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914400" indent="-22383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252538" indent="-22383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1604963" indent="-2381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062163" indent="-238125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519363" indent="-238125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2976563" indent="-238125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433763" indent="-238125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F9D3C-644F-45DE-8FFD-2CF600DF3F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A289E-7F3D-4F9A-B5DA-6E94D9D1E5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019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A63D4-1B5A-46C1-86A4-20A7636B6F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CBB2F-A705-4AB0-8F7D-180A162B63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872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088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8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mailto:Eberstadt@aei.org" TargetMode="Externa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5" Type="http://schemas.openxmlformats.org/officeDocument/2006/relationships/hyperlink" Target="http://www.gks.ru/wps/wcm/connect/rosstat_main/rosstat/ru/statistics/population/demography/" TargetMode="External"/><Relationship Id="rId4" Type="http://schemas.openxmlformats.org/officeDocument/2006/relationships/hyperlink" Target="http://www.gks.ru/bgd/regl/B17_16/Main.htm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wforum.org/2015/04/02/religious-projection-table/2010/number/Europe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4" Type="http://schemas.openxmlformats.org/officeDocument/2006/relationships/chart" Target="../charts/char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nsus.gov/data-tools/demo/idb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Relationship Id="rId4" Type="http://schemas.openxmlformats.org/officeDocument/2006/relationships/chart" Target="../charts/char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2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5.png"/><Relationship Id="rId4" Type="http://schemas.openxmlformats.org/officeDocument/2006/relationships/hyperlink" Target="http://en.wikipedia.org/wiki/File:Map_of_Russian_districts,_2010-01-19.sv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32766" y="5918820"/>
            <a:ext cx="8373291" cy="946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478">
              <a:spcBef>
                <a:spcPct val="0"/>
              </a:spcBef>
              <a:defRPr/>
            </a:pPr>
            <a:endParaRPr lang="en-US" sz="1351" b="1" i="1" dirty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defTabSz="685478">
              <a:spcBef>
                <a:spcPct val="0"/>
              </a:spcBef>
              <a:defRPr/>
            </a:pPr>
            <a:r>
              <a:rPr lang="en-US" sz="2400" b="1" i="1" dirty="0" smtClean="0">
                <a:solidFill>
                  <a:schemeClr val="accent1">
                    <a:lumMod val="75000"/>
                  </a:schemeClr>
                </a:solidFill>
                <a:latin typeface=" Arial"/>
                <a:cs typeface="Arial" panose="020B0604020202020204" pitchFamily="34" charset="0"/>
              </a:rPr>
              <a:t>28 Sep 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 Arial"/>
                <a:cs typeface="Arial" panose="020B0604020202020204" pitchFamily="34" charset="0"/>
              </a:rPr>
              <a:t>2018</a:t>
            </a:r>
            <a:endParaRPr lang="en-US" sz="2400" i="1" dirty="0">
              <a:solidFill>
                <a:schemeClr val="accent1">
                  <a:lumMod val="75000"/>
                </a:schemeClr>
              </a:solidFill>
              <a:latin typeface=" Arial"/>
            </a:endParaRPr>
          </a:p>
          <a:p>
            <a:pPr algn="ctr" defTabSz="685478">
              <a:spcBef>
                <a:spcPct val="0"/>
              </a:spcBef>
              <a:defRPr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5724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2240" y="72562"/>
            <a:ext cx="102535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i="1" dirty="0" smtClean="0">
                <a:solidFill>
                  <a:srgbClr val="00CC99">
                    <a:lumMod val="40000"/>
                    <a:lumOff val="60000"/>
                  </a:srgbClr>
                </a:solidFill>
                <a:latin typeface="Arial Black" panose="020B0A04020102020204" pitchFamily="34" charset="0"/>
              </a:rPr>
              <a:t>Strategic Culture o</a:t>
            </a:r>
            <a:r>
              <a:rPr lang="en-US" sz="40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f </a:t>
            </a:r>
            <a:r>
              <a:rPr lang="en-US" sz="40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Turkey</a:t>
            </a:r>
            <a:r>
              <a:rPr lang="en-US" sz="4000" i="1" dirty="0" smtClean="0">
                <a:solidFill>
                  <a:srgbClr val="00CC99">
                    <a:lumMod val="40000"/>
                    <a:lumOff val="60000"/>
                  </a:srgbClr>
                </a:solidFill>
                <a:latin typeface="Arial Black" panose="020B0A04020102020204" pitchFamily="34" charset="0"/>
              </a:rPr>
              <a:t>: Challenges for US National Security</a:t>
            </a:r>
            <a:endParaRPr lang="en-US" sz="4000" i="1" dirty="0">
              <a:solidFill>
                <a:srgbClr val="00CC99">
                  <a:lumMod val="40000"/>
                  <a:lumOff val="60000"/>
                </a:srgb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7" y="152952"/>
            <a:ext cx="1158239" cy="7122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769" y="152952"/>
            <a:ext cx="614345" cy="7711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7153" y="5260538"/>
            <a:ext cx="1013908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                                  Mr</a:t>
            </a:r>
            <a:r>
              <a:rPr lang="en-US" sz="2000" b="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. Jeff </a:t>
            </a:r>
            <a:r>
              <a:rPr lang="en-US" sz="20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Vordermark</a:t>
            </a:r>
          </a:p>
          <a:p>
            <a:pPr lvl="0"/>
            <a:r>
              <a:rPr lang="en-US" sz="20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Department </a:t>
            </a:r>
            <a:r>
              <a:rPr lang="en-US" sz="2000" b="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of Joint, Interagency and Multinational Operations (DJIMO</a:t>
            </a:r>
            <a:r>
              <a:rPr lang="en-US" sz="20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)        	U.S</a:t>
            </a:r>
            <a:r>
              <a:rPr lang="en-US" sz="2000" b="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. Army Command and General Staff College (CGSC)</a:t>
            </a:r>
          </a:p>
          <a:p>
            <a:pPr algn="ctr"/>
            <a:endParaRPr lang="en-US" dirty="0">
              <a:solidFill>
                <a:srgbClr val="00CC99">
                  <a:lumMod val="40000"/>
                  <a:lumOff val="60000"/>
                </a:srgbClr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57" y="1339720"/>
            <a:ext cx="8491938" cy="363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7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84848" y="136362"/>
            <a:ext cx="111313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Strategic Culture of </a:t>
            </a:r>
            <a:r>
              <a:rPr lang="en-US" sz="3200" b="1" dirty="0" smtClean="0">
                <a:solidFill>
                  <a:prstClr val="black"/>
                </a:solidFill>
              </a:rPr>
              <a:t>Turkey: </a:t>
            </a:r>
            <a:r>
              <a:rPr lang="en-US" sz="3200" b="1" dirty="0">
                <a:solidFill>
                  <a:prstClr val="black"/>
                </a:solidFill>
              </a:rPr>
              <a:t>Challenges for US National Security."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16" y="1120345"/>
            <a:ext cx="3988177" cy="56387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12444" y="852131"/>
            <a:ext cx="372423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prstClr val="black"/>
                </a:solidFill>
              </a:rPr>
              <a:t>1923-2003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b="1" dirty="0" err="1" smtClean="0">
                <a:solidFill>
                  <a:srgbClr val="008000"/>
                </a:solidFill>
              </a:rPr>
              <a:t>Kemalism’s</a:t>
            </a:r>
            <a:r>
              <a:rPr lang="en-US" sz="2800" b="1" dirty="0" smtClean="0">
                <a:solidFill>
                  <a:srgbClr val="008000"/>
                </a:solidFill>
              </a:rPr>
              <a:t> 6 </a:t>
            </a:r>
            <a:r>
              <a:rPr lang="en-US" sz="2800" b="1" dirty="0" err="1" smtClean="0">
                <a:solidFill>
                  <a:srgbClr val="008000"/>
                </a:solidFill>
              </a:rPr>
              <a:t>Arrrows</a:t>
            </a:r>
            <a:endParaRPr lang="en-US" sz="2800" b="1" dirty="0" smtClean="0">
              <a:solidFill>
                <a:srgbClr val="00800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2800" b="1" dirty="0" smtClean="0">
                <a:solidFill>
                  <a:srgbClr val="008000"/>
                </a:solidFill>
              </a:rPr>
              <a:t>Republicanism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2800" b="1" dirty="0" err="1" smtClean="0">
                <a:solidFill>
                  <a:srgbClr val="008000"/>
                </a:solidFill>
              </a:rPr>
              <a:t>Statism</a:t>
            </a:r>
            <a:endParaRPr lang="en-US" sz="2800" b="1" dirty="0" smtClean="0">
              <a:solidFill>
                <a:srgbClr val="00800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2800" b="1" dirty="0" smtClean="0">
                <a:solidFill>
                  <a:srgbClr val="008000"/>
                </a:solidFill>
              </a:rPr>
              <a:t>Secularism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2800" b="1" dirty="0" smtClean="0">
                <a:solidFill>
                  <a:srgbClr val="008000"/>
                </a:solidFill>
              </a:rPr>
              <a:t>Nationalism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2800" b="1" dirty="0" smtClean="0">
                <a:solidFill>
                  <a:srgbClr val="008000"/>
                </a:solidFill>
              </a:rPr>
              <a:t>Populism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2800" b="1" dirty="0" err="1" smtClean="0">
                <a:solidFill>
                  <a:srgbClr val="008000"/>
                </a:solidFill>
              </a:rPr>
              <a:t>Revolutionism</a:t>
            </a:r>
            <a:endParaRPr lang="en-US" sz="2800" b="1" dirty="0" smtClean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9498" y="2726239"/>
            <a:ext cx="380250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prstClr val="black"/>
                </a:solidFill>
              </a:rPr>
              <a:t>Legacy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b="1" dirty="0" smtClean="0">
                <a:solidFill>
                  <a:srgbClr val="008000"/>
                </a:solidFill>
              </a:rPr>
              <a:t>An emerging, but imperfect democracy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b="1" dirty="0" smtClean="0">
                <a:solidFill>
                  <a:srgbClr val="008000"/>
                </a:solidFill>
              </a:rPr>
              <a:t>NATO Membership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b="1" dirty="0" smtClean="0">
                <a:solidFill>
                  <a:srgbClr val="008000"/>
                </a:solidFill>
              </a:rPr>
              <a:t>Non-Interventionist foreign policy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2800" b="1" dirty="0" smtClean="0">
              <a:solidFill>
                <a:srgbClr val="008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2800" b="1" dirty="0" smtClean="0">
              <a:solidFill>
                <a:srgbClr val="008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87468" y="5395708"/>
            <a:ext cx="645510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prstClr val="black"/>
                </a:solidFill>
              </a:rPr>
              <a:t>“I </a:t>
            </a:r>
            <a:r>
              <a:rPr lang="en-US" sz="2400" b="1" i="1" dirty="0">
                <a:solidFill>
                  <a:prstClr val="black"/>
                </a:solidFill>
              </a:rPr>
              <a:t>do not want history to record me as someone </a:t>
            </a:r>
            <a:endParaRPr lang="en-US" sz="2400" b="1" i="1" dirty="0" smtClean="0">
              <a:solidFill>
                <a:prstClr val="black"/>
              </a:solidFill>
            </a:endParaRPr>
          </a:p>
          <a:p>
            <a:r>
              <a:rPr lang="en-US" sz="2400" b="1" i="1" dirty="0" smtClean="0">
                <a:solidFill>
                  <a:prstClr val="black"/>
                </a:solidFill>
              </a:rPr>
              <a:t>who </a:t>
            </a:r>
            <a:r>
              <a:rPr lang="en-US" sz="2400" b="1" i="1" dirty="0">
                <a:solidFill>
                  <a:prstClr val="black"/>
                </a:solidFill>
              </a:rPr>
              <a:t>has bequeathed to his nation the institution </a:t>
            </a:r>
            <a:endParaRPr lang="en-US" sz="2400" b="1" i="1" dirty="0" smtClean="0">
              <a:solidFill>
                <a:prstClr val="black"/>
              </a:solidFill>
            </a:endParaRPr>
          </a:p>
          <a:p>
            <a:r>
              <a:rPr lang="en-US" sz="2400" b="1" i="1" dirty="0" smtClean="0">
                <a:solidFill>
                  <a:prstClr val="black"/>
                </a:solidFill>
              </a:rPr>
              <a:t>of despotism.”  </a:t>
            </a:r>
            <a:r>
              <a:rPr lang="en-US" dirty="0">
                <a:solidFill>
                  <a:prstClr val="black"/>
                </a:solidFill>
              </a:rPr>
              <a:t/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sz="1100" dirty="0" smtClean="0">
                <a:solidFill>
                  <a:srgbClr val="0000FF"/>
                </a:solidFill>
              </a:rPr>
              <a:t>https</a:t>
            </a:r>
            <a:r>
              <a:rPr lang="en-US" sz="1100" dirty="0">
                <a:solidFill>
                  <a:srgbClr val="0000FF"/>
                </a:solidFill>
              </a:rPr>
              <a:t>://www.brainyquote.com/quotes/mustafa_kemal_ataturk_802828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86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84848" y="136362"/>
            <a:ext cx="111313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Strategic Culture of </a:t>
            </a:r>
            <a:r>
              <a:rPr lang="en-US" sz="3200" b="1" dirty="0" smtClean="0">
                <a:solidFill>
                  <a:prstClr val="black"/>
                </a:solidFill>
              </a:rPr>
              <a:t>Turkey: </a:t>
            </a:r>
            <a:r>
              <a:rPr lang="en-US" sz="3200" b="1" dirty="0">
                <a:solidFill>
                  <a:prstClr val="black"/>
                </a:solidFill>
              </a:rPr>
              <a:t>Challenges for US National Security."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5991" y="793408"/>
            <a:ext cx="37242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prstClr val="black"/>
                </a:solidFill>
              </a:rPr>
              <a:t>2003 - Present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b="1" dirty="0" err="1" smtClean="0">
                <a:solidFill>
                  <a:srgbClr val="008000"/>
                </a:solidFill>
              </a:rPr>
              <a:t>Erdoganism</a:t>
            </a:r>
            <a:r>
              <a:rPr lang="en-US" sz="2800" b="1" dirty="0" smtClean="0">
                <a:solidFill>
                  <a:srgbClr val="008000"/>
                </a:solidFill>
              </a:rPr>
              <a:t>?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2800" b="1" dirty="0" smtClean="0">
                <a:solidFill>
                  <a:srgbClr val="008000"/>
                </a:solidFill>
              </a:rPr>
              <a:t>Neo-</a:t>
            </a:r>
            <a:r>
              <a:rPr lang="en-US" sz="2800" b="1" dirty="0" err="1" smtClean="0">
                <a:solidFill>
                  <a:srgbClr val="008000"/>
                </a:solidFill>
              </a:rPr>
              <a:t>Ottomanism</a:t>
            </a:r>
            <a:endParaRPr lang="en-US" sz="2800" b="1" dirty="0" smtClean="0">
              <a:solidFill>
                <a:srgbClr val="00800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2800" b="1" dirty="0" smtClean="0">
                <a:solidFill>
                  <a:srgbClr val="008000"/>
                </a:solidFill>
              </a:rPr>
              <a:t>Conformism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2800" b="1" dirty="0" smtClean="0">
                <a:solidFill>
                  <a:srgbClr val="008000"/>
                </a:solidFill>
              </a:rPr>
              <a:t>Conservatism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25803" y="3022805"/>
            <a:ext cx="57014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prstClr val="black"/>
                </a:solidFill>
              </a:rPr>
              <a:t>Emerging Legacy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b="1" dirty="0" smtClean="0">
                <a:solidFill>
                  <a:srgbClr val="008000"/>
                </a:solidFill>
              </a:rPr>
              <a:t>2016 coup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b="1" dirty="0" smtClean="0">
                <a:solidFill>
                  <a:srgbClr val="008000"/>
                </a:solidFill>
              </a:rPr>
              <a:t>Constitutional reform - vastly expanded presidential authorities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b="1" dirty="0" smtClean="0">
                <a:solidFill>
                  <a:srgbClr val="008000"/>
                </a:solidFill>
              </a:rPr>
              <a:t>Strained NATO Membership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b="1" dirty="0" smtClean="0">
                <a:solidFill>
                  <a:srgbClr val="008000"/>
                </a:solidFill>
              </a:rPr>
              <a:t>Economic woes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44596" y="6259775"/>
            <a:ext cx="8222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prstClr val="black"/>
                </a:solidFill>
              </a:rPr>
              <a:t>“Democracy is merely a train we ride until we reach our goal.”  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0193"/>
            <a:ext cx="6195701" cy="316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5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8BC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93139" y="785825"/>
            <a:ext cx="7576184" cy="15627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535"/>
              </a:spcBef>
            </a:pPr>
            <a:r>
              <a:rPr sz="3600" spc="-145" dirty="0">
                <a:solidFill>
                  <a:srgbClr val="F1F1F1"/>
                </a:solidFill>
              </a:rPr>
              <a:t>Demography </a:t>
            </a:r>
            <a:r>
              <a:rPr sz="3600" spc="-130" dirty="0">
                <a:solidFill>
                  <a:srgbClr val="F1F1F1"/>
                </a:solidFill>
              </a:rPr>
              <a:t>and </a:t>
            </a:r>
            <a:r>
              <a:rPr sz="3600" spc="-120" dirty="0">
                <a:solidFill>
                  <a:srgbClr val="F1F1F1"/>
                </a:solidFill>
              </a:rPr>
              <a:t>Human </a:t>
            </a:r>
            <a:r>
              <a:rPr sz="3600" spc="-140" dirty="0">
                <a:solidFill>
                  <a:srgbClr val="F1F1F1"/>
                </a:solidFill>
              </a:rPr>
              <a:t>Resources:  </a:t>
            </a:r>
            <a:r>
              <a:rPr sz="3600" spc="-155" dirty="0">
                <a:solidFill>
                  <a:srgbClr val="F1F1F1"/>
                </a:solidFill>
              </a:rPr>
              <a:t>Critical </a:t>
            </a:r>
            <a:r>
              <a:rPr sz="3600" spc="-170" dirty="0">
                <a:solidFill>
                  <a:srgbClr val="F1F1F1"/>
                </a:solidFill>
              </a:rPr>
              <a:t>Constraints </a:t>
            </a:r>
            <a:r>
              <a:rPr sz="3600" spc="-195" dirty="0">
                <a:solidFill>
                  <a:srgbClr val="F1F1F1"/>
                </a:solidFill>
              </a:rPr>
              <a:t>on </a:t>
            </a:r>
            <a:r>
              <a:rPr sz="3600" spc="-150" dirty="0">
                <a:solidFill>
                  <a:srgbClr val="F1F1F1"/>
                </a:solidFill>
              </a:rPr>
              <a:t>Russia’s  </a:t>
            </a:r>
            <a:r>
              <a:rPr sz="3600" spc="-80" dirty="0">
                <a:solidFill>
                  <a:srgbClr val="F1F1F1"/>
                </a:solidFill>
              </a:rPr>
              <a:t>Great </a:t>
            </a:r>
            <a:r>
              <a:rPr sz="3600" spc="-120" dirty="0">
                <a:solidFill>
                  <a:srgbClr val="F1F1F1"/>
                </a:solidFill>
              </a:rPr>
              <a:t>Power</a:t>
            </a:r>
            <a:r>
              <a:rPr sz="3600" spc="5" dirty="0">
                <a:solidFill>
                  <a:srgbClr val="F1F1F1"/>
                </a:solidFill>
              </a:rPr>
              <a:t> </a:t>
            </a:r>
            <a:r>
              <a:rPr sz="3600" spc="-200" dirty="0">
                <a:solidFill>
                  <a:srgbClr val="F1F1F1"/>
                </a:solidFill>
              </a:rPr>
              <a:t>Ambitions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993139" y="3278251"/>
            <a:ext cx="5441950" cy="285270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4460">
              <a:spcBef>
                <a:spcPts val="105"/>
              </a:spcBef>
            </a:pPr>
            <a:r>
              <a:rPr lang="en-US" sz="3200" spc="-5" dirty="0" smtClean="0">
                <a:solidFill>
                  <a:srgbClr val="F1F1F1"/>
                </a:solidFill>
                <a:latin typeface="Arial"/>
                <a:cs typeface="Arial"/>
              </a:rPr>
              <a:t>September </a:t>
            </a:r>
            <a:r>
              <a:rPr lang="en-US" sz="3200" spc="-5" dirty="0">
                <a:solidFill>
                  <a:srgbClr val="F1F1F1"/>
                </a:solidFill>
                <a:latin typeface="Arial"/>
                <a:cs typeface="Arial"/>
              </a:rPr>
              <a:t>2</a:t>
            </a:r>
            <a:r>
              <a:rPr sz="3200" spc="-5" dirty="0" smtClean="0">
                <a:solidFill>
                  <a:srgbClr val="F1F1F1"/>
                </a:solidFill>
                <a:latin typeface="Arial"/>
                <a:cs typeface="Arial"/>
              </a:rPr>
              <a:t>8</a:t>
            </a:r>
            <a:r>
              <a:rPr sz="3200" spc="-5" dirty="0">
                <a:solidFill>
                  <a:srgbClr val="F1F1F1"/>
                </a:solidFill>
                <a:latin typeface="Arial"/>
                <a:cs typeface="Arial"/>
              </a:rPr>
              <a:t>,</a:t>
            </a:r>
            <a:r>
              <a:rPr sz="3200" spc="-40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3200" spc="-10" dirty="0">
                <a:solidFill>
                  <a:srgbClr val="F1F1F1"/>
                </a:solidFill>
                <a:latin typeface="Arial"/>
                <a:cs typeface="Arial"/>
              </a:rPr>
              <a:t>2018</a:t>
            </a:r>
            <a:endParaRPr sz="3200" dirty="0">
              <a:solidFill>
                <a:prstClr val="black"/>
              </a:solidFill>
              <a:latin typeface="Arial"/>
              <a:cs typeface="Arial"/>
            </a:endParaRPr>
          </a:p>
          <a:p>
            <a:endParaRPr sz="565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>
              <a:spcBef>
                <a:spcPts val="5"/>
              </a:spcBef>
            </a:pP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Nicholas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Eberstadt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 marR="5080"/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Henry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Wendt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Chair in Political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Economy 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American Enterprise Institute 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  <a:hlinkClick r:id="rId2"/>
              </a:rPr>
              <a:t>Eberstadt@aei.org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86027" y="2990088"/>
            <a:ext cx="3624579" cy="0"/>
          </a:xfrm>
          <a:custGeom>
            <a:avLst/>
            <a:gdLst/>
            <a:ahLst/>
            <a:cxnLst/>
            <a:rect l="l" t="t" r="r" b="b"/>
            <a:pathLst>
              <a:path w="3624579">
                <a:moveTo>
                  <a:pt x="0" y="0"/>
                </a:moveTo>
                <a:lnTo>
                  <a:pt x="3624326" y="0"/>
                </a:lnTo>
              </a:path>
            </a:pathLst>
          </a:custGeom>
          <a:ln w="57912">
            <a:solidFill>
              <a:srgbClr val="161717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4" y="129568"/>
            <a:ext cx="1158340" cy="7132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015" y="71718"/>
            <a:ext cx="614345" cy="77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822960" y="1533092"/>
          <a:ext cx="10058400" cy="3999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22960" y="443563"/>
            <a:ext cx="1005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2160" b="1" i="0" u="none" strike="noStrike" kern="1200" baseline="0">
                <a:solidFill>
                  <a:srgbClr val="161818"/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 smtClean="0">
                <a:solidFill>
                  <a:srgbClr val="2F3135"/>
                </a:solidFill>
                <a:latin typeface="Gibson Light" panose="02000000000000000000" pitchFamily="50" charset="0"/>
                <a:cs typeface="Gibson SemiBold"/>
              </a:rPr>
              <a:t>Stabilized </a:t>
            </a:r>
            <a:r>
              <a:rPr lang="en-US" sz="2400" b="1" dirty="0">
                <a:solidFill>
                  <a:srgbClr val="2F3135"/>
                </a:solidFill>
                <a:latin typeface="Gibson Light" panose="02000000000000000000" pitchFamily="50" charset="0"/>
                <a:cs typeface="Gibson SemiBold"/>
              </a:rPr>
              <a:t>and </a:t>
            </a:r>
            <a:r>
              <a:rPr lang="en-US" sz="2400" b="1" dirty="0" smtClean="0">
                <a:solidFill>
                  <a:srgbClr val="2F3135"/>
                </a:solidFill>
                <a:latin typeface="Gibson Light" panose="02000000000000000000" pitchFamily="50" charset="0"/>
                <a:cs typeface="Gibson SemiBold"/>
              </a:rPr>
              <a:t>Recovering--For </a:t>
            </a:r>
            <a:r>
              <a:rPr lang="en-US" sz="2400" b="1" dirty="0">
                <a:solidFill>
                  <a:srgbClr val="2F3135"/>
                </a:solidFill>
                <a:latin typeface="Gibson Light" panose="02000000000000000000" pitchFamily="50" charset="0"/>
                <a:cs typeface="Gibson SemiBold"/>
              </a:rPr>
              <a:t>Now </a:t>
            </a:r>
            <a:endParaRPr lang="en-US" sz="2400" b="1" dirty="0" smtClean="0">
              <a:solidFill>
                <a:srgbClr val="2F3135"/>
              </a:solidFill>
              <a:latin typeface="Gibson Light" panose="02000000000000000000" pitchFamily="50" charset="0"/>
              <a:cs typeface="Gibson SemiBold"/>
            </a:endParaRPr>
          </a:p>
          <a:p>
            <a:pPr algn="ctr">
              <a:defRPr sz="2160" b="1" i="0" u="none" strike="noStrike" kern="1200" baseline="0">
                <a:solidFill>
                  <a:srgbClr val="161818"/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 smtClean="0">
                <a:solidFill>
                  <a:srgbClr val="2F3135"/>
                </a:solidFill>
                <a:latin typeface="Gibson Light" panose="02000000000000000000" pitchFamily="50" charset="0"/>
                <a:cs typeface="Gibson SemiBold"/>
              </a:rPr>
              <a:t>Russian </a:t>
            </a:r>
            <a:r>
              <a:rPr lang="en-US" sz="1600" b="1" dirty="0">
                <a:solidFill>
                  <a:srgbClr val="2F3135"/>
                </a:solidFill>
                <a:latin typeface="Gibson Light" panose="02000000000000000000" pitchFamily="50" charset="0"/>
                <a:cs typeface="Gibson SemiBold"/>
              </a:rPr>
              <a:t>Federation Population: </a:t>
            </a:r>
            <a:r>
              <a:rPr lang="en-US" sz="1600" b="1" dirty="0" smtClean="0">
                <a:solidFill>
                  <a:srgbClr val="2F3135"/>
                </a:solidFill>
                <a:latin typeface="Gibson Light" panose="02000000000000000000" pitchFamily="50" charset="0"/>
                <a:cs typeface="Gibson SemiBold"/>
              </a:rPr>
              <a:t>1990-2018 </a:t>
            </a:r>
            <a:r>
              <a:rPr lang="en-US" sz="1600" b="1" dirty="0">
                <a:solidFill>
                  <a:srgbClr val="2F3135"/>
                </a:solidFill>
                <a:latin typeface="Gibson Light" panose="02000000000000000000" pitchFamily="50" charset="0"/>
                <a:cs typeface="Gibson SemiBold"/>
              </a:rPr>
              <a:t/>
            </a:r>
            <a:br>
              <a:rPr lang="en-US" sz="1600" b="1" dirty="0">
                <a:solidFill>
                  <a:srgbClr val="2F3135"/>
                </a:solidFill>
                <a:latin typeface="Gibson Light" panose="02000000000000000000" pitchFamily="50" charset="0"/>
                <a:cs typeface="Gibson SemiBold"/>
              </a:rPr>
            </a:br>
            <a:r>
              <a:rPr lang="en-US" sz="1600" b="1" dirty="0">
                <a:solidFill>
                  <a:srgbClr val="2F3135"/>
                </a:solidFill>
                <a:latin typeface="Gibson Light" panose="02000000000000000000" pitchFamily="50" charset="0"/>
                <a:cs typeface="Gibson SemiBold"/>
              </a:rPr>
              <a:t>(Estimated for New Year’s Day, In Millions)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6311778"/>
            <a:ext cx="99821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  <a:latin typeface="Gibson Light"/>
                <a:cs typeface="Gibson Light"/>
              </a:rPr>
              <a:t>Sources: </a:t>
            </a:r>
            <a:r>
              <a:rPr lang="en-US" sz="1000" dirty="0" smtClean="0">
                <a:solidFill>
                  <a:prstClr val="black"/>
                </a:solidFill>
                <a:latin typeface="Gibson Light"/>
                <a:cs typeface="Gibson Light"/>
              </a:rPr>
              <a:t>Russian Federation Federal Statistical Service (</a:t>
            </a:r>
            <a:r>
              <a:rPr lang="en-US" sz="1000" dirty="0" err="1" smtClean="0">
                <a:solidFill>
                  <a:prstClr val="black"/>
                </a:solidFill>
                <a:latin typeface="Gibson Light"/>
                <a:cs typeface="Gibson Light"/>
              </a:rPr>
              <a:t>Goskomstat</a:t>
            </a:r>
            <a:r>
              <a:rPr lang="en-US" sz="1000" dirty="0" smtClean="0">
                <a:solidFill>
                  <a:prstClr val="black"/>
                </a:solidFill>
                <a:latin typeface="Gibson Light"/>
                <a:cs typeface="Gibson Light"/>
              </a:rPr>
              <a:t>), The </a:t>
            </a:r>
            <a:r>
              <a:rPr lang="en-US" sz="1000" dirty="0">
                <a:solidFill>
                  <a:prstClr val="black"/>
                </a:solidFill>
                <a:latin typeface="Gibson Light"/>
                <a:cs typeface="Gibson Light"/>
              </a:rPr>
              <a:t>Demographic Yearbook of Russia – 2017, </a:t>
            </a:r>
            <a:r>
              <a:rPr lang="en-US" sz="1000" dirty="0" smtClean="0">
                <a:solidFill>
                  <a:prstClr val="black"/>
                </a:solidFill>
                <a:latin typeface="Gibson Light"/>
                <a:cs typeface="Gibson Light"/>
              </a:rPr>
              <a:t>available </a:t>
            </a:r>
            <a:r>
              <a:rPr lang="en-US" sz="1000" dirty="0">
                <a:solidFill>
                  <a:prstClr val="black"/>
                </a:solidFill>
                <a:latin typeface="Gibson Light"/>
                <a:cs typeface="Gibson Light"/>
              </a:rPr>
              <a:t>at </a:t>
            </a:r>
            <a:r>
              <a:rPr lang="en-US" sz="1000" dirty="0">
                <a:solidFill>
                  <a:prstClr val="black"/>
                </a:solidFill>
                <a:latin typeface="Gibson Light"/>
                <a:cs typeface="Gibson Light"/>
                <a:hlinkClick r:id="rId4"/>
              </a:rPr>
              <a:t>http://</a:t>
            </a:r>
            <a:r>
              <a:rPr lang="en-US" sz="1000" dirty="0" smtClean="0">
                <a:solidFill>
                  <a:prstClr val="black"/>
                </a:solidFill>
                <a:latin typeface="Gibson Light"/>
                <a:cs typeface="Gibson Light"/>
                <a:hlinkClick r:id="rId4"/>
              </a:rPr>
              <a:t>www.gks.ru/bgd/regl/B17_16/Main.htm</a:t>
            </a:r>
            <a:r>
              <a:rPr lang="en-US" sz="1000" dirty="0" smtClean="0">
                <a:solidFill>
                  <a:prstClr val="black"/>
                </a:solidFill>
                <a:latin typeface="Gibson Light"/>
                <a:cs typeface="Gibson Light"/>
              </a:rPr>
              <a:t>   </a:t>
            </a:r>
            <a:r>
              <a:rPr lang="en-US" sz="1000" dirty="0">
                <a:solidFill>
                  <a:prstClr val="black"/>
                </a:solidFill>
                <a:latin typeface="Gibson Light"/>
                <a:cs typeface="Gibson Light"/>
              </a:rPr>
              <a:t>accessed February 28th, </a:t>
            </a:r>
            <a:r>
              <a:rPr lang="en-US" sz="1000" dirty="0" smtClean="0">
                <a:solidFill>
                  <a:prstClr val="black"/>
                </a:solidFill>
                <a:latin typeface="Gibson Light"/>
                <a:cs typeface="Gibson Light"/>
              </a:rPr>
              <a:t>2018; Russian Federation Federal State Statistics Service</a:t>
            </a:r>
            <a:r>
              <a:rPr lang="en-US" sz="1000" dirty="0">
                <a:solidFill>
                  <a:prstClr val="black"/>
                </a:solidFill>
                <a:latin typeface="Gibson Light"/>
                <a:cs typeface="Gibson Light"/>
              </a:rPr>
              <a:t> </a:t>
            </a:r>
            <a:r>
              <a:rPr lang="en-US" sz="1000" dirty="0" smtClean="0">
                <a:solidFill>
                  <a:prstClr val="black"/>
                </a:solidFill>
                <a:latin typeface="Gibson Light"/>
                <a:cs typeface="Gibson Light"/>
              </a:rPr>
              <a:t>(</a:t>
            </a:r>
            <a:r>
              <a:rPr lang="en-US" sz="1000" dirty="0" err="1" smtClean="0">
                <a:solidFill>
                  <a:prstClr val="black"/>
                </a:solidFill>
                <a:latin typeface="Gibson Light"/>
                <a:cs typeface="Gibson Light"/>
              </a:rPr>
              <a:t>Goskomstat</a:t>
            </a:r>
            <a:r>
              <a:rPr lang="en-US" sz="1000" dirty="0" smtClean="0">
                <a:solidFill>
                  <a:prstClr val="black"/>
                </a:solidFill>
                <a:latin typeface="Gibson Light"/>
                <a:cs typeface="Gibson Light"/>
              </a:rPr>
              <a:t>), </a:t>
            </a:r>
            <a:r>
              <a:rPr lang="en-US" sz="1000" dirty="0">
                <a:solidFill>
                  <a:prstClr val="black"/>
                </a:solidFill>
                <a:latin typeface="Gibson Light"/>
                <a:cs typeface="Gibson Light"/>
                <a:hlinkClick r:id="rId5"/>
              </a:rPr>
              <a:t>http://www.gks.ru/wps/wcm/connect/rosstat_main/rosstat/ru/statistics/population/demography</a:t>
            </a:r>
            <a:r>
              <a:rPr lang="en-US" sz="1000" dirty="0" smtClean="0">
                <a:solidFill>
                  <a:prstClr val="black"/>
                </a:solidFill>
                <a:latin typeface="Gibson Light"/>
                <a:cs typeface="Gibson Light"/>
                <a:hlinkClick r:id="rId5"/>
              </a:rPr>
              <a:t>/</a:t>
            </a:r>
            <a:r>
              <a:rPr lang="en-US" sz="1000" dirty="0" smtClean="0">
                <a:solidFill>
                  <a:prstClr val="black"/>
                </a:solidFill>
                <a:latin typeface="Gibson Light"/>
                <a:cs typeface="Gibson Light"/>
              </a:rPr>
              <a:t>, retrieved March 1</a:t>
            </a:r>
            <a:r>
              <a:rPr lang="en-US" sz="1000" baseline="30000" dirty="0" smtClean="0">
                <a:solidFill>
                  <a:prstClr val="black"/>
                </a:solidFill>
                <a:latin typeface="Gibson Light"/>
                <a:cs typeface="Gibson Light"/>
              </a:rPr>
              <a:t>st</a:t>
            </a:r>
            <a:r>
              <a:rPr lang="en-US" sz="1000" dirty="0" smtClean="0">
                <a:solidFill>
                  <a:prstClr val="black"/>
                </a:solidFill>
                <a:latin typeface="Gibson Light"/>
                <a:cs typeface="Gibson Light"/>
              </a:rPr>
              <a:t>, 2018.  </a:t>
            </a:r>
            <a:endParaRPr lang="en-US" sz="1000" dirty="0">
              <a:solidFill>
                <a:prstClr val="black"/>
              </a:solidFill>
              <a:latin typeface="Gibson Light"/>
              <a:cs typeface="Gibson Light"/>
            </a:endParaRPr>
          </a:p>
        </p:txBody>
      </p:sp>
      <p:sp>
        <p:nvSpPr>
          <p:cNvPr id="8" name="Footer Placeholder 1"/>
          <p:cNvSpPr txBox="1">
            <a:spLocks/>
          </p:cNvSpPr>
          <p:nvPr/>
        </p:nvSpPr>
        <p:spPr>
          <a:xfrm>
            <a:off x="8077200" y="53949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Gibson Light" panose="02000000000000000000" pitchFamily="50" charset="0"/>
              </a:rPr>
              <a:t>Copyright Nicholas Eberstadt</a:t>
            </a:r>
            <a:endParaRPr lang="en-US" dirty="0">
              <a:solidFill>
                <a:prstClr val="black">
                  <a:tint val="75000"/>
                </a:prstClr>
              </a:solidFill>
              <a:latin typeface="Gibson Light" panose="02000000000000000000" pitchFamily="50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DAF2B-D0B9-4F40-8339-FE16F72AE0A1}" type="slidenum">
              <a:rPr lang="en-US" smtClean="0">
                <a:solidFill>
                  <a:srgbClr val="161818">
                    <a:tint val="75000"/>
                  </a:srgbClr>
                </a:solidFill>
              </a:rPr>
              <a:pPr/>
              <a:t>14</a:t>
            </a:fld>
            <a:endParaRPr lang="en-US">
              <a:solidFill>
                <a:srgbClr val="16181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17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/>
          </p:nvPr>
        </p:nvGraphicFramePr>
        <p:xfrm>
          <a:off x="464222" y="872728"/>
          <a:ext cx="11346777" cy="5539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807248" y="228077"/>
            <a:ext cx="8362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2160" b="1" i="0" u="none" strike="noStrike" kern="1200" baseline="0">
                <a:solidFill>
                  <a:srgbClr val="161818"/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 smtClean="0">
                <a:solidFill>
                  <a:srgbClr val="2F3135"/>
                </a:solidFill>
                <a:latin typeface="Gibson Light" panose="02000000000000000000" pitchFamily="50" charset="0"/>
                <a:cs typeface="Gibson SemiBold"/>
              </a:rPr>
              <a:t>Who’s </a:t>
            </a:r>
            <a:r>
              <a:rPr lang="en-US" sz="2400" b="1" dirty="0">
                <a:solidFill>
                  <a:srgbClr val="2F3135"/>
                </a:solidFill>
                <a:latin typeface="Gibson Light" panose="02000000000000000000" pitchFamily="50" charset="0"/>
                <a:cs typeface="Gibson SemiBold"/>
              </a:rPr>
              <a:t>The Biggest Loser? </a:t>
            </a:r>
          </a:p>
          <a:p>
            <a:pPr algn="ctr">
              <a:defRPr sz="2160" b="1" i="0" u="none" strike="noStrike" kern="1200" baseline="0">
                <a:solidFill>
                  <a:srgbClr val="161818"/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rgbClr val="2F3135"/>
                </a:solidFill>
                <a:latin typeface="Gibson Light" panose="02000000000000000000" pitchFamily="50" charset="0"/>
                <a:cs typeface="Gibson SemiBold"/>
              </a:rPr>
              <a:t>Greatest Global Surfeits of Deaths Over Births, 1992-2012 Period</a:t>
            </a:r>
          </a:p>
        </p:txBody>
      </p:sp>
      <p:sp>
        <p:nvSpPr>
          <p:cNvPr id="7" name="Footer Placeholder 1"/>
          <p:cNvSpPr txBox="1">
            <a:spLocks/>
          </p:cNvSpPr>
          <p:nvPr/>
        </p:nvSpPr>
        <p:spPr>
          <a:xfrm>
            <a:off x="7581900" y="5212557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rgbClr val="161818">
                    <a:tint val="75000"/>
                  </a:srgbClr>
                </a:solidFill>
                <a:latin typeface="Gibson Light" panose="02000000000000000000" pitchFamily="50" charset="0"/>
              </a:rPr>
              <a:t>Copyright Nicholas Eberstadt</a:t>
            </a:r>
            <a:endParaRPr lang="en-US" sz="900" dirty="0">
              <a:solidFill>
                <a:srgbClr val="161818">
                  <a:tint val="75000"/>
                </a:srgbClr>
              </a:solidFill>
              <a:latin typeface="Gibson Light" panose="02000000000000000000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459756"/>
            <a:ext cx="86246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161818"/>
                </a:solidFill>
                <a:latin typeface="Gibson Light"/>
                <a:cs typeface="Gibson Light"/>
              </a:rPr>
              <a:t>Source: United States Census Bureau, “Components of Population Growth 1992-2012,” International Data Base, www.census.gov/population/international/data/idb/region.php. (Date Accessed: April 26, 2014).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DAF2B-D0B9-4F40-8339-FE16F72AE0A1}" type="slidenum">
              <a:rPr lang="en-US" smtClean="0">
                <a:solidFill>
                  <a:srgbClr val="161818">
                    <a:tint val="75000"/>
                  </a:srgbClr>
                </a:solidFill>
              </a:rPr>
              <a:pPr/>
              <a:t>15</a:t>
            </a:fld>
            <a:endParaRPr lang="en-US">
              <a:solidFill>
                <a:srgbClr val="16181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39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 noGrp="1"/>
          </p:cNvGraphicFramePr>
          <p:nvPr>
            <p:extLst/>
          </p:nvPr>
        </p:nvGraphicFramePr>
        <p:xfrm>
          <a:off x="870492" y="906224"/>
          <a:ext cx="10591800" cy="4762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Donut 5"/>
          <p:cNvSpPr/>
          <p:nvPr/>
        </p:nvSpPr>
        <p:spPr>
          <a:xfrm>
            <a:off x="4495800" y="1828800"/>
            <a:ext cx="914400" cy="838200"/>
          </a:xfrm>
          <a:prstGeom prst="donut">
            <a:avLst>
              <a:gd name="adj" fmla="val 722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rgbClr val="161818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7382" y="29087"/>
            <a:ext cx="10410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2160" b="1" i="0" u="none" strike="noStrike" kern="1200" baseline="0">
                <a:solidFill>
                  <a:srgbClr val="161818"/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 smtClean="0">
                <a:solidFill>
                  <a:srgbClr val="2F3135"/>
                </a:solidFill>
                <a:latin typeface="Gibson Light" panose="02000000000000000000" pitchFamily="50" charset="0"/>
                <a:cs typeface="Gibson SemiBold"/>
              </a:rPr>
              <a:t>(European</a:t>
            </a:r>
            <a:r>
              <a:rPr lang="en-US" sz="2400" b="1" dirty="0">
                <a:solidFill>
                  <a:srgbClr val="2F3135"/>
                </a:solidFill>
                <a:latin typeface="Gibson Light" panose="02000000000000000000" pitchFamily="50" charset="0"/>
                <a:cs typeface="Gibson SemiBold"/>
              </a:rPr>
              <a:t>) Family Values</a:t>
            </a:r>
          </a:p>
          <a:p>
            <a:pPr algn="ctr">
              <a:defRPr sz="2160" b="1" i="0" u="none" strike="noStrike" kern="1200" baseline="0">
                <a:solidFill>
                  <a:srgbClr val="161818"/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rgbClr val="2F3135"/>
                </a:solidFill>
                <a:latin typeface="Gibson Light" panose="02000000000000000000" pitchFamily="50" charset="0"/>
                <a:cs typeface="Gibson SemiBold"/>
              </a:rPr>
              <a:t>TFR vs. </a:t>
            </a:r>
            <a:r>
              <a:rPr lang="en-US" sz="1600" b="1" dirty="0" smtClean="0">
                <a:solidFill>
                  <a:srgbClr val="2F3135"/>
                </a:solidFill>
                <a:latin typeface="Gibson Light" panose="02000000000000000000" pitchFamily="50" charset="0"/>
                <a:cs typeface="Gibson SemiBold"/>
              </a:rPr>
              <a:t>Percentage </a:t>
            </a:r>
            <a:r>
              <a:rPr lang="en-US" sz="1600" b="1" dirty="0">
                <a:solidFill>
                  <a:srgbClr val="2F3135"/>
                </a:solidFill>
                <a:latin typeface="Gibson Light" panose="02000000000000000000" pitchFamily="50" charset="0"/>
                <a:cs typeface="Gibson SemiBold"/>
              </a:rPr>
              <a:t>Births Outside of Marriage, Russia and Select </a:t>
            </a:r>
            <a:r>
              <a:rPr lang="en-US" sz="1600" b="1" dirty="0" smtClean="0">
                <a:solidFill>
                  <a:srgbClr val="2F3135"/>
                </a:solidFill>
                <a:latin typeface="Gibson Light" panose="02000000000000000000" pitchFamily="50" charset="0"/>
                <a:cs typeface="Gibson SemiBold"/>
              </a:rPr>
              <a:t>European </a:t>
            </a:r>
            <a:r>
              <a:rPr lang="en-US" sz="1600" b="1" dirty="0">
                <a:solidFill>
                  <a:srgbClr val="2F3135"/>
                </a:solidFill>
                <a:latin typeface="Gibson Light" panose="02000000000000000000" pitchFamily="50" charset="0"/>
                <a:cs typeface="Gibson SemiBold"/>
              </a:rPr>
              <a:t>Nations, 2015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DAF2B-D0B9-4F40-8339-FE16F72AE0A1}" type="slidenum">
              <a:rPr lang="en-US" smtClean="0">
                <a:solidFill>
                  <a:srgbClr val="161818">
                    <a:tint val="75000"/>
                  </a:srgbClr>
                </a:solidFill>
              </a:rPr>
              <a:pPr/>
              <a:t>16</a:t>
            </a:fld>
            <a:endParaRPr lang="en-US">
              <a:solidFill>
                <a:srgbClr val="161818">
                  <a:tint val="75000"/>
                </a:srgb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771" y="6150114"/>
            <a:ext cx="952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161818"/>
                </a:solidFill>
                <a:latin typeface="Gibson Light"/>
                <a:cs typeface="Gibson Light"/>
              </a:rPr>
              <a:t>Sources: EU data: Eurostat, “Fertility Indicators: Total fertility rate (tsdde220)” http://ec.europa.eu/eurostat/web/products-datasets/-/tsdde220 (accessed February 23, 2018); Eurostat, “Live births outside marriage (tps00018)” http://ec.europa.eu/eurostat/web/products-datasets/-/tps00018 (accessed February 23, 2018). Russia data: Fertility rate, total (births per woman), World Bank Data, https://data.worldbank.org/indicator/SP.DYN.TFRT.IN?locations=RU (Date Accessed: February 26, 2018); Demographic Yearbook of </a:t>
            </a:r>
            <a:r>
              <a:rPr lang="en-US" sz="1000" dirty="0" smtClean="0">
                <a:solidFill>
                  <a:srgbClr val="161818"/>
                </a:solidFill>
                <a:latin typeface="Gibson Light"/>
                <a:cs typeface="Gibson Light"/>
              </a:rPr>
              <a:t>Russia 2017, </a:t>
            </a:r>
            <a:r>
              <a:rPr lang="en-US" sz="1000" dirty="0">
                <a:solidFill>
                  <a:srgbClr val="161818"/>
                </a:solidFill>
                <a:latin typeface="Gibson Light"/>
                <a:cs typeface="Gibson Light"/>
              </a:rPr>
              <a:t>Fertility, “Live births by mothers marital status, Table 4.5,” http://www.gks.ru/bgd/regl/B17_16/Main.htm (Date Accessed: February 23, 2018).</a:t>
            </a:r>
          </a:p>
        </p:txBody>
      </p:sp>
      <p:sp>
        <p:nvSpPr>
          <p:cNvPr id="17" name="Footer Placeholder 1"/>
          <p:cNvSpPr txBox="1">
            <a:spLocks/>
          </p:cNvSpPr>
          <p:nvPr/>
        </p:nvSpPr>
        <p:spPr>
          <a:xfrm>
            <a:off x="7581900" y="4903470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rgbClr val="161818">
                    <a:tint val="75000"/>
                  </a:srgbClr>
                </a:solidFill>
                <a:latin typeface="Gibson Light" panose="02000000000000000000" pitchFamily="50" charset="0"/>
              </a:rPr>
              <a:t>Copyright Nicholas Eberstadt</a:t>
            </a:r>
          </a:p>
        </p:txBody>
      </p:sp>
    </p:spTree>
    <p:extLst>
      <p:ext uri="{BB962C8B-B14F-4D97-AF65-F5344CB8AC3E}">
        <p14:creationId xmlns:p14="http://schemas.microsoft.com/office/powerpoint/2010/main" val="20121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668A0-28B6-43A3-9B35-F4C8ACD48906}" type="slidenum">
              <a:rPr lang="en-US" smtClean="0">
                <a:solidFill>
                  <a:srgbClr val="161818">
                    <a:tint val="75000"/>
                  </a:srgbClr>
                </a:solidFill>
              </a:rPr>
              <a:pPr/>
              <a:t>17</a:t>
            </a:fld>
            <a:endParaRPr lang="en-US">
              <a:solidFill>
                <a:srgbClr val="161818">
                  <a:tint val="75000"/>
                </a:srgb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20" y="6314889"/>
            <a:ext cx="5715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161818"/>
                </a:solidFill>
                <a:latin typeface="Calibri Light" panose="020F0302020204030204"/>
                <a:cs typeface="Times New Roman" panose="02020603050405020304" pitchFamily="18" charset="0"/>
              </a:rPr>
              <a:t>Source</a:t>
            </a:r>
            <a:r>
              <a:rPr lang="en-US" sz="1000" dirty="0">
                <a:solidFill>
                  <a:srgbClr val="161818"/>
                </a:solidFill>
                <a:latin typeface="Calibri Light" panose="020F0302020204030204"/>
                <a:cs typeface="Times New Roman" panose="02020603050405020304" pitchFamily="18" charset="0"/>
              </a:rPr>
              <a:t>: Religious Composition by Country, </a:t>
            </a:r>
            <a:r>
              <a:rPr lang="en-US" sz="1000" dirty="0" smtClean="0">
                <a:solidFill>
                  <a:srgbClr val="161818"/>
                </a:solidFill>
                <a:latin typeface="Calibri Light" panose="020F0302020204030204"/>
                <a:cs typeface="Times New Roman" panose="02020603050405020304" pitchFamily="18" charset="0"/>
              </a:rPr>
              <a:t>2010-2050, April, 2, 2015, Pew </a:t>
            </a:r>
            <a:r>
              <a:rPr lang="en-US" sz="1000" dirty="0">
                <a:solidFill>
                  <a:srgbClr val="161818"/>
                </a:solidFill>
                <a:latin typeface="Calibri Light" panose="020F0302020204030204"/>
                <a:cs typeface="Times New Roman" panose="02020603050405020304" pitchFamily="18" charset="0"/>
              </a:rPr>
              <a:t>Research </a:t>
            </a:r>
            <a:r>
              <a:rPr lang="en-US" sz="1000" dirty="0" smtClean="0">
                <a:solidFill>
                  <a:srgbClr val="161818"/>
                </a:solidFill>
                <a:latin typeface="Calibri Light" panose="020F0302020204030204"/>
                <a:cs typeface="Times New Roman" panose="02020603050405020304" pitchFamily="18" charset="0"/>
              </a:rPr>
              <a:t>Center, </a:t>
            </a:r>
            <a:r>
              <a:rPr lang="en-US" sz="1000" dirty="0">
                <a:solidFill>
                  <a:srgbClr val="161818"/>
                </a:solidFill>
                <a:latin typeface="Calibri Light" panose="020F0302020204030204"/>
                <a:cs typeface="Times New Roman" panose="02020603050405020304" pitchFamily="18" charset="0"/>
              </a:rPr>
              <a:t>available online at </a:t>
            </a:r>
            <a:r>
              <a:rPr lang="en-US" sz="1000" dirty="0">
                <a:solidFill>
                  <a:srgbClr val="161818"/>
                </a:solidFill>
                <a:latin typeface="Calibri Light" panose="020F0302020204030204"/>
                <a:cs typeface="Times New Roman" panose="02020603050405020304" pitchFamily="18" charset="0"/>
                <a:hlinkClick r:id="rId3"/>
              </a:rPr>
              <a:t>http://www.pewforum.org/2015/04/02/religious-projection-table/2010/number/Europe</a:t>
            </a:r>
            <a:r>
              <a:rPr lang="en-US" sz="1000" dirty="0" smtClean="0">
                <a:solidFill>
                  <a:srgbClr val="161818"/>
                </a:solidFill>
                <a:latin typeface="Calibri Light" panose="020F0302020204030204"/>
                <a:cs typeface="Times New Roman" panose="02020603050405020304" pitchFamily="18" charset="0"/>
                <a:hlinkClick r:id="rId3"/>
              </a:rPr>
              <a:t>/#</a:t>
            </a:r>
            <a:r>
              <a:rPr lang="en-US" sz="1000" dirty="0" smtClean="0">
                <a:solidFill>
                  <a:srgbClr val="161818"/>
                </a:solidFill>
                <a:latin typeface="Calibri Light" panose="020F0302020204030204"/>
                <a:cs typeface="Times New Roman" panose="02020603050405020304" pitchFamily="18" charset="0"/>
              </a:rPr>
              <a:t>, accessed February 28, 2018. </a:t>
            </a:r>
            <a:endParaRPr lang="en-US" sz="1000" dirty="0">
              <a:solidFill>
                <a:srgbClr val="161818"/>
              </a:solidFill>
              <a:latin typeface="Calibri Light" panose="020F0302020204030204"/>
              <a:cs typeface="Times New Roman" panose="02020603050405020304" pitchFamily="18" charset="0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990600" y="228601"/>
          <a:ext cx="9906000" cy="579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31456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668A0-28B6-43A3-9B35-F4C8ACD48906}" type="slidenum">
              <a:rPr lang="en-US" smtClean="0">
                <a:solidFill>
                  <a:srgbClr val="161818">
                    <a:tint val="75000"/>
                  </a:srgbClr>
                </a:solidFill>
              </a:rPr>
              <a:pPr/>
              <a:t>18</a:t>
            </a:fld>
            <a:endParaRPr lang="en-US">
              <a:solidFill>
                <a:srgbClr val="161818">
                  <a:tint val="75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598364"/>
            <a:ext cx="8077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161818"/>
                </a:solidFill>
                <a:latin typeface="Gibson Light" panose="02000000000000000000" pitchFamily="50" charset="0"/>
                <a:cs typeface="Times New Roman" panose="02020603050405020304" pitchFamily="18" charset="0"/>
              </a:rPr>
              <a:t>Source: US Census Bureau International Database, </a:t>
            </a:r>
            <a:r>
              <a:rPr lang="en-US" sz="1000" dirty="0">
                <a:solidFill>
                  <a:srgbClr val="161818"/>
                </a:solidFill>
                <a:latin typeface="Gibson Light" panose="02000000000000000000" pitchFamily="50" charset="0"/>
                <a:cs typeface="Times New Roman" pitchFamily="18" charset="0"/>
                <a:hlinkClick r:id="rId3"/>
              </a:rPr>
              <a:t>https://www.census.gov/data-tools/demo/idb/</a:t>
            </a:r>
            <a:r>
              <a:rPr lang="en-US" sz="1000" dirty="0">
                <a:solidFill>
                  <a:srgbClr val="161818"/>
                </a:solidFill>
                <a:latin typeface="Gibson Light" panose="02000000000000000000" pitchFamily="50" charset="0"/>
                <a:cs typeface="Times New Roman" pitchFamily="18" charset="0"/>
              </a:rPr>
              <a:t> (Date Accessed: February 26, 2018)</a:t>
            </a:r>
            <a:endParaRPr lang="en-US" sz="1000" dirty="0">
              <a:solidFill>
                <a:srgbClr val="FF0000"/>
              </a:solidFill>
              <a:latin typeface="Gibson Light" panose="02000000000000000000" pitchFamily="50" charset="0"/>
              <a:cs typeface="Times New Roman" pitchFamily="18" charset="0"/>
            </a:endParaRPr>
          </a:p>
        </p:txBody>
      </p:sp>
      <p:graphicFrame>
        <p:nvGraphicFramePr>
          <p:cNvPr id="7" name="Chart 6"/>
          <p:cNvGraphicFramePr/>
          <p:nvPr>
            <p:extLst/>
          </p:nvPr>
        </p:nvGraphicFramePr>
        <p:xfrm>
          <a:off x="0" y="0"/>
          <a:ext cx="11963400" cy="6289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8096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0234" y="272988"/>
            <a:ext cx="104976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i="1" dirty="0" smtClean="0">
                <a:solidFill>
                  <a:srgbClr val="00CC99">
                    <a:lumMod val="40000"/>
                    <a:lumOff val="60000"/>
                  </a:srgbClr>
                </a:solidFill>
                <a:latin typeface="Arial Black" panose="020B0A04020102020204" pitchFamily="34" charset="0"/>
              </a:rPr>
              <a:t>Russian Strategic Culture: </a:t>
            </a:r>
            <a:r>
              <a:rPr lang="en-US" sz="4000" i="1" dirty="0">
                <a:solidFill>
                  <a:srgbClr val="00CC99">
                    <a:lumMod val="40000"/>
                    <a:lumOff val="60000"/>
                  </a:srgbClr>
                </a:solidFill>
                <a:latin typeface="Arial Black" panose="020B0A04020102020204" pitchFamily="34" charset="0"/>
              </a:rPr>
              <a:t>Challenges for US National Security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4" y="129568"/>
            <a:ext cx="1158340" cy="7132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015" y="71718"/>
            <a:ext cx="614345" cy="7711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29436" y="1797697"/>
            <a:ext cx="10972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CC99">
                    <a:lumMod val="40000"/>
                    <a:lumOff val="60000"/>
                  </a:srgbClr>
                </a:solidFill>
              </a:rPr>
              <a:t>Why Does Russia Behave the Way It Does?</a:t>
            </a:r>
          </a:p>
          <a:p>
            <a:endParaRPr lang="en-US" b="1" dirty="0">
              <a:solidFill>
                <a:srgbClr val="000000"/>
              </a:solidFill>
            </a:endParaRPr>
          </a:p>
          <a:p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9271" y="5107915"/>
            <a:ext cx="107935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CC99">
                    <a:lumMod val="40000"/>
                    <a:lumOff val="60000"/>
                  </a:srgbClr>
                </a:solidFill>
                <a:latin typeface="Arial Black" panose="020B0A04020102020204" pitchFamily="34" charset="0"/>
              </a:rPr>
              <a:t>                                             Mr</a:t>
            </a:r>
            <a:r>
              <a:rPr lang="en-US" sz="2000" dirty="0">
                <a:solidFill>
                  <a:srgbClr val="00CC99">
                    <a:lumMod val="40000"/>
                    <a:lumOff val="60000"/>
                  </a:srgbClr>
                </a:solidFill>
                <a:latin typeface="Arial Black" panose="020B0A04020102020204" pitchFamily="34" charset="0"/>
              </a:rPr>
              <a:t>. </a:t>
            </a:r>
            <a:r>
              <a:rPr lang="en-US" sz="2000" dirty="0" smtClean="0">
                <a:solidFill>
                  <a:srgbClr val="00CC99">
                    <a:lumMod val="40000"/>
                    <a:lumOff val="60000"/>
                  </a:srgbClr>
                </a:solidFill>
                <a:latin typeface="Arial Black" panose="020B0A04020102020204" pitchFamily="34" charset="0"/>
              </a:rPr>
              <a:t>Mark Wilcox</a:t>
            </a:r>
          </a:p>
          <a:p>
            <a:r>
              <a:rPr lang="en-US" sz="2000" dirty="0" smtClean="0">
                <a:solidFill>
                  <a:srgbClr val="00CC99">
                    <a:lumMod val="40000"/>
                    <a:lumOff val="60000"/>
                  </a:srgbClr>
                </a:solidFill>
                <a:latin typeface="Arial Black" panose="020B0A04020102020204" pitchFamily="34" charset="0"/>
              </a:rPr>
              <a:t>William Eldridge Odom Chair of Joint, Interagency and Multinational Studies</a:t>
            </a:r>
          </a:p>
          <a:p>
            <a:r>
              <a:rPr lang="en-US" sz="2000" b="1" i="1" dirty="0" smtClean="0">
                <a:solidFill>
                  <a:srgbClr val="00CC99">
                    <a:lumMod val="40000"/>
                    <a:lumOff val="60000"/>
                  </a:srgbClr>
                </a:solidFill>
                <a:latin typeface="Arial Black" panose="020B0A04020102020204" pitchFamily="34" charset="0"/>
              </a:rPr>
              <a:t>              US Army Command and General Staff College (CGSC)</a:t>
            </a:r>
            <a:endParaRPr lang="en-US" sz="2000" b="1" i="1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541" y="2762250"/>
            <a:ext cx="4823012" cy="204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5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8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Governance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Insecurity</a:t>
            </a:r>
            <a:endParaRPr lang="en-US" dirty="0"/>
          </a:p>
        </p:txBody>
      </p:sp>
      <p:pic>
        <p:nvPicPr>
          <p:cNvPr id="4" name="Picture 3" descr="Asian_expansion_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3188" y="114043"/>
            <a:ext cx="6475004" cy="388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russiaaddivisio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3188" y="4136231"/>
            <a:ext cx="3547145" cy="2518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1" descr="Map of Russian districts, 2010-01-19.sv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20333" y="4474885"/>
            <a:ext cx="3197227" cy="1841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000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19</a:t>
            </a:r>
            <a:r>
              <a:rPr lang="en-US" baseline="30000" dirty="0" smtClean="0"/>
              <a:t>th</a:t>
            </a:r>
            <a:r>
              <a:rPr lang="en-US" dirty="0" smtClean="0"/>
              <a:t> Century – Gorchakov</a:t>
            </a:r>
          </a:p>
          <a:p>
            <a:pPr lvl="1"/>
            <a:r>
              <a:rPr lang="en-US" dirty="0" smtClean="0"/>
              <a:t>Defeat – Concentration – Rise Again</a:t>
            </a:r>
          </a:p>
          <a:p>
            <a:r>
              <a:rPr lang="en-US" dirty="0" smtClean="0"/>
              <a:t>Bolshevik Revolution</a:t>
            </a:r>
          </a:p>
          <a:p>
            <a:pPr lvl="1"/>
            <a:r>
              <a:rPr lang="en-US" dirty="0" smtClean="0"/>
              <a:t>Revolutionary change is bad</a:t>
            </a:r>
          </a:p>
          <a:p>
            <a:r>
              <a:rPr lang="en-US" dirty="0" smtClean="0"/>
              <a:t>Great Patriotic War</a:t>
            </a:r>
          </a:p>
          <a:p>
            <a:pPr lvl="1"/>
            <a:r>
              <a:rPr lang="en-US" dirty="0" smtClean="0"/>
              <a:t>Glorious victory – being diminished?</a:t>
            </a:r>
          </a:p>
          <a:p>
            <a:r>
              <a:rPr lang="en-US" dirty="0" smtClean="0"/>
              <a:t>Yeltsin Period</a:t>
            </a:r>
            <a:endParaRPr lang="en-US" dirty="0"/>
          </a:p>
          <a:p>
            <a:pPr lvl="1"/>
            <a:r>
              <a:rPr lang="en-US" dirty="0" smtClean="0"/>
              <a:t>Weakness – origin of unipolar world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6944754" y="793284"/>
            <a:ext cx="4617844" cy="3381756"/>
            <a:chOff x="6613828" y="1005675"/>
            <a:chExt cx="4617844" cy="3381756"/>
          </a:xfrm>
        </p:grpSpPr>
        <p:grpSp>
          <p:nvGrpSpPr>
            <p:cNvPr id="4" name="Group 3"/>
            <p:cNvGrpSpPr/>
            <p:nvPr/>
          </p:nvGrpSpPr>
          <p:grpSpPr>
            <a:xfrm>
              <a:off x="6613828" y="1005675"/>
              <a:ext cx="4617844" cy="1587671"/>
              <a:chOff x="4227679" y="2031144"/>
              <a:chExt cx="4617844" cy="1587671"/>
            </a:xfrm>
          </p:grpSpPr>
          <p:pic>
            <p:nvPicPr>
              <p:cNvPr id="5" name="Picture 2" descr="Image result for rodina statue kiev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80230" y="2031144"/>
                <a:ext cx="2365293" cy="15788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4" descr="Image result for soviet flag on reichsta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7679" y="2031144"/>
                <a:ext cx="2185236" cy="15788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4467225" y="3295650"/>
                <a:ext cx="1809750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Taking Berlin</a:t>
                </a: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7706955" y="2940654"/>
              <a:ext cx="2179510" cy="1446777"/>
              <a:chOff x="6795423" y="4055409"/>
              <a:chExt cx="2179510" cy="1446777"/>
            </a:xfrm>
          </p:grpSpPr>
          <p:pic>
            <p:nvPicPr>
              <p:cNvPr id="13" name="Picture 8" descr="Image result for soviet forces leaving east germany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95423" y="4055409"/>
                <a:ext cx="2179510" cy="14309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6881146" y="5179021"/>
                <a:ext cx="1994630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Leaving East Germany</a:t>
                </a:r>
              </a:p>
            </p:txBody>
          </p:sp>
        </p:grp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168" y="4506563"/>
            <a:ext cx="3207214" cy="200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2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Russian-ness – </a:t>
            </a:r>
            <a:r>
              <a:rPr lang="en-US" dirty="0" err="1" smtClean="0"/>
              <a:t>Russkiy</a:t>
            </a:r>
            <a:r>
              <a:rPr lang="en-US" dirty="0" smtClean="0"/>
              <a:t> </a:t>
            </a:r>
            <a:r>
              <a:rPr lang="en-US" dirty="0" err="1" smtClean="0"/>
              <a:t>mir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Eastern? Western? Eurasian?</a:t>
            </a:r>
          </a:p>
          <a:p>
            <a:endParaRPr lang="en-US" dirty="0" smtClean="0"/>
          </a:p>
          <a:p>
            <a:r>
              <a:rPr lang="en-US" dirty="0" smtClean="0"/>
              <a:t>Great Power – </a:t>
            </a:r>
            <a:r>
              <a:rPr lang="en-US" dirty="0" err="1" smtClean="0"/>
              <a:t>Derzhavnost</a:t>
            </a:r>
            <a:r>
              <a:rPr lang="en-US" dirty="0" smtClean="0"/>
              <a:t>’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966" y="3646666"/>
            <a:ext cx="2213749" cy="2739788"/>
          </a:xfrm>
          <a:prstGeom prst="rect">
            <a:avLst/>
          </a:prstGeom>
        </p:spPr>
      </p:pic>
      <p:pic>
        <p:nvPicPr>
          <p:cNvPr id="1026" name="Picture 2" descr="A map of the historical region of Novorusssiya (Laris Karklis / The Washington Post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861" y="204623"/>
            <a:ext cx="4524854" cy="310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www.richard-seaman.com/Wallpaper/Travel/Europe/CathedralOfChristTheSaviourCloseu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756" y="4001294"/>
            <a:ext cx="2705929" cy="203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038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34886" y="2959198"/>
            <a:ext cx="90133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Questions/Answers/Comments</a:t>
            </a:r>
            <a:endParaRPr lang="en-US" sz="4000" dirty="0">
              <a:solidFill>
                <a:schemeClr val="accent1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01" y="152952"/>
            <a:ext cx="1158239" cy="7122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769" y="152952"/>
            <a:ext cx="614345" cy="77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9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2199503" y="4981673"/>
            <a:ext cx="6466701" cy="45192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4096817"/>
            <a:ext cx="12192000" cy="276118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u="sng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Contact:</a:t>
            </a:r>
          </a:p>
          <a:p>
            <a:pPr algn="ctr"/>
            <a:r>
              <a:rPr lang="en-US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Mahir </a:t>
            </a:r>
            <a:r>
              <a:rPr lang="en-US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Ibrahimov, Director, CREL </a:t>
            </a: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 Office (CRELMO) </a:t>
            </a:r>
            <a:endParaRPr lang="en-US" b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</a:t>
            </a: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Leavenworth, KS 66027-2300</a:t>
            </a:r>
          </a:p>
          <a:p>
            <a:pPr algn="ctr"/>
            <a:r>
              <a:rPr lang="en-US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Phone: </a:t>
            </a: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(913) </a:t>
            </a:r>
            <a:r>
              <a:rPr lang="en-US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684-3345</a:t>
            </a:r>
          </a:p>
          <a:p>
            <a:pPr algn="ctr"/>
            <a:r>
              <a:rPr lang="en-US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DSN</a:t>
            </a: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552-3345</a:t>
            </a:r>
          </a:p>
          <a:p>
            <a:pPr algn="ctr"/>
            <a:r>
              <a:rPr lang="en-US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CRELMO </a:t>
            </a: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website: 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</a:t>
            </a:r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usacac.army.mil/organizations/cace/lrec</a:t>
            </a:r>
          </a:p>
          <a:p>
            <a:pPr algn="ctr"/>
            <a:r>
              <a:rPr lang="en-US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ATN: </a:t>
            </a:r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atn.army.mil/dsp_template.aspx?dpID=102</a:t>
            </a:r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</a:t>
            </a:r>
            <a:r>
              <a:rPr lang="en-US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://atn.army.mil</a:t>
            </a:r>
          </a:p>
          <a:p>
            <a:pPr algn="ctr"/>
            <a:r>
              <a:rPr lang="en-US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YouTube link: </a:t>
            </a:r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www.youtube.com/playlist?list=PLkGvnfy3IadNRMPT-sNHpAsz8a3npWBH8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615" y="82211"/>
            <a:ext cx="6184044" cy="3935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90" y="780730"/>
            <a:ext cx="2057401" cy="20574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89" y="733647"/>
            <a:ext cx="1714081" cy="215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1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57179" cy="6858000"/>
          </a:xfrm>
        </p:spPr>
      </p:pic>
    </p:spTree>
    <p:extLst>
      <p:ext uri="{BB962C8B-B14F-4D97-AF65-F5344CB8AC3E}">
        <p14:creationId xmlns:p14="http://schemas.microsoft.com/office/powerpoint/2010/main" val="361167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966"/>
            <a:ext cx="12192000" cy="7546224"/>
          </a:xfrm>
        </p:spPr>
      </p:pic>
      <p:sp>
        <p:nvSpPr>
          <p:cNvPr id="6" name="Left Arrow 5"/>
          <p:cNvSpPr/>
          <p:nvPr/>
        </p:nvSpPr>
        <p:spPr>
          <a:xfrm rot="20629349">
            <a:off x="3675625" y="5492503"/>
            <a:ext cx="1131432" cy="28984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32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41"/>
            <a:ext cx="12191999" cy="6978291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flipH="1">
            <a:off x="4289367" y="3506487"/>
            <a:ext cx="666944" cy="34989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2" y="483996"/>
            <a:ext cx="1158239" cy="7122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67" y="483996"/>
            <a:ext cx="614345" cy="7711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" t="76153" r="42958" b="6148"/>
          <a:stretch/>
        </p:blipFill>
        <p:spPr>
          <a:xfrm>
            <a:off x="7046945" y="2504672"/>
            <a:ext cx="4877576" cy="2332383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4" name="Straight Connector 3"/>
          <p:cNvCxnSpPr/>
          <p:nvPr/>
        </p:nvCxnSpPr>
        <p:spPr>
          <a:xfrm flipV="1">
            <a:off x="4850294" y="2504672"/>
            <a:ext cx="2196651" cy="1166193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622841" y="3600687"/>
            <a:ext cx="2424104" cy="1236368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117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091" y="1138930"/>
            <a:ext cx="1232585" cy="12357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528019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300" dirty="0" smtClean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OFFICE OF THE DIRECTOR OF NATIONAL INTELLIGENCE</a:t>
            </a:r>
            <a:endParaRPr lang="en-US" sz="2000" spc="300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618" y="1138496"/>
            <a:ext cx="1234888" cy="1235770"/>
          </a:xfrm>
          <a:prstGeom prst="rect">
            <a:avLst/>
          </a:prstGeom>
        </p:spPr>
      </p:pic>
      <p:sp>
        <p:nvSpPr>
          <p:cNvPr id="29" name="Title 3"/>
          <p:cNvSpPr>
            <a:spLocks noGrp="1"/>
          </p:cNvSpPr>
          <p:nvPr>
            <p:ph type="ctrTitle" idx="4294967295"/>
          </p:nvPr>
        </p:nvSpPr>
        <p:spPr>
          <a:xfrm>
            <a:off x="0" y="3256540"/>
            <a:ext cx="12192000" cy="58561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rgbClr val="0021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CULTURE OF IRAN:</a:t>
            </a:r>
            <a:endParaRPr lang="en-US" sz="3600" b="1" dirty="0">
              <a:solidFill>
                <a:srgbClr val="0021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962320" y="4812109"/>
            <a:ext cx="63075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rgbClr val="002147"/>
                </a:solidFill>
                <a:cs typeface="Arial" charset="0"/>
              </a:rPr>
              <a:t>Steven Hecker</a:t>
            </a:r>
          </a:p>
          <a:p>
            <a:pPr algn="ctr">
              <a:defRPr/>
            </a:pPr>
            <a:r>
              <a:rPr lang="en-US" dirty="0" smtClean="0">
                <a:solidFill>
                  <a:srgbClr val="002147"/>
                </a:solidFill>
                <a:cs typeface="Arial" charset="0"/>
              </a:rPr>
              <a:t>National Intelligence Officer for Iran</a:t>
            </a:r>
            <a:endParaRPr lang="en-US" dirty="0">
              <a:solidFill>
                <a:srgbClr val="002147"/>
              </a:solidFill>
              <a:cs typeface="Arial" charset="0"/>
            </a:endParaRPr>
          </a:p>
          <a:p>
            <a:pPr algn="ctr">
              <a:defRPr/>
            </a:pPr>
            <a:r>
              <a:rPr lang="en-US" dirty="0" smtClean="0">
                <a:solidFill>
                  <a:srgbClr val="002147"/>
                </a:solidFill>
                <a:cs typeface="Arial" charset="0"/>
              </a:rPr>
              <a:t>28 September 2018</a:t>
            </a:r>
            <a:endParaRPr lang="en-US" dirty="0">
              <a:solidFill>
                <a:srgbClr val="002147"/>
              </a:solidFill>
              <a:cs typeface="Arial" charset="0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20078" y="3780634"/>
            <a:ext cx="12192000" cy="5856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dirty="0" smtClean="0">
                <a:solidFill>
                  <a:srgbClr val="002147"/>
                </a:solidFill>
                <a:cs typeface="Arial" panose="020B0604020202020204" pitchFamily="34" charset="0"/>
              </a:rPr>
              <a:t>Challenges for US National Security</a:t>
            </a:r>
            <a:endParaRPr lang="en-US" sz="2400" dirty="0">
              <a:solidFill>
                <a:srgbClr val="002147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84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228070" y="2948248"/>
            <a:ext cx="11430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2458887" y="1467346"/>
            <a:ext cx="8060128" cy="50134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1800" dirty="0" smtClean="0">
                <a:solidFill>
                  <a:prstClr val="black"/>
                </a:solidFill>
              </a:rPr>
              <a:t>Iranian Identity: Persian Nationalism and Shiism</a:t>
            </a:r>
          </a:p>
          <a:p>
            <a:pPr marL="742950" lvl="1" indent="-285750"/>
            <a:r>
              <a:rPr lang="en-US" sz="1400" dirty="0" smtClean="0">
                <a:solidFill>
                  <a:prstClr val="black"/>
                </a:solidFill>
              </a:rPr>
              <a:t>Glorious history of military conquest, cultural and other achievements</a:t>
            </a:r>
          </a:p>
          <a:p>
            <a:pPr marL="742950" lvl="1" indent="-285750"/>
            <a:r>
              <a:rPr lang="en-US" sz="1400" dirty="0" smtClean="0">
                <a:solidFill>
                  <a:prstClr val="black"/>
                </a:solidFill>
              </a:rPr>
              <a:t>Large population, geography, resources relative to its neighbors in Arab World</a:t>
            </a:r>
          </a:p>
          <a:p>
            <a:pPr marL="742950" lvl="1" indent="-285750"/>
            <a:r>
              <a:rPr lang="en-US" sz="1400" dirty="0" smtClean="0">
                <a:solidFill>
                  <a:prstClr val="black"/>
                </a:solidFill>
              </a:rPr>
              <a:t>Ashura Culture and “</a:t>
            </a:r>
            <a:r>
              <a:rPr lang="en-US" sz="1400" dirty="0" err="1" smtClean="0">
                <a:solidFill>
                  <a:prstClr val="black"/>
                </a:solidFill>
              </a:rPr>
              <a:t>Shaheeds</a:t>
            </a:r>
            <a:r>
              <a:rPr lang="en-US" sz="1400" dirty="0" smtClean="0">
                <a:solidFill>
                  <a:prstClr val="black"/>
                </a:solidFill>
              </a:rPr>
              <a:t>” </a:t>
            </a:r>
          </a:p>
          <a:p>
            <a:pPr marL="285750" indent="-285750"/>
            <a:r>
              <a:rPr lang="en-US" sz="1800" dirty="0" smtClean="0">
                <a:solidFill>
                  <a:prstClr val="black"/>
                </a:solidFill>
              </a:rPr>
              <a:t>IRI Resistance Doctrine and Revolutionary Ideology</a:t>
            </a:r>
          </a:p>
          <a:p>
            <a:pPr marL="742950" lvl="1" indent="-285750"/>
            <a:r>
              <a:rPr lang="en-US" sz="1400" dirty="0" smtClean="0">
                <a:solidFill>
                  <a:prstClr val="black"/>
                </a:solidFill>
              </a:rPr>
              <a:t>Defender of the “oppressed” against Western “arrogance”</a:t>
            </a:r>
          </a:p>
          <a:p>
            <a:pPr marL="742950" lvl="1" indent="-285750"/>
            <a:r>
              <a:rPr lang="en-US" sz="1400" dirty="0" smtClean="0">
                <a:solidFill>
                  <a:prstClr val="black"/>
                </a:solidFill>
              </a:rPr>
              <a:t>Kissinger: A </a:t>
            </a:r>
            <a:r>
              <a:rPr lang="en-US" sz="1400" u="sng" dirty="0" smtClean="0">
                <a:solidFill>
                  <a:prstClr val="black"/>
                </a:solidFill>
              </a:rPr>
              <a:t>Cause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</a:p>
          <a:p>
            <a:pPr marL="742950" lvl="1" indent="-285750"/>
            <a:r>
              <a:rPr lang="en-US" sz="1400" dirty="0" smtClean="0">
                <a:solidFill>
                  <a:prstClr val="black"/>
                </a:solidFill>
              </a:rPr>
              <a:t>Reverse Western dominance and “arrogance” over Muslims</a:t>
            </a:r>
          </a:p>
          <a:p>
            <a:pPr marL="285750" indent="-285750"/>
            <a:r>
              <a:rPr lang="en-US" sz="1800" dirty="0" smtClean="0">
                <a:solidFill>
                  <a:prstClr val="black"/>
                </a:solidFill>
              </a:rPr>
              <a:t>Expediency (“</a:t>
            </a:r>
            <a:r>
              <a:rPr lang="en-US" sz="1800" dirty="0" err="1" smtClean="0">
                <a:solidFill>
                  <a:prstClr val="black"/>
                </a:solidFill>
              </a:rPr>
              <a:t>Maslahat</a:t>
            </a:r>
            <a:r>
              <a:rPr lang="en-US" sz="1800" dirty="0" smtClean="0">
                <a:solidFill>
                  <a:prstClr val="black"/>
                </a:solidFill>
              </a:rPr>
              <a:t>-e </a:t>
            </a:r>
            <a:r>
              <a:rPr lang="en-US" sz="1800" dirty="0" err="1" smtClean="0">
                <a:solidFill>
                  <a:prstClr val="black"/>
                </a:solidFill>
              </a:rPr>
              <a:t>Nizam</a:t>
            </a:r>
            <a:r>
              <a:rPr lang="en-US" sz="1800" dirty="0" smtClean="0">
                <a:solidFill>
                  <a:prstClr val="black"/>
                </a:solidFill>
              </a:rPr>
              <a:t>”)</a:t>
            </a:r>
          </a:p>
          <a:p>
            <a:pPr marL="742950" lvl="1" indent="-285750"/>
            <a:r>
              <a:rPr lang="en-US" sz="1400" dirty="0" smtClean="0">
                <a:solidFill>
                  <a:prstClr val="black"/>
                </a:solidFill>
              </a:rPr>
              <a:t>Flexibility and regime survival</a:t>
            </a:r>
          </a:p>
          <a:p>
            <a:pPr marL="742950" lvl="1" indent="-285750"/>
            <a:r>
              <a:rPr lang="en-US" sz="1400" dirty="0" smtClean="0">
                <a:solidFill>
                  <a:prstClr val="black"/>
                </a:solidFill>
              </a:rPr>
              <a:t>Kissinger: A </a:t>
            </a:r>
            <a:r>
              <a:rPr lang="en-US" sz="1400" u="sng" dirty="0" smtClean="0">
                <a:solidFill>
                  <a:prstClr val="black"/>
                </a:solidFill>
              </a:rPr>
              <a:t>Nation</a:t>
            </a:r>
          </a:p>
          <a:p>
            <a:pPr marL="285750" indent="-285750"/>
            <a:r>
              <a:rPr lang="en-US" sz="1800" dirty="0" smtClean="0">
                <a:solidFill>
                  <a:prstClr val="black"/>
                </a:solidFill>
              </a:rPr>
              <a:t>Imposed War/Sacred Defense</a:t>
            </a:r>
          </a:p>
          <a:p>
            <a:pPr marL="742950" lvl="1" indent="-285750"/>
            <a:r>
              <a:rPr lang="en-US" sz="1400" dirty="0" smtClean="0">
                <a:solidFill>
                  <a:prstClr val="black"/>
                </a:solidFill>
              </a:rPr>
              <a:t>Self sufficiency</a:t>
            </a:r>
          </a:p>
          <a:p>
            <a:pPr marL="742950" lvl="1" indent="-285750"/>
            <a:r>
              <a:rPr lang="en-US" sz="1400" dirty="0" smtClean="0">
                <a:solidFill>
                  <a:prstClr val="black"/>
                </a:solidFill>
              </a:rPr>
              <a:t>Mistrust of </a:t>
            </a:r>
            <a:r>
              <a:rPr lang="en-US" sz="1400" dirty="0">
                <a:solidFill>
                  <a:prstClr val="black"/>
                </a:solidFill>
              </a:rPr>
              <a:t>i</a:t>
            </a:r>
            <a:r>
              <a:rPr lang="en-US" sz="1400" dirty="0" smtClean="0">
                <a:solidFill>
                  <a:prstClr val="black"/>
                </a:solidFill>
              </a:rPr>
              <a:t>nternational community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1400" dirty="0" smtClean="0">
              <a:solidFill>
                <a:prstClr val="black"/>
              </a:solidFill>
            </a:endParaRPr>
          </a:p>
          <a:p>
            <a:pPr marL="742950" lvl="1" indent="-285750"/>
            <a:endParaRPr lang="en-US" sz="1400" dirty="0" smtClean="0">
              <a:solidFill>
                <a:prstClr val="black"/>
              </a:solidFill>
            </a:endParaRPr>
          </a:p>
          <a:p>
            <a:pPr marL="742950" lvl="1" indent="-285750"/>
            <a:endParaRPr lang="en-US" sz="1400" dirty="0" smtClean="0">
              <a:solidFill>
                <a:prstClr val="black"/>
              </a:solidFill>
            </a:endParaRPr>
          </a:p>
          <a:p>
            <a:pPr marL="285750" indent="-285750"/>
            <a:endParaRPr lang="en-US" sz="1800" dirty="0" smtClean="0">
              <a:solidFill>
                <a:prstClr val="black"/>
              </a:solidFill>
            </a:endParaRPr>
          </a:p>
          <a:p>
            <a:pPr marL="285750" indent="-285750"/>
            <a:endParaRPr lang="en-US" sz="1800" dirty="0" smtClean="0">
              <a:solidFill>
                <a:prstClr val="black"/>
              </a:solidFill>
            </a:endParaRPr>
          </a:p>
          <a:p>
            <a:pPr marL="285750" indent="-285750"/>
            <a:endParaRPr lang="en-US" sz="1800" dirty="0" smtClean="0">
              <a:solidFill>
                <a:prstClr val="black"/>
              </a:solidFill>
            </a:endParaRPr>
          </a:p>
          <a:p>
            <a:endParaRPr lang="en-US" sz="1800" dirty="0" smtClean="0">
              <a:solidFill>
                <a:prstClr val="black"/>
              </a:solidFill>
            </a:endParaRPr>
          </a:p>
          <a:p>
            <a:endParaRPr lang="en-US" sz="1800" dirty="0" smtClean="0">
              <a:solidFill>
                <a:prstClr val="black"/>
              </a:solidFill>
            </a:endParaRPr>
          </a:p>
          <a:p>
            <a:endParaRPr lang="en-US" sz="1800" dirty="0" smtClean="0">
              <a:solidFill>
                <a:prstClr val="black"/>
              </a:solidFill>
            </a:endParaRPr>
          </a:p>
          <a:p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740840"/>
            <a:ext cx="12192000" cy="6549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002147"/>
                </a:solidFill>
                <a:cs typeface="Arial" panose="020B0604020202020204" pitchFamily="34" charset="0"/>
              </a:rPr>
              <a:t>Strategic Culture</a:t>
            </a:r>
            <a:endParaRPr lang="en-US" altLang="en-US" sz="3200" dirty="0">
              <a:solidFill>
                <a:srgbClr val="002147"/>
              </a:solidFill>
              <a:cs typeface="Arial" panose="020B0604020202020204" pitchFamily="34" charset="0"/>
            </a:endParaRPr>
          </a:p>
        </p:txBody>
      </p:sp>
      <p:pic>
        <p:nvPicPr>
          <p:cNvPr id="14" name="Picture 5" descr="shia-com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922" y="1319031"/>
            <a:ext cx="2627619" cy="1660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6418" y="2289977"/>
            <a:ext cx="3334969" cy="3844654"/>
          </a:xfrm>
          <a:prstGeom prst="rect">
            <a:avLst/>
          </a:prstGeom>
        </p:spPr>
      </p:pic>
      <p:pic>
        <p:nvPicPr>
          <p:cNvPr id="17" name="Picture 9" descr="Z:\54 - Graphics - Imagery - Maps - Photos\KhameneiFinger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585" y="3882742"/>
            <a:ext cx="1919775" cy="2311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953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478450"/>
            <a:ext cx="12192000" cy="6549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 smtClean="0">
                <a:solidFill>
                  <a:srgbClr val="002147"/>
                </a:solidFill>
                <a:cs typeface="Arial" panose="020B0604020202020204" pitchFamily="34" charset="0"/>
              </a:rPr>
              <a:t>Challenges</a:t>
            </a:r>
            <a:endParaRPr lang="en-US" altLang="en-US" sz="3200" dirty="0">
              <a:solidFill>
                <a:srgbClr val="002147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26327" y="1546824"/>
            <a:ext cx="668837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Mistrust and Hostility Towards United States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Zero-Sum Game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“Axis of Resistance”</a:t>
            </a:r>
          </a:p>
          <a:p>
            <a:pPr lvl="1"/>
            <a:endParaRPr lang="en-US" sz="14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“Cultural War”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Conspiracies about US influence and control over Iranian reformers</a:t>
            </a:r>
          </a:p>
          <a:p>
            <a:pPr lvl="1"/>
            <a:endParaRPr lang="en-US" sz="14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Resistance Doctrine could lead to escalation of military conflict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Resistance = Victory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 smtClean="0">
              <a:solidFill>
                <a:prstClr val="black"/>
              </a:solidFill>
            </a:endParaRPr>
          </a:p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  <a:p>
            <a:pPr>
              <a:defRPr/>
            </a:pPr>
            <a:endParaRPr lang="en-US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 smtClean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27" y="4169958"/>
            <a:ext cx="4627659" cy="2048866"/>
          </a:xfrm>
          <a:prstGeom prst="rect">
            <a:avLst/>
          </a:prstGeom>
        </p:spPr>
      </p:pic>
      <p:pic>
        <p:nvPicPr>
          <p:cNvPr id="10" name="Picture 5" descr="VOSPER V89 C80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4700" y="4169958"/>
            <a:ext cx="4085275" cy="204886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7330805" y="1177612"/>
            <a:ext cx="4472538" cy="2949662"/>
            <a:chOff x="7291048" y="1066298"/>
            <a:chExt cx="4472538" cy="294966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91048" y="1066298"/>
              <a:ext cx="4472538" cy="294966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10134" y="1092258"/>
              <a:ext cx="2445983" cy="62894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324475" y="2992698"/>
              <a:ext cx="273396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  <a:latin typeface="Calibri" panose="020F0502020204030204"/>
                </a:rPr>
                <a:t>“Every day is Ashura, every place is Karbala”</a:t>
              </a:r>
            </a:p>
            <a:p>
              <a:r>
                <a:rPr lang="en-US" b="1" dirty="0" smtClean="0">
                  <a:solidFill>
                    <a:prstClr val="black"/>
                  </a:solidFill>
                  <a:latin typeface="Calibri" panose="020F0502020204030204"/>
                </a:rPr>
                <a:t>          --Ayatollah Khomeini</a:t>
              </a:r>
              <a:endParaRPr lang="en-US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382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56570" y="1085944"/>
            <a:ext cx="2869696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200" b="1" dirty="0" smtClean="0">
                <a:solidFill>
                  <a:srgbClr val="002147"/>
                </a:solidFill>
                <a:cs typeface="Arial" panose="020B0604020202020204" pitchFamily="34" charset="0"/>
              </a:rPr>
              <a:t>Opportunities</a:t>
            </a:r>
            <a:endParaRPr lang="en-US" altLang="en-US" sz="3200" dirty="0">
              <a:solidFill>
                <a:srgbClr val="002147"/>
              </a:solidFill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14761" y="2079561"/>
            <a:ext cx="6225872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Top Priority: Regime Survival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“</a:t>
            </a:r>
            <a:r>
              <a:rPr lang="en-US" dirty="0" err="1" smtClean="0">
                <a:solidFill>
                  <a:prstClr val="black"/>
                </a:solidFill>
              </a:rPr>
              <a:t>Maslahat</a:t>
            </a:r>
            <a:r>
              <a:rPr lang="en-US" dirty="0" smtClean="0">
                <a:solidFill>
                  <a:prstClr val="black"/>
                </a:solidFill>
              </a:rPr>
              <a:t>” allows regime flexibility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Precedent for strategic shifts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Ayatollah Khomeini: “Drink from poison chalice”</a:t>
            </a:r>
          </a:p>
          <a:p>
            <a:pPr lvl="2"/>
            <a:endParaRPr lang="en-US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Proportionality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Control escalation</a:t>
            </a:r>
          </a:p>
          <a:p>
            <a:pPr lvl="1"/>
            <a:endParaRPr lang="en-US" sz="14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 smtClean="0">
              <a:solidFill>
                <a:prstClr val="black"/>
              </a:solidFill>
            </a:endParaRPr>
          </a:p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  <a:p>
            <a:pPr>
              <a:defRPr/>
            </a:pPr>
            <a:endParaRPr lang="en-US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 smtClean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3543" y="1017936"/>
            <a:ext cx="2402826" cy="2870643"/>
          </a:xfrm>
          <a:prstGeom prst="rect">
            <a:avLst/>
          </a:prstGeom>
        </p:spPr>
      </p:pic>
      <p:pic>
        <p:nvPicPr>
          <p:cNvPr id="5" name="Picture 4" descr="Iran Flag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23513" y="3974089"/>
            <a:ext cx="2874396" cy="15800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9903"/>
            <a:ext cx="2396564" cy="357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0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EI BRANDING">
    <a:dk1>
      <a:srgbClr val="161818"/>
    </a:dk1>
    <a:lt1>
      <a:sysClr val="window" lastClr="FFFFFF"/>
    </a:lt1>
    <a:dk2>
      <a:srgbClr val="014E7F"/>
    </a:dk2>
    <a:lt2>
      <a:srgbClr val="FFFFFF"/>
    </a:lt2>
    <a:accent1>
      <a:srgbClr val="008CCC"/>
    </a:accent1>
    <a:accent2>
      <a:srgbClr val="8E919A"/>
    </a:accent2>
    <a:accent3>
      <a:srgbClr val="A7DFF8"/>
    </a:accent3>
    <a:accent4>
      <a:srgbClr val="014E7F"/>
    </a:accent4>
    <a:accent5>
      <a:srgbClr val="5E5E69"/>
    </a:accent5>
    <a:accent6>
      <a:srgbClr val="67C5F0"/>
    </a:accent6>
    <a:hlink>
      <a:srgbClr val="0563C1"/>
    </a:hlink>
    <a:folHlink>
      <a:srgbClr val="954F72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1481</TotalTime>
  <Words>1132</Words>
  <Application>Microsoft Office PowerPoint</Application>
  <PresentationFormat>Widescreen</PresentationFormat>
  <Paragraphs>231</Paragraphs>
  <Slides>24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 Arial</vt:lpstr>
      <vt:lpstr>Arial</vt:lpstr>
      <vt:lpstr>Arial Black</vt:lpstr>
      <vt:lpstr>Calibri</vt:lpstr>
      <vt:lpstr>Calibri Light</vt:lpstr>
      <vt:lpstr>Gibson Light</vt:lpstr>
      <vt:lpstr>Gibson SemiBold</vt:lpstr>
      <vt:lpstr>Times New Roman</vt:lpstr>
      <vt:lpstr>Wingdings</vt:lpstr>
      <vt:lpstr>Office Theme</vt:lpstr>
      <vt:lpstr>1_Office Theme</vt:lpstr>
      <vt:lpstr>2_Office Theme</vt:lpstr>
      <vt:lpstr>Default Design</vt:lpstr>
      <vt:lpstr>4_Office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STRATEGIC CULTURE OF IRAN: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Demography and Human Resources:  Critical Constraints on Russia’s  Great Power Ambitions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Geography</vt:lpstr>
      <vt:lpstr>History</vt:lpstr>
      <vt:lpstr>Identity</vt:lpstr>
      <vt:lpstr>PowerPoint Presentation</vt:lpstr>
      <vt:lpstr>PowerPoint Presentation</vt:lpstr>
    </vt:vector>
  </TitlesOfParts>
  <Company>United States Army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Babb, Joseph Mr CIV USA TRADOC</dc:creator>
  <cp:lastModifiedBy>DoD Admin</cp:lastModifiedBy>
  <cp:revision>127</cp:revision>
  <cp:lastPrinted>2017-08-14T18:50:10Z</cp:lastPrinted>
  <dcterms:created xsi:type="dcterms:W3CDTF">2017-05-11T19:05:06Z</dcterms:created>
  <dcterms:modified xsi:type="dcterms:W3CDTF">2018-09-26T20:00:59Z</dcterms:modified>
</cp:coreProperties>
</file>