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3" r:id="rId2"/>
    <p:sldId id="276" r:id="rId3"/>
    <p:sldId id="279" r:id="rId4"/>
    <p:sldId id="277" r:id="rId5"/>
    <p:sldId id="282" r:id="rId6"/>
    <p:sldId id="314" r:id="rId7"/>
    <p:sldId id="283" r:id="rId8"/>
    <p:sldId id="280" r:id="rId9"/>
    <p:sldId id="265" r:id="rId10"/>
    <p:sldId id="258" r:id="rId11"/>
    <p:sldId id="259" r:id="rId12"/>
    <p:sldId id="256" r:id="rId13"/>
    <p:sldId id="260" r:id="rId14"/>
    <p:sldId id="261" r:id="rId15"/>
    <p:sldId id="262"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3" r:id="rId44"/>
    <p:sldId id="26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a:t>World GDP Projections</a:t>
            </a:r>
          </a:p>
        </c:rich>
      </c:tx>
      <c:layout>
        <c:manualLayout>
          <c:xMode val="edge"/>
          <c:yMode val="edge"/>
          <c:x val="0.40932545931758541"/>
          <c:y val="4.9912253468051213E-2"/>
        </c:manualLayout>
      </c:layout>
      <c:overlay val="0"/>
    </c:title>
    <c:autoTitleDeleted val="0"/>
    <c:plotArea>
      <c:layout>
        <c:manualLayout>
          <c:layoutTarget val="inner"/>
          <c:xMode val="edge"/>
          <c:yMode val="edge"/>
          <c:x val="0.12537024278215222"/>
          <c:y val="6.1279931286933459E-2"/>
          <c:w val="0.86212975721784779"/>
          <c:h val="0.69144629121674628"/>
        </c:manualLayout>
      </c:layout>
      <c:lineChart>
        <c:grouping val="standard"/>
        <c:varyColors val="0"/>
        <c:ser>
          <c:idx val="1"/>
          <c:order val="0"/>
          <c:tx>
            <c:strRef>
              <c:f>Data!$A$19</c:f>
              <c:strCache>
                <c:ptCount val="1"/>
                <c:pt idx="0">
                  <c:v>United States</c:v>
                </c:pt>
              </c:strCache>
            </c:strRef>
          </c:tx>
          <c:cat>
            <c:numRef>
              <c:f>Data!$B$17:$V$17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Data!$B$19:$V$19</c:f>
              <c:numCache>
                <c:formatCode>_(* #,##0.00_);_(* \(#,##0.00\);_(* "-"??_);_(@_)</c:formatCode>
                <c:ptCount val="21"/>
                <c:pt idx="0">
                  <c:v>10284.779</c:v>
                </c:pt>
                <c:pt idx="1">
                  <c:v>10621.824000000001</c:v>
                </c:pt>
                <c:pt idx="2">
                  <c:v>10977.513999999999</c:v>
                </c:pt>
                <c:pt idx="3">
                  <c:v>11510.67</c:v>
                </c:pt>
                <c:pt idx="4">
                  <c:v>12274.928</c:v>
                </c:pt>
                <c:pt idx="5">
                  <c:v>13093.726000000001</c:v>
                </c:pt>
                <c:pt idx="6">
                  <c:v>13855.888000000001</c:v>
                </c:pt>
                <c:pt idx="7">
                  <c:v>14477.635</c:v>
                </c:pt>
                <c:pt idx="8">
                  <c:v>14718.582</c:v>
                </c:pt>
                <c:pt idx="9">
                  <c:v>14418.739</c:v>
                </c:pt>
                <c:pt idx="10">
                  <c:v>14964.371999999999</c:v>
                </c:pt>
                <c:pt idx="11">
                  <c:v>15517.925999999999</c:v>
                </c:pt>
                <c:pt idx="12">
                  <c:v>16155.254999999999</c:v>
                </c:pt>
                <c:pt idx="13">
                  <c:v>16663.16</c:v>
                </c:pt>
                <c:pt idx="14">
                  <c:v>17348.071499999998</c:v>
                </c:pt>
                <c:pt idx="15">
                  <c:v>17946.995999999999</c:v>
                </c:pt>
                <c:pt idx="16">
                  <c:v>18543.520799999998</c:v>
                </c:pt>
                <c:pt idx="17">
                  <c:v>19148.639759999998</c:v>
                </c:pt>
                <c:pt idx="18">
                  <c:v>19747.316712</c:v>
                </c:pt>
                <c:pt idx="19">
                  <c:v>20364.148054400001</c:v>
                </c:pt>
                <c:pt idx="20">
                  <c:v>20967.363365280002</c:v>
                </c:pt>
              </c:numCache>
            </c:numRef>
          </c:val>
          <c:smooth val="0"/>
        </c:ser>
        <c:ser>
          <c:idx val="5"/>
          <c:order val="1"/>
          <c:tx>
            <c:strRef>
              <c:f>Data!$A$24</c:f>
              <c:strCache>
                <c:ptCount val="1"/>
                <c:pt idx="0">
                  <c:v>European Union</c:v>
                </c:pt>
              </c:strCache>
            </c:strRef>
          </c:tx>
          <c:cat>
            <c:numRef>
              <c:f>Data!$B$17:$V$17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Data!$B$24:$V$24</c:f>
              <c:numCache>
                <c:formatCode>_(* #,##0.00_);_(* \(#,##0.00\);_(* "-"??_);_(@_)</c:formatCode>
                <c:ptCount val="21"/>
                <c:pt idx="0">
                  <c:v>8818.0867156171189</c:v>
                </c:pt>
                <c:pt idx="1">
                  <c:v>8922.6617847675589</c:v>
                </c:pt>
                <c:pt idx="2">
                  <c:v>9732.741442663455</c:v>
                </c:pt>
                <c:pt idx="3">
                  <c:v>11859.660657836312</c:v>
                </c:pt>
                <c:pt idx="4">
                  <c:v>13701.690846114825</c:v>
                </c:pt>
                <c:pt idx="5">
                  <c:v>14334.011439138048</c:v>
                </c:pt>
                <c:pt idx="6">
                  <c:v>15295.130473683321</c:v>
                </c:pt>
                <c:pt idx="7">
                  <c:v>17685.550146489531</c:v>
                </c:pt>
                <c:pt idx="8">
                  <c:v>19029.134448898927</c:v>
                </c:pt>
                <c:pt idx="9">
                  <c:v>17020.888550380238</c:v>
                </c:pt>
                <c:pt idx="10">
                  <c:v>16946.058883844293</c:v>
                </c:pt>
                <c:pt idx="11">
                  <c:v>18321.253083347667</c:v>
                </c:pt>
                <c:pt idx="12">
                  <c:v>17249.382954724664</c:v>
                </c:pt>
                <c:pt idx="13">
                  <c:v>17986.267255955005</c:v>
                </c:pt>
                <c:pt idx="14">
                  <c:v>18516.7446724131</c:v>
                </c:pt>
                <c:pt idx="15">
                  <c:v>16229.46416014287</c:v>
                </c:pt>
                <c:pt idx="16">
                  <c:v>16086.145215402588</c:v>
                </c:pt>
                <c:pt idx="17">
                  <c:v>15639.123641813572</c:v>
                </c:pt>
                <c:pt idx="18">
                  <c:v>15317.071779231354</c:v>
                </c:pt>
                <c:pt idx="19">
                  <c:v>14783.232683886623</c:v>
                </c:pt>
                <c:pt idx="20">
                  <c:v>14036.530286181329</c:v>
                </c:pt>
              </c:numCache>
            </c:numRef>
          </c:val>
          <c:smooth val="0"/>
        </c:ser>
        <c:ser>
          <c:idx val="0"/>
          <c:order val="2"/>
          <c:tx>
            <c:strRef>
              <c:f>Data!$A$18</c:f>
              <c:strCache>
                <c:ptCount val="1"/>
                <c:pt idx="0">
                  <c:v>China</c:v>
                </c:pt>
              </c:strCache>
            </c:strRef>
          </c:tx>
          <c:cat>
            <c:numRef>
              <c:f>Data!$B$17:$V$17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Data!$B$18:$V$18</c:f>
              <c:numCache>
                <c:formatCode>_(* #,##0.00_);_(* \(#,##0.00\);_(* "-"??_);_(@_)</c:formatCode>
                <c:ptCount val="21"/>
                <c:pt idx="0">
                  <c:v>1205.26067839196</c:v>
                </c:pt>
                <c:pt idx="1">
                  <c:v>1332.2347198898162</c:v>
                </c:pt>
                <c:pt idx="2">
                  <c:v>1461.9064878579197</c:v>
                </c:pt>
                <c:pt idx="3">
                  <c:v>1649.9287181345901</c:v>
                </c:pt>
                <c:pt idx="4">
                  <c:v>1941.745602165088</c:v>
                </c:pt>
                <c:pt idx="5">
                  <c:v>2268.5989041162757</c:v>
                </c:pt>
                <c:pt idx="6">
                  <c:v>2729.7840319060879</c:v>
                </c:pt>
                <c:pt idx="7">
                  <c:v>3523.0943148209003</c:v>
                </c:pt>
                <c:pt idx="8">
                  <c:v>4558.431073438197</c:v>
                </c:pt>
                <c:pt idx="9">
                  <c:v>5059.419738267412</c:v>
                </c:pt>
                <c:pt idx="10">
                  <c:v>6039.6585084855915</c:v>
                </c:pt>
                <c:pt idx="11">
                  <c:v>7492.4320978101068</c:v>
                </c:pt>
                <c:pt idx="12">
                  <c:v>8461.6231627140678</c:v>
                </c:pt>
                <c:pt idx="13">
                  <c:v>9490.6026001484879</c:v>
                </c:pt>
                <c:pt idx="14">
                  <c:v>10351.111762216364</c:v>
                </c:pt>
                <c:pt idx="15">
                  <c:v>10866.443998394219</c:v>
                </c:pt>
                <c:pt idx="16">
                  <c:v>11831.801096375943</c:v>
                </c:pt>
                <c:pt idx="17">
                  <c:v>12699.674896089111</c:v>
                </c:pt>
                <c:pt idx="18">
                  <c:v>13547.285242764119</c:v>
                </c:pt>
                <c:pt idx="19">
                  <c:v>14358.621771287246</c:v>
                </c:pt>
                <c:pt idx="20">
                  <c:v>15160.123773101423</c:v>
                </c:pt>
              </c:numCache>
            </c:numRef>
          </c:val>
          <c:smooth val="0"/>
        </c:ser>
        <c:ser>
          <c:idx val="3"/>
          <c:order val="3"/>
          <c:tx>
            <c:strRef>
              <c:f>Data!$A$22</c:f>
              <c:strCache>
                <c:ptCount val="1"/>
                <c:pt idx="0">
                  <c:v>Japan</c:v>
                </c:pt>
              </c:strCache>
            </c:strRef>
          </c:tx>
          <c:cat>
            <c:numRef>
              <c:f>Data!$B$17:$V$17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Data!$B$22:$V$22</c:f>
              <c:numCache>
                <c:formatCode>_(* #,##0.00_);_(* \(#,##0.00\);_(* "-"??_);_(@_)</c:formatCode>
                <c:ptCount val="21"/>
                <c:pt idx="0">
                  <c:v>4731.1987602711442</c:v>
                </c:pt>
                <c:pt idx="1">
                  <c:v>4159.8599180935562</c:v>
                </c:pt>
                <c:pt idx="2">
                  <c:v>3980.81953615976</c:v>
                </c:pt>
                <c:pt idx="3">
                  <c:v>4302.9391849637941</c:v>
                </c:pt>
                <c:pt idx="4">
                  <c:v>4655.803055650551</c:v>
                </c:pt>
                <c:pt idx="5">
                  <c:v>4571.8674411304119</c:v>
                </c:pt>
                <c:pt idx="6">
                  <c:v>4356.7502125980118</c:v>
                </c:pt>
                <c:pt idx="7">
                  <c:v>4356.3477943330772</c:v>
                </c:pt>
                <c:pt idx="8">
                  <c:v>4849.1846419535705</c:v>
                </c:pt>
                <c:pt idx="9">
                  <c:v>5035.1415676588995</c:v>
                </c:pt>
                <c:pt idx="10">
                  <c:v>5498.7178158097695</c:v>
                </c:pt>
                <c:pt idx="11">
                  <c:v>5908.9891864122201</c:v>
                </c:pt>
                <c:pt idx="12">
                  <c:v>5957.2501186487525</c:v>
                </c:pt>
                <c:pt idx="13">
                  <c:v>4908.8628372904723</c:v>
                </c:pt>
                <c:pt idx="14">
                  <c:v>4596.1565567219004</c:v>
                </c:pt>
                <c:pt idx="15">
                  <c:v>4123.2576096147368</c:v>
                </c:pt>
                <c:pt idx="16">
                  <c:v>3848.1655683757303</c:v>
                </c:pt>
                <c:pt idx="17">
                  <c:v>3436.0008447684327</c:v>
                </c:pt>
                <c:pt idx="18">
                  <c:v>2931.7509899923684</c:v>
                </c:pt>
                <c:pt idx="19">
                  <c:v>2536.3286205327481</c:v>
                </c:pt>
                <c:pt idx="20">
                  <c:v>2124.3630332949174</c:v>
                </c:pt>
              </c:numCache>
            </c:numRef>
          </c:val>
          <c:smooth val="0"/>
        </c:ser>
        <c:ser>
          <c:idx val="2"/>
          <c:order val="4"/>
          <c:tx>
            <c:strRef>
              <c:f>Data!$A$21</c:f>
              <c:strCache>
                <c:ptCount val="1"/>
                <c:pt idx="0">
                  <c:v>United Kingdom</c:v>
                </c:pt>
              </c:strCache>
            </c:strRef>
          </c:tx>
          <c:cat>
            <c:numRef>
              <c:f>Data!$B$17:$V$17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Data!$B$21:$V$21</c:f>
              <c:numCache>
                <c:formatCode>_(* #,##0.00_);_(* \(#,##0.00\);_(* "-"??_);_(@_)</c:formatCode>
                <c:ptCount val="21"/>
                <c:pt idx="0">
                  <c:v>1554.8010288999849</c:v>
                </c:pt>
                <c:pt idx="1">
                  <c:v>1535.9421332949476</c:v>
                </c:pt>
                <c:pt idx="2">
                  <c:v>1680.2562949640287</c:v>
                </c:pt>
                <c:pt idx="3">
                  <c:v>1943.0253061224487</c:v>
                </c:pt>
                <c:pt idx="4">
                  <c:v>2297.8890516294396</c:v>
                </c:pt>
                <c:pt idx="5">
                  <c:v>2418.9418181818178</c:v>
                </c:pt>
                <c:pt idx="6">
                  <c:v>2588.077276908924</c:v>
                </c:pt>
                <c:pt idx="7">
                  <c:v>2969.733893557423</c:v>
                </c:pt>
                <c:pt idx="8">
                  <c:v>2793.3768382352941</c:v>
                </c:pt>
                <c:pt idx="9">
                  <c:v>2314.5770369216389</c:v>
                </c:pt>
                <c:pt idx="10">
                  <c:v>2403.5043263288007</c:v>
                </c:pt>
                <c:pt idx="11">
                  <c:v>2594.9046627143084</c:v>
                </c:pt>
                <c:pt idx="12">
                  <c:v>2630.4729811696452</c:v>
                </c:pt>
                <c:pt idx="13">
                  <c:v>2712.2962719899942</c:v>
                </c:pt>
                <c:pt idx="14">
                  <c:v>2990.2014310782347</c:v>
                </c:pt>
                <c:pt idx="15">
                  <c:v>2848.7554494213387</c:v>
                </c:pt>
                <c:pt idx="16">
                  <c:v>2937.8056740398465</c:v>
                </c:pt>
                <c:pt idx="17">
                  <c:v>3006.3858763049543</c:v>
                </c:pt>
                <c:pt idx="18">
                  <c:v>3081.5684553320161</c:v>
                </c:pt>
                <c:pt idx="19">
                  <c:v>3155.4228920004202</c:v>
                </c:pt>
                <c:pt idx="20">
                  <c:v>3188.4671841848576</c:v>
                </c:pt>
              </c:numCache>
            </c:numRef>
          </c:val>
          <c:smooth val="0"/>
        </c:ser>
        <c:ser>
          <c:idx val="4"/>
          <c:order val="5"/>
          <c:tx>
            <c:strRef>
              <c:f>Data!$A$23</c:f>
              <c:strCache>
                <c:ptCount val="1"/>
                <c:pt idx="0">
                  <c:v>Australia</c:v>
                </c:pt>
              </c:strCache>
            </c:strRef>
          </c:tx>
          <c:cat>
            <c:numRef>
              <c:f>Data!$B$17:$V$17</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Data!$B$23:$V$23</c:f>
              <c:numCache>
                <c:formatCode>_(* #,##0.00_);_(* \(#,##0.00\);_(* "-"??_);_(@_)</c:formatCode>
                <c:ptCount val="21"/>
                <c:pt idx="0">
                  <c:v>414.95195628964393</c:v>
                </c:pt>
                <c:pt idx="1">
                  <c:v>378.45926800472256</c:v>
                </c:pt>
                <c:pt idx="2">
                  <c:v>394.19631645039766</c:v>
                </c:pt>
                <c:pt idx="3">
                  <c:v>466.34828188701221</c:v>
                </c:pt>
                <c:pt idx="4">
                  <c:v>612.69526248399484</c:v>
                </c:pt>
                <c:pt idx="5">
                  <c:v>693.07547737182369</c:v>
                </c:pt>
                <c:pt idx="6">
                  <c:v>746.88080263551967</c:v>
                </c:pt>
                <c:pt idx="7">
                  <c:v>853.05330925649685</c:v>
                </c:pt>
                <c:pt idx="8">
                  <c:v>1054.5577439570277</c:v>
                </c:pt>
                <c:pt idx="9">
                  <c:v>926.56383448682084</c:v>
                </c:pt>
                <c:pt idx="10">
                  <c:v>1142.2505064740599</c:v>
                </c:pt>
                <c:pt idx="11">
                  <c:v>1389.9191560682243</c:v>
                </c:pt>
                <c:pt idx="12">
                  <c:v>1537.4778304805116</c:v>
                </c:pt>
                <c:pt idx="13">
                  <c:v>1563.9509592695188</c:v>
                </c:pt>
                <c:pt idx="14">
                  <c:v>1454.6754796658406</c:v>
                </c:pt>
                <c:pt idx="15">
                  <c:v>1339.5390631500125</c:v>
                </c:pt>
                <c:pt idx="16">
                  <c:v>1378.9967744852029</c:v>
                </c:pt>
                <c:pt idx="17">
                  <c:v>1376.8122981685985</c:v>
                </c:pt>
                <c:pt idx="18">
                  <c:v>1344.679191706216</c:v>
                </c:pt>
                <c:pt idx="19">
                  <c:v>1300.8248381935555</c:v>
                </c:pt>
                <c:pt idx="20">
                  <c:v>1270.0547098990985</c:v>
                </c:pt>
              </c:numCache>
            </c:numRef>
          </c:val>
          <c:smooth val="0"/>
        </c:ser>
        <c:ser>
          <c:idx val="6"/>
          <c:order val="6"/>
          <c:tx>
            <c:v>Russian Federation</c:v>
          </c:tx>
          <c:val>
            <c:numRef>
              <c:f>Data!$B$20:$V$20</c:f>
              <c:numCache>
                <c:formatCode>_(* #,##0.00_);_(* \(#,##0.00\);_(* "-"??_);_(@_)</c:formatCode>
                <c:ptCount val="21"/>
                <c:pt idx="0">
                  <c:v>259.70849626733025</c:v>
                </c:pt>
                <c:pt idx="1">
                  <c:v>306.60267398011649</c:v>
                </c:pt>
                <c:pt idx="2">
                  <c:v>345.11043869218497</c:v>
                </c:pt>
                <c:pt idx="3">
                  <c:v>430.34777073178685</c:v>
                </c:pt>
                <c:pt idx="4">
                  <c:v>591.01669074279766</c:v>
                </c:pt>
                <c:pt idx="5">
                  <c:v>764.01710799239163</c:v>
                </c:pt>
                <c:pt idx="6">
                  <c:v>989.93054227869516</c:v>
                </c:pt>
                <c:pt idx="7">
                  <c:v>1299.7057648236178</c:v>
                </c:pt>
                <c:pt idx="8">
                  <c:v>1660.8463876247843</c:v>
                </c:pt>
                <c:pt idx="9">
                  <c:v>1222.6442822018626</c:v>
                </c:pt>
                <c:pt idx="10">
                  <c:v>1524.9174684420066</c:v>
                </c:pt>
                <c:pt idx="11">
                  <c:v>2031.7714194089642</c:v>
                </c:pt>
                <c:pt idx="12">
                  <c:v>2170.1458292239249</c:v>
                </c:pt>
                <c:pt idx="13">
                  <c:v>2230.6280622544145</c:v>
                </c:pt>
                <c:pt idx="14">
                  <c:v>2030.9725710142736</c:v>
                </c:pt>
                <c:pt idx="15">
                  <c:v>1326.0150969481945</c:v>
                </c:pt>
                <c:pt idx="16">
                  <c:v>1286.2346226494321</c:v>
                </c:pt>
                <c:pt idx="17">
                  <c:v>1137.1272632975256</c:v>
                </c:pt>
                <c:pt idx="18">
                  <c:v>930.52355011224586</c:v>
                </c:pt>
                <c:pt idx="19">
                  <c:v>670.50264768381214</c:v>
                </c:pt>
                <c:pt idx="20">
                  <c:v>398.40866301771985</c:v>
                </c:pt>
              </c:numCache>
            </c:numRef>
          </c:val>
          <c:smooth val="0"/>
        </c:ser>
        <c:dLbls>
          <c:showLegendKey val="0"/>
          <c:showVal val="0"/>
          <c:showCatName val="0"/>
          <c:showSerName val="0"/>
          <c:showPercent val="0"/>
          <c:showBubbleSize val="0"/>
        </c:dLbls>
        <c:marker val="1"/>
        <c:smooth val="0"/>
        <c:axId val="187812176"/>
        <c:axId val="9057880"/>
      </c:lineChart>
      <c:catAx>
        <c:axId val="187812176"/>
        <c:scaling>
          <c:orientation val="minMax"/>
        </c:scaling>
        <c:delete val="0"/>
        <c:axPos val="b"/>
        <c:numFmt formatCode="General" sourceLinked="1"/>
        <c:majorTickMark val="none"/>
        <c:minorTickMark val="none"/>
        <c:tickLblPos val="nextTo"/>
        <c:crossAx val="9057880"/>
        <c:crosses val="autoZero"/>
        <c:auto val="1"/>
        <c:lblAlgn val="ctr"/>
        <c:lblOffset val="100"/>
        <c:noMultiLvlLbl val="0"/>
      </c:catAx>
      <c:valAx>
        <c:axId val="9057880"/>
        <c:scaling>
          <c:orientation val="minMax"/>
          <c:max val="23000"/>
          <c:min val="1"/>
        </c:scaling>
        <c:delete val="0"/>
        <c:axPos val="l"/>
        <c:majorGridlines/>
        <c:title>
          <c:tx>
            <c:rich>
              <a:bodyPr/>
              <a:lstStyle/>
              <a:p>
                <a:pPr>
                  <a:defRPr/>
                </a:pPr>
                <a:r>
                  <a:rPr lang="en-US"/>
                  <a:t>GDP ($ Billions)</a:t>
                </a:r>
              </a:p>
            </c:rich>
          </c:tx>
          <c:overlay val="0"/>
        </c:title>
        <c:numFmt formatCode="_(* #,##0.00_);_(* \(#,##0.00\);_(* &quot;-&quot;??_);_(@_)" sourceLinked="1"/>
        <c:majorTickMark val="none"/>
        <c:minorTickMark val="none"/>
        <c:tickLblPos val="nextTo"/>
        <c:crossAx val="187812176"/>
        <c:crosses val="autoZero"/>
        <c:crossBetween val="between"/>
        <c:majorUnit val="2000"/>
        <c:minorUnit val="500"/>
      </c:valAx>
      <c:dTable>
        <c:showHorzBorder val="1"/>
        <c:showVertBorder val="1"/>
        <c:showOutline val="1"/>
        <c:showKeys val="1"/>
      </c:dTable>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4EB78-03EE-4699-9E9B-D59D25243B07}" type="datetimeFigureOut">
              <a:rPr lang="en-US" smtClean="0"/>
              <a:t>9/29/2016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EAC57-CA0F-456B-BCBA-920E32CFC990}" type="slidenum">
              <a:rPr lang="en-US" smtClean="0"/>
              <a:t>‹#›</a:t>
            </a:fld>
            <a:endParaRPr lang="en-US"/>
          </a:p>
        </p:txBody>
      </p:sp>
    </p:spTree>
    <p:extLst>
      <p:ext uri="{BB962C8B-B14F-4D97-AF65-F5344CB8AC3E}">
        <p14:creationId xmlns:p14="http://schemas.microsoft.com/office/powerpoint/2010/main" val="6869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FFA81-2ABF-D247-AC13-96B7D9A18C78}" type="slidenum">
              <a:rPr lang="en-US" smtClean="0"/>
              <a:t>16</a:t>
            </a:fld>
            <a:endParaRPr lang="en-US"/>
          </a:p>
        </p:txBody>
      </p:sp>
    </p:spTree>
    <p:extLst>
      <p:ext uri="{BB962C8B-B14F-4D97-AF65-F5344CB8AC3E}">
        <p14:creationId xmlns:p14="http://schemas.microsoft.com/office/powerpoint/2010/main" val="3938818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Armed conflict with neighboring countries: been asked for a long time; steady rise over the years; now nearly a third</a:t>
            </a:r>
            <a:r>
              <a:rPr lang="en-US" baseline="0" dirty="0" smtClean="0"/>
              <a:t> see it as likely – and 21% say it’s </a:t>
            </a:r>
            <a:r>
              <a:rPr lang="en-US" baseline="0" dirty="0" err="1" smtClean="0"/>
              <a:t>diffifuclt</a:t>
            </a:r>
            <a:r>
              <a:rPr lang="en-US" baseline="0" dirty="0" smtClean="0"/>
              <a:t> to say.</a:t>
            </a:r>
            <a:endParaRPr lang="en-US" dirty="0" smtClean="0"/>
          </a:p>
          <a:p>
            <a:endParaRPr lang="en-US" dirty="0" smtClean="0"/>
          </a:p>
          <a:p>
            <a:r>
              <a:rPr lang="en-US" dirty="0" smtClean="0"/>
              <a:t>War with USNATO?</a:t>
            </a:r>
            <a:r>
              <a:rPr lang="en-US" baseline="0" dirty="0" smtClean="0"/>
              <a:t> </a:t>
            </a:r>
            <a:r>
              <a:rPr lang="en-US" dirty="0" smtClean="0"/>
              <a:t>This is a new question only asked</a:t>
            </a:r>
            <a:r>
              <a:rPr lang="en-US" baseline="0" dirty="0" smtClean="0"/>
              <a:t> beginning in 2015</a:t>
            </a:r>
            <a:endParaRPr lang="en-US" dirty="0"/>
          </a:p>
        </p:txBody>
      </p:sp>
      <p:sp>
        <p:nvSpPr>
          <p:cNvPr id="4" name="Slide Number Placeholder 3"/>
          <p:cNvSpPr>
            <a:spLocks noGrp="1"/>
          </p:cNvSpPr>
          <p:nvPr>
            <p:ph type="sldNum" sz="quarter" idx="10"/>
          </p:nvPr>
        </p:nvSpPr>
        <p:spPr/>
        <p:txBody>
          <a:bodyPr/>
          <a:lstStyle/>
          <a:p>
            <a:fld id="{109FFA81-2ABF-D247-AC13-96B7D9A18C78}" type="slidenum">
              <a:rPr lang="en-US" smtClean="0"/>
              <a:t>25</a:t>
            </a:fld>
            <a:endParaRPr lang="en-US"/>
          </a:p>
        </p:txBody>
      </p:sp>
    </p:spTree>
    <p:extLst>
      <p:ext uri="{BB962C8B-B14F-4D97-AF65-F5344CB8AC3E}">
        <p14:creationId xmlns:p14="http://schemas.microsoft.com/office/powerpoint/2010/main" val="4208340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Decreased fear of ethnic conflicts over the past few years </a:t>
            </a:r>
            <a:endParaRPr lang="en-US" dirty="0"/>
          </a:p>
        </p:txBody>
      </p:sp>
      <p:sp>
        <p:nvSpPr>
          <p:cNvPr id="4" name="Slide Number Placeholder 3"/>
          <p:cNvSpPr>
            <a:spLocks noGrp="1"/>
          </p:cNvSpPr>
          <p:nvPr>
            <p:ph type="sldNum" sz="quarter" idx="10"/>
          </p:nvPr>
        </p:nvSpPr>
        <p:spPr/>
        <p:txBody>
          <a:bodyPr/>
          <a:lstStyle/>
          <a:p>
            <a:fld id="{109FFA81-2ABF-D247-AC13-96B7D9A18C78}" type="slidenum">
              <a:rPr lang="en-US" smtClean="0"/>
              <a:t>26</a:t>
            </a:fld>
            <a:endParaRPr lang="en-US"/>
          </a:p>
        </p:txBody>
      </p:sp>
    </p:spTree>
    <p:extLst>
      <p:ext uri="{BB962C8B-B14F-4D97-AF65-F5344CB8AC3E}">
        <p14:creationId xmlns:p14="http://schemas.microsoft.com/office/powerpoint/2010/main" val="186323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FFA81-2ABF-D247-AC13-96B7D9A18C78}" type="slidenum">
              <a:rPr lang="en-US" smtClean="0"/>
              <a:t>27</a:t>
            </a:fld>
            <a:endParaRPr lang="en-US"/>
          </a:p>
        </p:txBody>
      </p:sp>
    </p:spTree>
    <p:extLst>
      <p:ext uri="{BB962C8B-B14F-4D97-AF65-F5344CB8AC3E}">
        <p14:creationId xmlns:p14="http://schemas.microsoft.com/office/powerpoint/2010/main" val="26951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FFA81-2ABF-D247-AC13-96B7D9A18C78}" type="slidenum">
              <a:rPr lang="en-US" smtClean="0"/>
              <a:t>28</a:t>
            </a:fld>
            <a:endParaRPr lang="en-US"/>
          </a:p>
        </p:txBody>
      </p:sp>
    </p:spTree>
    <p:extLst>
      <p:ext uri="{BB962C8B-B14F-4D97-AF65-F5344CB8AC3E}">
        <p14:creationId xmlns:p14="http://schemas.microsoft.com/office/powerpoint/2010/main" val="3465963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it has declined, still strong support for annexation of Crimea;</a:t>
            </a:r>
            <a:r>
              <a:rPr lang="en-US" baseline="0" dirty="0" smtClean="0"/>
              <a:t> understanding that situation in eastern Ukraine is tense</a:t>
            </a:r>
            <a:endParaRPr lang="en-US" dirty="0"/>
          </a:p>
        </p:txBody>
      </p:sp>
      <p:sp>
        <p:nvSpPr>
          <p:cNvPr id="4" name="Slide Number Placeholder 3"/>
          <p:cNvSpPr>
            <a:spLocks noGrp="1"/>
          </p:cNvSpPr>
          <p:nvPr>
            <p:ph type="sldNum" sz="quarter" idx="10"/>
          </p:nvPr>
        </p:nvSpPr>
        <p:spPr/>
        <p:txBody>
          <a:bodyPr/>
          <a:lstStyle/>
          <a:p>
            <a:fld id="{109FFA81-2ABF-D247-AC13-96B7D9A18C78}" type="slidenum">
              <a:rPr lang="en-US" smtClean="0"/>
              <a:t>29</a:t>
            </a:fld>
            <a:endParaRPr lang="en-US"/>
          </a:p>
        </p:txBody>
      </p:sp>
    </p:spTree>
    <p:extLst>
      <p:ext uri="{BB962C8B-B14F-4D97-AF65-F5344CB8AC3E}">
        <p14:creationId xmlns:p14="http://schemas.microsoft.com/office/powerpoint/2010/main" val="966793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Russians don</a:t>
            </a:r>
            <a:r>
              <a:rPr lang="fr-FR" dirty="0" smtClean="0"/>
              <a:t>’</a:t>
            </a:r>
            <a:r>
              <a:rPr lang="en-US" dirty="0" smtClean="0"/>
              <a:t>t seem to care much about NATO and what’s going on at the geostrategic level – more </a:t>
            </a:r>
            <a:r>
              <a:rPr lang="en-US" dirty="0" err="1" smtClean="0"/>
              <a:t>concerend</a:t>
            </a:r>
            <a:r>
              <a:rPr lang="en-US" dirty="0" smtClean="0"/>
              <a:t> with the Olympics!</a:t>
            </a:r>
            <a:endParaRPr lang="en-US" dirty="0"/>
          </a:p>
        </p:txBody>
      </p:sp>
      <p:sp>
        <p:nvSpPr>
          <p:cNvPr id="4" name="Slide Number Placeholder 3"/>
          <p:cNvSpPr>
            <a:spLocks noGrp="1"/>
          </p:cNvSpPr>
          <p:nvPr>
            <p:ph type="sldNum" sz="quarter" idx="10"/>
          </p:nvPr>
        </p:nvSpPr>
        <p:spPr/>
        <p:txBody>
          <a:bodyPr/>
          <a:lstStyle/>
          <a:p>
            <a:fld id="{109FFA81-2ABF-D247-AC13-96B7D9A18C78}" type="slidenum">
              <a:rPr lang="en-US" smtClean="0"/>
              <a:t>31</a:t>
            </a:fld>
            <a:endParaRPr lang="en-US"/>
          </a:p>
        </p:txBody>
      </p:sp>
    </p:spTree>
    <p:extLst>
      <p:ext uri="{BB962C8B-B14F-4D97-AF65-F5344CB8AC3E}">
        <p14:creationId xmlns:p14="http://schemas.microsoft.com/office/powerpoint/2010/main" val="44253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FFA81-2ABF-D247-AC13-96B7D9A18C78}" type="slidenum">
              <a:rPr lang="en-US" smtClean="0"/>
              <a:t>17</a:t>
            </a:fld>
            <a:endParaRPr lang="en-US"/>
          </a:p>
        </p:txBody>
      </p:sp>
    </p:spTree>
    <p:extLst>
      <p:ext uri="{BB962C8B-B14F-4D97-AF65-F5344CB8AC3E}">
        <p14:creationId xmlns:p14="http://schemas.microsoft.com/office/powerpoint/2010/main" val="10991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FFA81-2ABF-D247-AC13-96B7D9A18C78}" type="slidenum">
              <a:rPr lang="en-US" smtClean="0"/>
              <a:t>18</a:t>
            </a:fld>
            <a:endParaRPr lang="en-US"/>
          </a:p>
        </p:txBody>
      </p:sp>
    </p:spTree>
    <p:extLst>
      <p:ext uri="{BB962C8B-B14F-4D97-AF65-F5344CB8AC3E}">
        <p14:creationId xmlns:p14="http://schemas.microsoft.com/office/powerpoint/2010/main" val="362464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FFA81-2ABF-D247-AC13-96B7D9A18C78}" type="slidenum">
              <a:rPr lang="en-US" smtClean="0"/>
              <a:t>19</a:t>
            </a:fld>
            <a:endParaRPr lang="en-US"/>
          </a:p>
        </p:txBody>
      </p:sp>
    </p:spTree>
    <p:extLst>
      <p:ext uri="{BB962C8B-B14F-4D97-AF65-F5344CB8AC3E}">
        <p14:creationId xmlns:p14="http://schemas.microsoft.com/office/powerpoint/2010/main" val="322904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FFA81-2ABF-D247-AC13-96B7D9A18C78}" type="slidenum">
              <a:rPr lang="en-US" smtClean="0"/>
              <a:t>20</a:t>
            </a:fld>
            <a:endParaRPr lang="en-US"/>
          </a:p>
        </p:txBody>
      </p:sp>
    </p:spTree>
    <p:extLst>
      <p:ext uri="{BB962C8B-B14F-4D97-AF65-F5344CB8AC3E}">
        <p14:creationId xmlns:p14="http://schemas.microsoft.com/office/powerpoint/2010/main" val="423839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FFA81-2ABF-D247-AC13-96B7D9A18C78}" type="slidenum">
              <a:rPr lang="en-US" smtClean="0"/>
              <a:t>21</a:t>
            </a:fld>
            <a:endParaRPr lang="en-US"/>
          </a:p>
        </p:txBody>
      </p:sp>
    </p:spTree>
    <p:extLst>
      <p:ext uri="{BB962C8B-B14F-4D97-AF65-F5344CB8AC3E}">
        <p14:creationId xmlns:p14="http://schemas.microsoft.com/office/powerpoint/2010/main" val="1334971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FFA81-2ABF-D247-AC13-96B7D9A18C78}" type="slidenum">
              <a:rPr lang="en-US" smtClean="0"/>
              <a:t>22</a:t>
            </a:fld>
            <a:endParaRPr lang="en-US"/>
          </a:p>
        </p:txBody>
      </p:sp>
    </p:spTree>
    <p:extLst>
      <p:ext uri="{BB962C8B-B14F-4D97-AF65-F5344CB8AC3E}">
        <p14:creationId xmlns:p14="http://schemas.microsoft.com/office/powerpoint/2010/main" val="101817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9FFA81-2ABF-D247-AC13-96B7D9A18C78}" type="slidenum">
              <a:rPr lang="en-US" smtClean="0"/>
              <a:t>23</a:t>
            </a:fld>
            <a:endParaRPr lang="en-US"/>
          </a:p>
        </p:txBody>
      </p:sp>
    </p:spTree>
    <p:extLst>
      <p:ext uri="{BB962C8B-B14F-4D97-AF65-F5344CB8AC3E}">
        <p14:creationId xmlns:p14="http://schemas.microsoft.com/office/powerpoint/2010/main" val="86859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68% thought</a:t>
            </a:r>
            <a:r>
              <a:rPr lang="en-US" baseline="0" dirty="0" smtClean="0"/>
              <a:t> Ukraine joining NATO was a threat to Russian security; similar (74%) for Georgia, but even a little higher. </a:t>
            </a:r>
            <a:endParaRPr lang="en-US" dirty="0"/>
          </a:p>
        </p:txBody>
      </p:sp>
      <p:sp>
        <p:nvSpPr>
          <p:cNvPr id="4" name="Slide Number Placeholder 3"/>
          <p:cNvSpPr>
            <a:spLocks noGrp="1"/>
          </p:cNvSpPr>
          <p:nvPr>
            <p:ph type="sldNum" sz="quarter" idx="10"/>
          </p:nvPr>
        </p:nvSpPr>
        <p:spPr/>
        <p:txBody>
          <a:bodyPr/>
          <a:lstStyle/>
          <a:p>
            <a:fld id="{109FFA81-2ABF-D247-AC13-96B7D9A18C78}" type="slidenum">
              <a:rPr lang="en-US" smtClean="0"/>
              <a:t>24</a:t>
            </a:fld>
            <a:endParaRPr lang="en-US"/>
          </a:p>
        </p:txBody>
      </p:sp>
    </p:spTree>
    <p:extLst>
      <p:ext uri="{BB962C8B-B14F-4D97-AF65-F5344CB8AC3E}">
        <p14:creationId xmlns:p14="http://schemas.microsoft.com/office/powerpoint/2010/main" val="144448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4E7675-AF20-4084-9EE9-9F1698843479}"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506BE-D2A9-48E8-A5E0-3D4733996A0A}" type="slidenum">
              <a:rPr lang="en-US" smtClean="0"/>
              <a:t>‹#›</a:t>
            </a:fld>
            <a:endParaRPr lang="en-US"/>
          </a:p>
        </p:txBody>
      </p:sp>
    </p:spTree>
    <p:extLst>
      <p:ext uri="{BB962C8B-B14F-4D97-AF65-F5344CB8AC3E}">
        <p14:creationId xmlns:p14="http://schemas.microsoft.com/office/powerpoint/2010/main" val="122001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E7675-AF20-4084-9EE9-9F1698843479}"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506BE-D2A9-48E8-A5E0-3D4733996A0A}" type="slidenum">
              <a:rPr lang="en-US" smtClean="0"/>
              <a:t>‹#›</a:t>
            </a:fld>
            <a:endParaRPr lang="en-US"/>
          </a:p>
        </p:txBody>
      </p:sp>
    </p:spTree>
    <p:extLst>
      <p:ext uri="{BB962C8B-B14F-4D97-AF65-F5344CB8AC3E}">
        <p14:creationId xmlns:p14="http://schemas.microsoft.com/office/powerpoint/2010/main" val="40823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E7675-AF20-4084-9EE9-9F1698843479}"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506BE-D2A9-48E8-A5E0-3D4733996A0A}" type="slidenum">
              <a:rPr lang="en-US" smtClean="0"/>
              <a:t>‹#›</a:t>
            </a:fld>
            <a:endParaRPr lang="en-US"/>
          </a:p>
        </p:txBody>
      </p:sp>
    </p:spTree>
    <p:extLst>
      <p:ext uri="{BB962C8B-B14F-4D97-AF65-F5344CB8AC3E}">
        <p14:creationId xmlns:p14="http://schemas.microsoft.com/office/powerpoint/2010/main" val="1818430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E7675-AF20-4084-9EE9-9F1698843479}"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506BE-D2A9-48E8-A5E0-3D4733996A0A}" type="slidenum">
              <a:rPr lang="en-US" smtClean="0"/>
              <a:t>‹#›</a:t>
            </a:fld>
            <a:endParaRPr lang="en-US"/>
          </a:p>
        </p:txBody>
      </p:sp>
    </p:spTree>
    <p:extLst>
      <p:ext uri="{BB962C8B-B14F-4D97-AF65-F5344CB8AC3E}">
        <p14:creationId xmlns:p14="http://schemas.microsoft.com/office/powerpoint/2010/main" val="130477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E7675-AF20-4084-9EE9-9F1698843479}" type="datetimeFigureOut">
              <a:rPr lang="en-US" smtClean="0"/>
              <a:t>9/29/2016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506BE-D2A9-48E8-A5E0-3D4733996A0A}" type="slidenum">
              <a:rPr lang="en-US" smtClean="0"/>
              <a:t>‹#›</a:t>
            </a:fld>
            <a:endParaRPr lang="en-US"/>
          </a:p>
        </p:txBody>
      </p:sp>
    </p:spTree>
    <p:extLst>
      <p:ext uri="{BB962C8B-B14F-4D97-AF65-F5344CB8AC3E}">
        <p14:creationId xmlns:p14="http://schemas.microsoft.com/office/powerpoint/2010/main" val="685494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4E7675-AF20-4084-9EE9-9F1698843479}"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506BE-D2A9-48E8-A5E0-3D4733996A0A}" type="slidenum">
              <a:rPr lang="en-US" smtClean="0"/>
              <a:t>‹#›</a:t>
            </a:fld>
            <a:endParaRPr lang="en-US"/>
          </a:p>
        </p:txBody>
      </p:sp>
    </p:spTree>
    <p:extLst>
      <p:ext uri="{BB962C8B-B14F-4D97-AF65-F5344CB8AC3E}">
        <p14:creationId xmlns:p14="http://schemas.microsoft.com/office/powerpoint/2010/main" val="19789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4E7675-AF20-4084-9EE9-9F1698843479}" type="datetimeFigureOut">
              <a:rPr lang="en-US" smtClean="0"/>
              <a:t>9/29/2016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506BE-D2A9-48E8-A5E0-3D4733996A0A}" type="slidenum">
              <a:rPr lang="en-US" smtClean="0"/>
              <a:t>‹#›</a:t>
            </a:fld>
            <a:endParaRPr lang="en-US"/>
          </a:p>
        </p:txBody>
      </p:sp>
    </p:spTree>
    <p:extLst>
      <p:ext uri="{BB962C8B-B14F-4D97-AF65-F5344CB8AC3E}">
        <p14:creationId xmlns:p14="http://schemas.microsoft.com/office/powerpoint/2010/main" val="2936233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4E7675-AF20-4084-9EE9-9F1698843479}" type="datetimeFigureOut">
              <a:rPr lang="en-US" smtClean="0"/>
              <a:t>9/29/2016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506BE-D2A9-48E8-A5E0-3D4733996A0A}" type="slidenum">
              <a:rPr lang="en-US" smtClean="0"/>
              <a:t>‹#›</a:t>
            </a:fld>
            <a:endParaRPr lang="en-US"/>
          </a:p>
        </p:txBody>
      </p:sp>
    </p:spTree>
    <p:extLst>
      <p:ext uri="{BB962C8B-B14F-4D97-AF65-F5344CB8AC3E}">
        <p14:creationId xmlns:p14="http://schemas.microsoft.com/office/powerpoint/2010/main" val="350733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4E7675-AF20-4084-9EE9-9F1698843479}" type="datetimeFigureOut">
              <a:rPr lang="en-US" smtClean="0"/>
              <a:t>9/29/2016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506BE-D2A9-48E8-A5E0-3D4733996A0A}" type="slidenum">
              <a:rPr lang="en-US" smtClean="0"/>
              <a:t>‹#›</a:t>
            </a:fld>
            <a:endParaRPr lang="en-US"/>
          </a:p>
        </p:txBody>
      </p:sp>
    </p:spTree>
    <p:extLst>
      <p:ext uri="{BB962C8B-B14F-4D97-AF65-F5344CB8AC3E}">
        <p14:creationId xmlns:p14="http://schemas.microsoft.com/office/powerpoint/2010/main" val="17369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E7675-AF20-4084-9EE9-9F1698843479}"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506BE-D2A9-48E8-A5E0-3D4733996A0A}" type="slidenum">
              <a:rPr lang="en-US" smtClean="0"/>
              <a:t>‹#›</a:t>
            </a:fld>
            <a:endParaRPr lang="en-US"/>
          </a:p>
        </p:txBody>
      </p:sp>
    </p:spTree>
    <p:extLst>
      <p:ext uri="{BB962C8B-B14F-4D97-AF65-F5344CB8AC3E}">
        <p14:creationId xmlns:p14="http://schemas.microsoft.com/office/powerpoint/2010/main" val="38451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E7675-AF20-4084-9EE9-9F1698843479}" type="datetimeFigureOut">
              <a:rPr lang="en-US" smtClean="0"/>
              <a:t>9/29/2016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506BE-D2A9-48E8-A5E0-3D4733996A0A}" type="slidenum">
              <a:rPr lang="en-US" smtClean="0"/>
              <a:t>‹#›</a:t>
            </a:fld>
            <a:endParaRPr lang="en-US"/>
          </a:p>
        </p:txBody>
      </p:sp>
    </p:spTree>
    <p:extLst>
      <p:ext uri="{BB962C8B-B14F-4D97-AF65-F5344CB8AC3E}">
        <p14:creationId xmlns:p14="http://schemas.microsoft.com/office/powerpoint/2010/main" val="3146351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E7675-AF20-4084-9EE9-9F1698843479}" type="datetimeFigureOut">
              <a:rPr lang="en-US" smtClean="0"/>
              <a:t>9/29/2016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506BE-D2A9-48E8-A5E0-3D4733996A0A}" type="slidenum">
              <a:rPr lang="en-US" smtClean="0"/>
              <a:t>‹#›</a:t>
            </a:fld>
            <a:endParaRPr lang="en-US"/>
          </a:p>
        </p:txBody>
      </p:sp>
    </p:spTree>
    <p:extLst>
      <p:ext uri="{BB962C8B-B14F-4D97-AF65-F5344CB8AC3E}">
        <p14:creationId xmlns:p14="http://schemas.microsoft.com/office/powerpoint/2010/main" val="234628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leavenworth.fmso.army.mi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571" y="0"/>
            <a:ext cx="10776857" cy="6858000"/>
          </a:xfrm>
          <a:prstGeom prst="rect">
            <a:avLst/>
          </a:prstGeom>
        </p:spPr>
      </p:pic>
      <p:sp>
        <p:nvSpPr>
          <p:cNvPr id="5" name="Rectangle 4"/>
          <p:cNvSpPr/>
          <p:nvPr/>
        </p:nvSpPr>
        <p:spPr>
          <a:xfrm>
            <a:off x="2594920" y="5990448"/>
            <a:ext cx="6096000" cy="553998"/>
          </a:xfrm>
          <a:prstGeom prst="rect">
            <a:avLst/>
          </a:prstGeom>
        </p:spPr>
        <p:txBody>
          <a:bodyPr>
            <a:spAutoFit/>
          </a:bodyPr>
          <a:lstStyle/>
          <a:p>
            <a:pPr algn="ctr" defTabSz="913993">
              <a:spcBef>
                <a:spcPct val="0"/>
              </a:spcBef>
              <a:defRPr/>
            </a:pPr>
            <a:r>
              <a:rPr lang="en-US" b="1" i="1" dirty="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rPr>
              <a:t>Dr. Mahir J. Ibrahimov</a:t>
            </a:r>
          </a:p>
          <a:p>
            <a:pPr algn="ctr" defTabSz="913993">
              <a:spcBef>
                <a:spcPct val="0"/>
              </a:spcBef>
              <a:defRPr/>
            </a:pPr>
            <a:r>
              <a:rPr lang="en-US" sz="1200" b="1" i="1" dirty="0" smtClean="0">
                <a:latin typeface="Arial" panose="020B0604020202020204" pitchFamily="34" charset="0"/>
                <a:cs typeface="Arial" panose="020B0604020202020204" pitchFamily="34" charset="0"/>
              </a:rPr>
              <a:t>29 September </a:t>
            </a:r>
            <a:r>
              <a:rPr lang="en-US" sz="1200" b="1" i="1" dirty="0">
                <a:latin typeface="Arial" panose="020B0604020202020204" pitchFamily="34" charset="0"/>
                <a:cs typeface="Arial" panose="020B0604020202020204" pitchFamily="34" charset="0"/>
              </a:rPr>
              <a:t>2016</a:t>
            </a:r>
            <a:endParaRPr lang="en-US" sz="1200" i="1" dirty="0"/>
          </a:p>
        </p:txBody>
      </p:sp>
    </p:spTree>
    <p:extLst>
      <p:ext uri="{BB962C8B-B14F-4D97-AF65-F5344CB8AC3E}">
        <p14:creationId xmlns:p14="http://schemas.microsoft.com/office/powerpoint/2010/main" val="3351282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76603" y="924553"/>
            <a:ext cx="6009466" cy="892552"/>
          </a:xfrm>
          <a:prstGeom prst="rect">
            <a:avLst/>
          </a:prstGeom>
          <a:noFill/>
        </p:spPr>
        <p:txBody>
          <a:bodyPr wrap="none" rtlCol="0">
            <a:spAutoFit/>
          </a:bodyPr>
          <a:lstStyle/>
          <a:p>
            <a:pPr algn="ctr"/>
            <a:r>
              <a:rPr lang="en-US" sz="2800" b="1" dirty="0" smtClean="0">
                <a:solidFill>
                  <a:schemeClr val="accent5">
                    <a:lumMod val="75000"/>
                  </a:schemeClr>
                </a:solidFill>
                <a:latin typeface="Arial" panose="020B0604020202020204" pitchFamily="34" charset="0"/>
                <a:cs typeface="Arial" panose="020B0604020202020204" pitchFamily="34" charset="0"/>
              </a:rPr>
              <a:t>OBSERVATIONS FROM UKRAINE:</a:t>
            </a:r>
          </a:p>
          <a:p>
            <a:pPr algn="ctr"/>
            <a:r>
              <a:rPr lang="en-US" sz="2400" dirty="0" smtClean="0">
                <a:solidFill>
                  <a:schemeClr val="accent5">
                    <a:lumMod val="75000"/>
                  </a:schemeClr>
                </a:solidFill>
                <a:latin typeface="Arial" panose="020B0604020202020204" pitchFamily="34" charset="0"/>
                <a:cs typeface="Arial" panose="020B0604020202020204" pitchFamily="34" charset="0"/>
              </a:rPr>
              <a:t>Ukraine’s Hidden Battlefield</a:t>
            </a:r>
            <a:endParaRPr lang="en-US" sz="2400" dirty="0">
              <a:solidFill>
                <a:schemeClr val="accent5">
                  <a:lumMod val="75000"/>
                </a:schemeClr>
              </a:solidFill>
              <a:latin typeface="Arial" panose="020B0604020202020204" pitchFamily="34" charset="0"/>
              <a:cs typeface="Arial" panose="020B0604020202020204" pitchFamily="34" charset="0"/>
            </a:endParaRPr>
          </a:p>
        </p:txBody>
      </p:sp>
      <p:grpSp>
        <p:nvGrpSpPr>
          <p:cNvPr id="12" name="Group 11"/>
          <p:cNvGrpSpPr/>
          <p:nvPr/>
        </p:nvGrpSpPr>
        <p:grpSpPr>
          <a:xfrm>
            <a:off x="1648169" y="2783551"/>
            <a:ext cx="7063152" cy="2798846"/>
            <a:chOff x="1648169" y="2783551"/>
            <a:chExt cx="7063152" cy="2798846"/>
          </a:xfrm>
        </p:grpSpPr>
        <p:sp>
          <p:nvSpPr>
            <p:cNvPr id="2" name="TextBox 1"/>
            <p:cNvSpPr txBox="1"/>
            <p:nvPr/>
          </p:nvSpPr>
          <p:spPr>
            <a:xfrm>
              <a:off x="1648169" y="2783551"/>
              <a:ext cx="3204147" cy="523220"/>
            </a:xfrm>
            <a:prstGeom prst="rect">
              <a:avLst/>
            </a:prstGeom>
            <a:noFill/>
          </p:spPr>
          <p:txBody>
            <a:bodyPr wrap="none" rtlCol="0">
              <a:spAutoFit/>
            </a:bodyPr>
            <a:lstStyle/>
            <a:p>
              <a:pPr algn="ctr"/>
              <a:r>
                <a:rPr lang="en-US" sz="2800" dirty="0" smtClean="0">
                  <a:solidFill>
                    <a:srgbClr val="C00000"/>
                  </a:solidFill>
                  <a:latin typeface="Arial" panose="020B0604020202020204" pitchFamily="34" charset="0"/>
                  <a:cs typeface="Arial" panose="020B0604020202020204" pitchFamily="34" charset="0"/>
                </a:rPr>
                <a:t>Background of Trip</a:t>
              </a:r>
            </a:p>
          </p:txBody>
        </p:sp>
        <p:sp>
          <p:nvSpPr>
            <p:cNvPr id="5" name="TextBox 4"/>
            <p:cNvSpPr txBox="1"/>
            <p:nvPr/>
          </p:nvSpPr>
          <p:spPr>
            <a:xfrm>
              <a:off x="1648169" y="3542093"/>
              <a:ext cx="6361037" cy="523220"/>
            </a:xfrm>
            <a:prstGeom prst="rect">
              <a:avLst/>
            </a:prstGeom>
            <a:noFill/>
          </p:spPr>
          <p:txBody>
            <a:bodyPr wrap="none" rtlCol="0">
              <a:spAutoFit/>
            </a:bodyPr>
            <a:lstStyle/>
            <a:p>
              <a:pPr algn="ctr"/>
              <a:r>
                <a:rPr lang="en-US" sz="2800" dirty="0" smtClean="0">
                  <a:solidFill>
                    <a:srgbClr val="C00000"/>
                  </a:solidFill>
                  <a:latin typeface="Arial" panose="020B0604020202020204" pitchFamily="34" charset="0"/>
                  <a:cs typeface="Arial" panose="020B0604020202020204" pitchFamily="34" charset="0"/>
                </a:rPr>
                <a:t>Brief Background of Conflict in Ukraine</a:t>
              </a:r>
            </a:p>
          </p:txBody>
        </p:sp>
        <p:sp>
          <p:nvSpPr>
            <p:cNvPr id="6" name="TextBox 5"/>
            <p:cNvSpPr txBox="1"/>
            <p:nvPr/>
          </p:nvSpPr>
          <p:spPr>
            <a:xfrm>
              <a:off x="1648169" y="5059177"/>
              <a:ext cx="7063152" cy="523220"/>
            </a:xfrm>
            <a:prstGeom prst="rect">
              <a:avLst/>
            </a:prstGeom>
            <a:noFill/>
          </p:spPr>
          <p:txBody>
            <a:bodyPr wrap="none" rtlCol="0">
              <a:spAutoFit/>
            </a:bodyPr>
            <a:lstStyle/>
            <a:p>
              <a:pPr algn="ctr"/>
              <a:r>
                <a:rPr lang="en-US" sz="2800" b="1" dirty="0" smtClean="0">
                  <a:solidFill>
                    <a:srgbClr val="C00000"/>
                  </a:solidFill>
                  <a:latin typeface="Arial" panose="020B0604020202020204" pitchFamily="34" charset="0"/>
                  <a:cs typeface="Arial" panose="020B0604020202020204" pitchFamily="34" charset="0"/>
                </a:rPr>
                <a:t>Key Observations </a:t>
              </a:r>
              <a:r>
                <a:rPr lang="en-US" sz="2800" dirty="0" smtClean="0">
                  <a:solidFill>
                    <a:srgbClr val="C00000"/>
                  </a:solidFill>
                  <a:latin typeface="Arial" panose="020B0604020202020204" pitchFamily="34" charset="0"/>
                  <a:cs typeface="Arial" panose="020B0604020202020204" pitchFamily="34" charset="0"/>
                </a:rPr>
                <a:t>– </a:t>
              </a:r>
              <a:r>
                <a:rPr lang="en-US" sz="2800" i="1" dirty="0" smtClean="0">
                  <a:solidFill>
                    <a:srgbClr val="C00000"/>
                  </a:solidFill>
                  <a:latin typeface="Arial" panose="020B0604020202020204" pitchFamily="34" charset="0"/>
                  <a:cs typeface="Arial" panose="020B0604020202020204" pitchFamily="34" charset="0"/>
                </a:rPr>
                <a:t>a one-week snapshot</a:t>
              </a:r>
            </a:p>
          </p:txBody>
        </p:sp>
        <p:sp>
          <p:nvSpPr>
            <p:cNvPr id="11" name="TextBox 10"/>
            <p:cNvSpPr txBox="1"/>
            <p:nvPr/>
          </p:nvSpPr>
          <p:spPr>
            <a:xfrm>
              <a:off x="1648169" y="4300635"/>
              <a:ext cx="3863558" cy="523220"/>
            </a:xfrm>
            <a:prstGeom prst="rect">
              <a:avLst/>
            </a:prstGeom>
            <a:noFill/>
          </p:spPr>
          <p:txBody>
            <a:bodyPr wrap="none" rtlCol="0">
              <a:spAutoFit/>
            </a:bodyPr>
            <a:lstStyle/>
            <a:p>
              <a:pPr algn="ctr"/>
              <a:r>
                <a:rPr lang="en-US" sz="2800" dirty="0" smtClean="0">
                  <a:solidFill>
                    <a:srgbClr val="C00000"/>
                  </a:solidFill>
                  <a:latin typeface="Arial" panose="020B0604020202020204" pitchFamily="34" charset="0"/>
                  <a:cs typeface="Arial" panose="020B0604020202020204" pitchFamily="34" charset="0"/>
                </a:rPr>
                <a:t>Ukrainian Perspectives</a:t>
              </a:r>
            </a:p>
          </p:txBody>
        </p:sp>
      </p:grpSp>
    </p:spTree>
    <p:extLst>
      <p:ext uri="{BB962C8B-B14F-4D97-AF65-F5344CB8AC3E}">
        <p14:creationId xmlns:p14="http://schemas.microsoft.com/office/powerpoint/2010/main" val="2551210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340064" y="355058"/>
            <a:ext cx="7511873" cy="4897036"/>
            <a:chOff x="1979670" y="355058"/>
            <a:chExt cx="7511873" cy="4897036"/>
          </a:xfrm>
        </p:grpSpPr>
        <p:sp>
          <p:nvSpPr>
            <p:cNvPr id="8" name="TextBox 7"/>
            <p:cNvSpPr txBox="1"/>
            <p:nvPr/>
          </p:nvSpPr>
          <p:spPr>
            <a:xfrm>
              <a:off x="3020108" y="355058"/>
              <a:ext cx="5178084" cy="769441"/>
            </a:xfrm>
            <a:prstGeom prst="rect">
              <a:avLst/>
            </a:prstGeom>
            <a:noFill/>
          </p:spPr>
          <p:txBody>
            <a:bodyPr wrap="none" rtlCol="0">
              <a:spAutoFit/>
            </a:bodyPr>
            <a:lstStyle/>
            <a:p>
              <a:pPr algn="ctr"/>
              <a:r>
                <a:rPr lang="en-US" sz="2400" dirty="0" smtClean="0">
                  <a:solidFill>
                    <a:srgbClr val="003399"/>
                  </a:solidFill>
                  <a:latin typeface="Arial" panose="020B0604020202020204" pitchFamily="34" charset="0"/>
                  <a:cs typeface="Arial" panose="020B0604020202020204" pitchFamily="34" charset="0"/>
                </a:rPr>
                <a:t>OBSERVATIONS FROM UKRAINE:</a:t>
              </a:r>
            </a:p>
            <a:p>
              <a:pPr algn="ctr"/>
              <a:r>
                <a:rPr lang="en-US" sz="2000" dirty="0" smtClean="0">
                  <a:solidFill>
                    <a:srgbClr val="003399"/>
                  </a:solidFill>
                  <a:latin typeface="Arial" panose="020B0604020202020204" pitchFamily="34" charset="0"/>
                  <a:cs typeface="Arial" panose="020B0604020202020204" pitchFamily="34" charset="0"/>
                </a:rPr>
                <a:t>Ukraine’s Hidden Battlefield</a:t>
              </a:r>
              <a:endParaRPr lang="en-US" sz="2000" dirty="0">
                <a:solidFill>
                  <a:srgbClr val="003399"/>
                </a:solidFill>
                <a:latin typeface="Arial" panose="020B0604020202020204" pitchFamily="34" charset="0"/>
                <a:cs typeface="Arial" panose="020B0604020202020204" pitchFamily="34" charset="0"/>
              </a:endParaRPr>
            </a:p>
          </p:txBody>
        </p:sp>
        <p:sp>
          <p:nvSpPr>
            <p:cNvPr id="7" name="TextBox 6"/>
            <p:cNvSpPr txBox="1"/>
            <p:nvPr/>
          </p:nvSpPr>
          <p:spPr>
            <a:xfrm>
              <a:off x="3610095" y="1854214"/>
              <a:ext cx="4142481" cy="523220"/>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Ukrainian Perspectives</a:t>
              </a:r>
            </a:p>
          </p:txBody>
        </p:sp>
        <p:sp>
          <p:nvSpPr>
            <p:cNvPr id="10" name="TextBox 9"/>
            <p:cNvSpPr txBox="1"/>
            <p:nvPr/>
          </p:nvSpPr>
          <p:spPr>
            <a:xfrm>
              <a:off x="1979670" y="2845539"/>
              <a:ext cx="6938118" cy="523220"/>
            </a:xfrm>
            <a:prstGeom prst="rect">
              <a:avLst/>
            </a:prstGeom>
            <a:noFill/>
          </p:spPr>
          <p:txBody>
            <a:bodyPr wrap="none" rtlCol="0">
              <a:spAutoFit/>
            </a:bodyPr>
            <a:lstStyle/>
            <a:p>
              <a:pPr algn="ctr"/>
              <a:r>
                <a:rPr lang="en-US" sz="2800" b="1" dirty="0" smtClean="0">
                  <a:solidFill>
                    <a:srgbClr val="003399"/>
                  </a:solidFill>
                  <a:latin typeface="Arial" panose="020B0604020202020204" pitchFamily="34" charset="0"/>
                  <a:cs typeface="Arial" panose="020B0604020202020204" pitchFamily="34" charset="0"/>
                </a:rPr>
                <a:t>The Prevalence of Russian Propaganda</a:t>
              </a:r>
            </a:p>
          </p:txBody>
        </p:sp>
        <p:sp>
          <p:nvSpPr>
            <p:cNvPr id="11" name="TextBox 10"/>
            <p:cNvSpPr txBox="1"/>
            <p:nvPr/>
          </p:nvSpPr>
          <p:spPr>
            <a:xfrm>
              <a:off x="2648003" y="3436212"/>
              <a:ext cx="6843540" cy="1815882"/>
            </a:xfrm>
            <a:prstGeom prst="rect">
              <a:avLst/>
            </a:prstGeom>
            <a:noFill/>
          </p:spPr>
          <p:txBody>
            <a:bodyPr wrap="none" rtlCol="0">
              <a:spAutoFit/>
            </a:bodyPr>
            <a:lstStyle/>
            <a:p>
              <a:r>
                <a:rPr lang="en-US" sz="2800" dirty="0" smtClean="0">
                  <a:solidFill>
                    <a:srgbClr val="003399"/>
                  </a:solidFill>
                  <a:latin typeface="Arial" panose="020B0604020202020204" pitchFamily="34" charset="0"/>
                  <a:cs typeface="Arial" panose="020B0604020202020204" pitchFamily="34" charset="0"/>
                </a:rPr>
                <a:t>Cultural Invasion</a:t>
              </a:r>
            </a:p>
            <a:p>
              <a:r>
                <a:rPr lang="en-US" sz="2800" dirty="0" smtClean="0">
                  <a:solidFill>
                    <a:srgbClr val="003399"/>
                  </a:solidFill>
                  <a:latin typeface="Arial" panose="020B0604020202020204" pitchFamily="34" charset="0"/>
                  <a:cs typeface="Arial" panose="020B0604020202020204" pitchFamily="34" charset="0"/>
                </a:rPr>
                <a:t>Historical Distortion</a:t>
              </a:r>
            </a:p>
            <a:p>
              <a:r>
                <a:rPr lang="en-US" sz="2800" dirty="0" smtClean="0">
                  <a:solidFill>
                    <a:srgbClr val="003399"/>
                  </a:solidFill>
                  <a:latin typeface="Arial" panose="020B0604020202020204" pitchFamily="34" charset="0"/>
                  <a:cs typeface="Arial" panose="020B0604020202020204" pitchFamily="34" charset="0"/>
                </a:rPr>
                <a:t>Centralized Media</a:t>
              </a:r>
            </a:p>
            <a:p>
              <a:r>
                <a:rPr lang="en-US" sz="2800" dirty="0" smtClean="0">
                  <a:solidFill>
                    <a:srgbClr val="003399"/>
                  </a:solidFill>
                  <a:latin typeface="Arial" panose="020B0604020202020204" pitchFamily="34" charset="0"/>
                  <a:cs typeface="Arial" panose="020B0604020202020204" pitchFamily="34" charset="0"/>
                </a:rPr>
                <a:t>Information and Psychological Operations</a:t>
              </a:r>
            </a:p>
          </p:txBody>
        </p:sp>
      </p:grpSp>
    </p:spTree>
    <p:extLst>
      <p:ext uri="{BB962C8B-B14F-4D97-AF65-F5344CB8AC3E}">
        <p14:creationId xmlns:p14="http://schemas.microsoft.com/office/powerpoint/2010/main" val="3669284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022924" y="153417"/>
            <a:ext cx="4887779" cy="6665496"/>
            <a:chOff x="3558389" y="120314"/>
            <a:chExt cx="4887779" cy="6665496"/>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8389" y="120314"/>
              <a:ext cx="4887779" cy="6665496"/>
            </a:xfrm>
            <a:prstGeom prst="rect">
              <a:avLst/>
            </a:prstGeom>
            <a:noFill/>
            <a:ln>
              <a:noFill/>
            </a:ln>
          </p:spPr>
        </p:pic>
        <p:sp>
          <p:nvSpPr>
            <p:cNvPr id="5" name="Oval 4"/>
            <p:cNvSpPr/>
            <p:nvPr/>
          </p:nvSpPr>
          <p:spPr>
            <a:xfrm>
              <a:off x="3558389" y="1307433"/>
              <a:ext cx="3387843" cy="168442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757874" y="4834909"/>
            <a:ext cx="2870273" cy="1200329"/>
          </a:xfrm>
          <a:prstGeom prst="rect">
            <a:avLst/>
          </a:prstGeom>
          <a:noFill/>
        </p:spPr>
        <p:txBody>
          <a:bodyPr wrap="none" rtlCol="0">
            <a:spAutoFit/>
          </a:bodyPr>
          <a:lstStyle/>
          <a:p>
            <a:r>
              <a:rPr lang="en-US" sz="2400" dirty="0" smtClean="0">
                <a:solidFill>
                  <a:srgbClr val="C00000"/>
                </a:solidFill>
              </a:rPr>
              <a:t>Ukraine observations</a:t>
            </a:r>
          </a:p>
          <a:p>
            <a:r>
              <a:rPr lang="en-US" sz="2400" dirty="0">
                <a:solidFill>
                  <a:srgbClr val="C00000"/>
                </a:solidFill>
              </a:rPr>
              <a:t>f</a:t>
            </a:r>
            <a:r>
              <a:rPr lang="en-US" sz="2400" dirty="0" smtClean="0">
                <a:solidFill>
                  <a:srgbClr val="C00000"/>
                </a:solidFill>
              </a:rPr>
              <a:t>requently fell within</a:t>
            </a:r>
          </a:p>
          <a:p>
            <a:r>
              <a:rPr lang="en-US" sz="2400" dirty="0">
                <a:solidFill>
                  <a:srgbClr val="C00000"/>
                </a:solidFill>
              </a:rPr>
              <a:t>t</a:t>
            </a:r>
            <a:r>
              <a:rPr lang="en-US" sz="2400" dirty="0" smtClean="0">
                <a:solidFill>
                  <a:srgbClr val="C00000"/>
                </a:solidFill>
              </a:rPr>
              <a:t>hese two categories</a:t>
            </a:r>
            <a:endParaRPr lang="en-US" sz="2400" dirty="0">
              <a:solidFill>
                <a:srgbClr val="C00000"/>
              </a:solidFill>
            </a:endParaRPr>
          </a:p>
        </p:txBody>
      </p:sp>
      <p:sp>
        <p:nvSpPr>
          <p:cNvPr id="14" name="TextBox 13"/>
          <p:cNvSpPr txBox="1"/>
          <p:nvPr/>
        </p:nvSpPr>
        <p:spPr>
          <a:xfrm>
            <a:off x="304798" y="156919"/>
            <a:ext cx="6116546" cy="4093428"/>
          </a:xfrm>
          <a:prstGeom prst="rect">
            <a:avLst/>
          </a:prstGeom>
          <a:solidFill>
            <a:schemeClr val="bg1">
              <a:lumMod val="95000"/>
            </a:schemeClr>
          </a:solidFill>
        </p:spPr>
        <p:txBody>
          <a:bodyPr wrap="none" rtlCol="0">
            <a:spAutoFit/>
          </a:bodyPr>
          <a:lstStyle/>
          <a:p>
            <a:endParaRPr lang="en-US" dirty="0" smtClean="0"/>
          </a:p>
          <a:p>
            <a:pPr algn="ctr"/>
            <a:r>
              <a:rPr lang="en-US" sz="2400" b="1" dirty="0" smtClean="0">
                <a:solidFill>
                  <a:schemeClr val="accent5">
                    <a:lumMod val="75000"/>
                  </a:schemeClr>
                </a:solidFill>
              </a:rPr>
              <a:t>Russian </a:t>
            </a:r>
            <a:r>
              <a:rPr lang="en-US" sz="2400" b="1" dirty="0">
                <a:solidFill>
                  <a:schemeClr val="accent5">
                    <a:lumMod val="75000"/>
                  </a:schemeClr>
                </a:solidFill>
              </a:rPr>
              <a:t>General-Lieutenant </a:t>
            </a:r>
            <a:r>
              <a:rPr lang="en-US" sz="2400" b="1" dirty="0" smtClean="0">
                <a:solidFill>
                  <a:schemeClr val="accent5">
                    <a:lumMod val="75000"/>
                  </a:schemeClr>
                </a:solidFill>
              </a:rPr>
              <a:t>Kartapalov</a:t>
            </a:r>
          </a:p>
          <a:p>
            <a:endParaRPr lang="en-US" dirty="0" smtClean="0"/>
          </a:p>
          <a:p>
            <a:pPr marL="285750" indent="-285750">
              <a:buFont typeface="Arial" panose="020B0604020202020204" pitchFamily="34" charset="0"/>
              <a:buChar char="•"/>
            </a:pPr>
            <a:r>
              <a:rPr lang="en-US" sz="2000" dirty="0"/>
              <a:t>Early 2015: Published article in Russia’s </a:t>
            </a:r>
            <a:r>
              <a:rPr lang="en-US" sz="2000" i="1" dirty="0"/>
              <a:t>Bulletin of the </a:t>
            </a:r>
          </a:p>
          <a:p>
            <a:r>
              <a:rPr lang="en-US" sz="2000" i="1" dirty="0"/>
              <a:t>      Academy of Military Science; </a:t>
            </a:r>
            <a:r>
              <a:rPr lang="en-US" sz="2000" dirty="0"/>
              <a:t>examined changes in </a:t>
            </a:r>
          </a:p>
          <a:p>
            <a:r>
              <a:rPr lang="en-US" sz="2000" dirty="0"/>
              <a:t>      the nature of armed struggle and what is described </a:t>
            </a:r>
          </a:p>
          <a:p>
            <a:r>
              <a:rPr lang="en-US" sz="2000" dirty="0"/>
              <a:t>      as "new-type” war. </a:t>
            </a:r>
          </a:p>
          <a:p>
            <a:endParaRPr lang="en-US" sz="2000" dirty="0" smtClean="0"/>
          </a:p>
          <a:p>
            <a:pPr marL="285750" indent="-285750">
              <a:buFont typeface="Arial" panose="020B0604020202020204" pitchFamily="34" charset="0"/>
              <a:buChar char="•"/>
            </a:pPr>
            <a:r>
              <a:rPr lang="en-US" sz="2000" dirty="0" smtClean="0"/>
              <a:t>Then-Chief </a:t>
            </a:r>
            <a:r>
              <a:rPr lang="en-US" sz="2000" dirty="0"/>
              <a:t>of the Main Operations </a:t>
            </a:r>
            <a:r>
              <a:rPr lang="en-US" sz="2000" dirty="0" smtClean="0"/>
              <a:t>Directorate,</a:t>
            </a:r>
          </a:p>
          <a:p>
            <a:r>
              <a:rPr lang="en-US" sz="2000" dirty="0"/>
              <a:t> </a:t>
            </a:r>
            <a:r>
              <a:rPr lang="en-US" sz="2000" dirty="0" smtClean="0"/>
              <a:t>      General </a:t>
            </a:r>
            <a:r>
              <a:rPr lang="en-US" sz="2000" dirty="0"/>
              <a:t>Staff of </a:t>
            </a:r>
            <a:r>
              <a:rPr lang="en-US" sz="2000" dirty="0" smtClean="0"/>
              <a:t>Russia</a:t>
            </a:r>
          </a:p>
          <a:p>
            <a:endParaRPr lang="en-US" sz="2000" dirty="0" smtClean="0"/>
          </a:p>
          <a:p>
            <a:pPr marL="285750" indent="-285750">
              <a:buFont typeface="Arial" panose="020B0604020202020204" pitchFamily="34" charset="0"/>
              <a:buChar char="•"/>
            </a:pPr>
            <a:r>
              <a:rPr lang="en-US" sz="2000" dirty="0"/>
              <a:t>L</a:t>
            </a:r>
            <a:r>
              <a:rPr lang="en-US" sz="2000" dirty="0" smtClean="0"/>
              <a:t>ate 2015: Named </a:t>
            </a:r>
            <a:r>
              <a:rPr lang="en-US" sz="2000" dirty="0"/>
              <a:t>as </a:t>
            </a:r>
            <a:r>
              <a:rPr lang="en-US" sz="2000" dirty="0" smtClean="0"/>
              <a:t>head </a:t>
            </a:r>
            <a:r>
              <a:rPr lang="en-US" sz="2000" dirty="0"/>
              <a:t>of </a:t>
            </a:r>
            <a:r>
              <a:rPr lang="en-US" sz="2000" dirty="0" smtClean="0"/>
              <a:t>Western </a:t>
            </a:r>
            <a:r>
              <a:rPr lang="en-US" sz="2000" dirty="0"/>
              <a:t>Military </a:t>
            </a:r>
            <a:r>
              <a:rPr lang="en-US" sz="2000" dirty="0" smtClean="0"/>
              <a:t>District</a:t>
            </a:r>
          </a:p>
          <a:p>
            <a:pPr marL="285750" indent="-285750">
              <a:buFont typeface="Arial" panose="020B0604020202020204" pitchFamily="34" charset="0"/>
              <a:buChar char="•"/>
            </a:pPr>
            <a:endParaRPr lang="en-US" sz="2000" dirty="0"/>
          </a:p>
        </p:txBody>
      </p:sp>
      <p:cxnSp>
        <p:nvCxnSpPr>
          <p:cNvPr id="8" name="Straight Arrow Connector 7"/>
          <p:cNvCxnSpPr/>
          <p:nvPr/>
        </p:nvCxnSpPr>
        <p:spPr>
          <a:xfrm flipV="1">
            <a:off x="4523874" y="2807368"/>
            <a:ext cx="2879558" cy="272715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203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06958" y="544141"/>
            <a:ext cx="5178084" cy="769441"/>
          </a:xfrm>
          <a:prstGeom prst="rect">
            <a:avLst/>
          </a:prstGeom>
          <a:noFill/>
        </p:spPr>
        <p:txBody>
          <a:bodyPr wrap="none" rtlCol="0">
            <a:spAutoFit/>
          </a:bodyPr>
          <a:lstStyle/>
          <a:p>
            <a:pPr algn="ctr"/>
            <a:r>
              <a:rPr lang="en-US" sz="2400" dirty="0" smtClean="0">
                <a:solidFill>
                  <a:srgbClr val="003399"/>
                </a:solidFill>
                <a:latin typeface="Arial" panose="020B0604020202020204" pitchFamily="34" charset="0"/>
                <a:cs typeface="Arial" panose="020B0604020202020204" pitchFamily="34" charset="0"/>
              </a:rPr>
              <a:t>OBSERVATIONS FROM UKRAINE:</a:t>
            </a:r>
          </a:p>
          <a:p>
            <a:pPr algn="ctr"/>
            <a:r>
              <a:rPr lang="en-US" sz="2000" dirty="0" smtClean="0">
                <a:solidFill>
                  <a:srgbClr val="003399"/>
                </a:solidFill>
                <a:latin typeface="Arial" panose="020B0604020202020204" pitchFamily="34" charset="0"/>
                <a:cs typeface="Arial" panose="020B0604020202020204" pitchFamily="34" charset="0"/>
              </a:rPr>
              <a:t>Ukraine’s Hidden Battlefield</a:t>
            </a:r>
            <a:endParaRPr lang="en-US" sz="2000" dirty="0">
              <a:solidFill>
                <a:srgbClr val="003399"/>
              </a:solidFill>
              <a:latin typeface="Arial" panose="020B0604020202020204" pitchFamily="34" charset="0"/>
              <a:cs typeface="Arial" panose="020B0604020202020204" pitchFamily="34" charset="0"/>
            </a:endParaRPr>
          </a:p>
        </p:txBody>
      </p:sp>
      <p:sp>
        <p:nvSpPr>
          <p:cNvPr id="7" name="TextBox 6"/>
          <p:cNvSpPr txBox="1"/>
          <p:nvPr/>
        </p:nvSpPr>
        <p:spPr>
          <a:xfrm>
            <a:off x="4024760" y="1854214"/>
            <a:ext cx="4142481" cy="523220"/>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Ukrainian Perspectives</a:t>
            </a:r>
          </a:p>
        </p:txBody>
      </p:sp>
      <p:sp>
        <p:nvSpPr>
          <p:cNvPr id="10" name="TextBox 9"/>
          <p:cNvSpPr txBox="1"/>
          <p:nvPr/>
        </p:nvSpPr>
        <p:spPr>
          <a:xfrm>
            <a:off x="3112652" y="2568540"/>
            <a:ext cx="5966697" cy="1077218"/>
          </a:xfrm>
          <a:prstGeom prst="rect">
            <a:avLst/>
          </a:prstGeom>
          <a:noFill/>
        </p:spPr>
        <p:txBody>
          <a:bodyPr wrap="none" rtlCol="0">
            <a:spAutoFit/>
          </a:bodyPr>
          <a:lstStyle/>
          <a:p>
            <a:pPr algn="ctr"/>
            <a:r>
              <a:rPr lang="en-US" sz="3200" b="1" dirty="0" smtClean="0">
                <a:solidFill>
                  <a:srgbClr val="003399"/>
                </a:solidFill>
                <a:latin typeface="Arial" panose="020B0604020202020204" pitchFamily="34" charset="0"/>
                <a:cs typeface="Arial" panose="020B0604020202020204" pitchFamily="34" charset="0"/>
              </a:rPr>
              <a:t>Russian Presence / Influence </a:t>
            </a:r>
          </a:p>
          <a:p>
            <a:pPr algn="ctr"/>
            <a:r>
              <a:rPr lang="en-US" sz="3200" b="1" dirty="0" smtClean="0">
                <a:solidFill>
                  <a:srgbClr val="003399"/>
                </a:solidFill>
                <a:latin typeface="Arial" panose="020B0604020202020204" pitchFamily="34" charset="0"/>
                <a:cs typeface="Arial" panose="020B0604020202020204" pitchFamily="34" charset="0"/>
              </a:rPr>
              <a:t>in Critical Ukrainian Sectors</a:t>
            </a:r>
          </a:p>
        </p:txBody>
      </p:sp>
      <p:sp>
        <p:nvSpPr>
          <p:cNvPr id="11" name="TextBox 10"/>
          <p:cNvSpPr txBox="1"/>
          <p:nvPr/>
        </p:nvSpPr>
        <p:spPr>
          <a:xfrm>
            <a:off x="3034104" y="3957581"/>
            <a:ext cx="6123792" cy="2123658"/>
          </a:xfrm>
          <a:prstGeom prst="rect">
            <a:avLst/>
          </a:prstGeom>
          <a:noFill/>
        </p:spPr>
        <p:txBody>
          <a:bodyPr wrap="none" rtlCol="0">
            <a:spAutoFit/>
          </a:bodyPr>
          <a:lstStyle/>
          <a:p>
            <a:r>
              <a:rPr lang="en-US" sz="2400" b="1" dirty="0" smtClean="0">
                <a:solidFill>
                  <a:srgbClr val="003399"/>
                </a:solidFill>
                <a:latin typeface="Arial" panose="020B0604020202020204" pitchFamily="34" charset="0"/>
                <a:cs typeface="Arial" panose="020B0604020202020204" pitchFamily="34" charset="0"/>
              </a:rPr>
              <a:t>News Industry </a:t>
            </a:r>
            <a:r>
              <a:rPr lang="en-US" sz="2400" dirty="0" smtClean="0">
                <a:solidFill>
                  <a:srgbClr val="003399"/>
                </a:solidFill>
                <a:latin typeface="Arial" panose="020B0604020202020204" pitchFamily="34" charset="0"/>
                <a:cs typeface="Arial" panose="020B0604020202020204" pitchFamily="34" charset="0"/>
              </a:rPr>
              <a:t>– </a:t>
            </a:r>
            <a:r>
              <a:rPr lang="en-US" sz="2400" i="1" dirty="0" smtClean="0">
                <a:solidFill>
                  <a:srgbClr val="003399"/>
                </a:solidFill>
                <a:latin typeface="Arial" panose="020B0604020202020204" pitchFamily="34" charset="0"/>
                <a:cs typeface="Arial" panose="020B0604020202020204" pitchFamily="34" charset="0"/>
              </a:rPr>
              <a:t>GRU, Reflexive Control</a:t>
            </a:r>
          </a:p>
          <a:p>
            <a:endParaRPr lang="en-US" sz="1200" i="1" dirty="0" smtClean="0">
              <a:solidFill>
                <a:srgbClr val="003399"/>
              </a:solidFill>
              <a:latin typeface="Arial" panose="020B0604020202020204" pitchFamily="34" charset="0"/>
              <a:cs typeface="Arial" panose="020B0604020202020204" pitchFamily="34" charset="0"/>
            </a:endParaRPr>
          </a:p>
          <a:p>
            <a:r>
              <a:rPr lang="en-US" sz="2400" b="1" dirty="0" smtClean="0">
                <a:solidFill>
                  <a:srgbClr val="003399"/>
                </a:solidFill>
                <a:latin typeface="Arial" panose="020B0604020202020204" pitchFamily="34" charset="0"/>
                <a:cs typeface="Arial" panose="020B0604020202020204" pitchFamily="34" charset="0"/>
              </a:rPr>
              <a:t>Radio Stations </a:t>
            </a:r>
            <a:r>
              <a:rPr lang="en-US" sz="2400" dirty="0" smtClean="0">
                <a:solidFill>
                  <a:srgbClr val="003399"/>
                </a:solidFill>
                <a:latin typeface="Arial" panose="020B0604020202020204" pitchFamily="34" charset="0"/>
                <a:cs typeface="Arial" panose="020B0604020202020204" pitchFamily="34" charset="0"/>
              </a:rPr>
              <a:t>– </a:t>
            </a:r>
            <a:r>
              <a:rPr lang="en-US" sz="2400" i="1" dirty="0">
                <a:solidFill>
                  <a:srgbClr val="003399"/>
                </a:solidFill>
                <a:latin typeface="Arial" panose="020B0604020202020204" pitchFamily="34" charset="0"/>
                <a:cs typeface="Arial" panose="020B0604020202020204" pitchFamily="34" charset="0"/>
              </a:rPr>
              <a:t>S</a:t>
            </a:r>
            <a:r>
              <a:rPr lang="en-US" sz="2400" i="1" dirty="0" smtClean="0">
                <a:solidFill>
                  <a:srgbClr val="003399"/>
                </a:solidFill>
                <a:latin typeface="Arial" panose="020B0604020202020204" pitchFamily="34" charset="0"/>
                <a:cs typeface="Arial" panose="020B0604020202020204" pitchFamily="34" charset="0"/>
              </a:rPr>
              <a:t>eamless transitions</a:t>
            </a:r>
          </a:p>
          <a:p>
            <a:endParaRPr lang="en-US" sz="1000" i="1" dirty="0" smtClean="0">
              <a:solidFill>
                <a:srgbClr val="003399"/>
              </a:solidFill>
              <a:latin typeface="Arial" panose="020B0604020202020204" pitchFamily="34" charset="0"/>
              <a:cs typeface="Arial" panose="020B0604020202020204" pitchFamily="34" charset="0"/>
            </a:endParaRPr>
          </a:p>
          <a:p>
            <a:r>
              <a:rPr lang="en-US" sz="2400" b="1" dirty="0" smtClean="0">
                <a:solidFill>
                  <a:srgbClr val="003399"/>
                </a:solidFill>
                <a:latin typeface="Arial" panose="020B0604020202020204" pitchFamily="34" charset="0"/>
                <a:cs typeface="Arial" panose="020B0604020202020204" pitchFamily="34" charset="0"/>
              </a:rPr>
              <a:t>Cyber</a:t>
            </a:r>
            <a:r>
              <a:rPr lang="en-US" sz="2400" dirty="0" smtClean="0">
                <a:solidFill>
                  <a:srgbClr val="003399"/>
                </a:solidFill>
                <a:latin typeface="Arial" panose="020B0604020202020204" pitchFamily="34" charset="0"/>
                <a:cs typeface="Arial" panose="020B0604020202020204" pitchFamily="34" charset="0"/>
              </a:rPr>
              <a:t> – </a:t>
            </a:r>
            <a:r>
              <a:rPr lang="en-US" sz="2400" i="1" dirty="0" smtClean="0">
                <a:solidFill>
                  <a:srgbClr val="003399"/>
                </a:solidFill>
                <a:latin typeface="Arial" panose="020B0604020202020204" pitchFamily="34" charset="0"/>
                <a:cs typeface="Arial" panose="020B0604020202020204" pitchFamily="34" charset="0"/>
              </a:rPr>
              <a:t>Influence Measures or Shut-downs</a:t>
            </a:r>
          </a:p>
          <a:p>
            <a:endParaRPr lang="en-US" sz="1000" i="1" dirty="0" smtClean="0">
              <a:solidFill>
                <a:srgbClr val="003399"/>
              </a:solidFill>
              <a:latin typeface="Arial" panose="020B0604020202020204" pitchFamily="34" charset="0"/>
              <a:cs typeface="Arial" panose="020B0604020202020204" pitchFamily="34" charset="0"/>
            </a:endParaRPr>
          </a:p>
          <a:p>
            <a:r>
              <a:rPr lang="en-US" sz="2400" b="1" dirty="0" smtClean="0">
                <a:solidFill>
                  <a:srgbClr val="003399"/>
                </a:solidFill>
                <a:latin typeface="Arial" panose="020B0604020202020204" pitchFamily="34" charset="0"/>
                <a:cs typeface="Arial" panose="020B0604020202020204" pitchFamily="34" charset="0"/>
              </a:rPr>
              <a:t>Ukrainian Orthodox Church </a:t>
            </a:r>
            <a:r>
              <a:rPr lang="en-US" sz="2400" dirty="0" smtClean="0">
                <a:solidFill>
                  <a:srgbClr val="003399"/>
                </a:solidFill>
                <a:latin typeface="Arial" panose="020B0604020202020204" pitchFamily="34" charset="0"/>
                <a:cs typeface="Arial" panose="020B0604020202020204" pitchFamily="34" charset="0"/>
              </a:rPr>
              <a:t>- </a:t>
            </a:r>
            <a:r>
              <a:rPr lang="en-US" sz="2400" i="1" dirty="0" smtClean="0">
                <a:solidFill>
                  <a:srgbClr val="003399"/>
                </a:solidFill>
                <a:latin typeface="Arial" panose="020B0604020202020204" pitchFamily="34" charset="0"/>
                <a:cs typeface="Arial" panose="020B0604020202020204" pitchFamily="34" charset="0"/>
              </a:rPr>
              <a:t>Division</a:t>
            </a:r>
          </a:p>
        </p:txBody>
      </p:sp>
    </p:spTree>
    <p:extLst>
      <p:ext uri="{BB962C8B-B14F-4D97-AF65-F5344CB8AC3E}">
        <p14:creationId xmlns:p14="http://schemas.microsoft.com/office/powerpoint/2010/main" val="3345533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06958" y="544141"/>
            <a:ext cx="5178084" cy="769441"/>
          </a:xfrm>
          <a:prstGeom prst="rect">
            <a:avLst/>
          </a:prstGeom>
          <a:noFill/>
        </p:spPr>
        <p:txBody>
          <a:bodyPr wrap="none" rtlCol="0">
            <a:spAutoFit/>
          </a:bodyPr>
          <a:lstStyle/>
          <a:p>
            <a:pPr algn="ctr"/>
            <a:r>
              <a:rPr lang="en-US" sz="2400" dirty="0" smtClean="0">
                <a:solidFill>
                  <a:srgbClr val="003399"/>
                </a:solidFill>
                <a:latin typeface="Arial" panose="020B0604020202020204" pitchFamily="34" charset="0"/>
                <a:cs typeface="Arial" panose="020B0604020202020204" pitchFamily="34" charset="0"/>
              </a:rPr>
              <a:t>OBSERVATIONS FROM UKRAINE:</a:t>
            </a:r>
          </a:p>
          <a:p>
            <a:pPr algn="ctr"/>
            <a:r>
              <a:rPr lang="en-US" sz="2000" dirty="0" smtClean="0">
                <a:solidFill>
                  <a:srgbClr val="003399"/>
                </a:solidFill>
                <a:latin typeface="Arial" panose="020B0604020202020204" pitchFamily="34" charset="0"/>
                <a:cs typeface="Arial" panose="020B0604020202020204" pitchFamily="34" charset="0"/>
              </a:rPr>
              <a:t>Ukraine’s Hidden Battlefield</a:t>
            </a:r>
            <a:endParaRPr lang="en-US" sz="2000" dirty="0">
              <a:solidFill>
                <a:srgbClr val="003399"/>
              </a:solidFill>
              <a:latin typeface="Arial" panose="020B0604020202020204" pitchFamily="34" charset="0"/>
              <a:cs typeface="Arial" panose="020B0604020202020204" pitchFamily="34" charset="0"/>
            </a:endParaRPr>
          </a:p>
        </p:txBody>
      </p:sp>
      <p:sp>
        <p:nvSpPr>
          <p:cNvPr id="7" name="TextBox 6"/>
          <p:cNvSpPr txBox="1"/>
          <p:nvPr/>
        </p:nvSpPr>
        <p:spPr>
          <a:xfrm>
            <a:off x="4024760" y="1854214"/>
            <a:ext cx="4142481" cy="523220"/>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Ukrainian Perspectives</a:t>
            </a:r>
          </a:p>
        </p:txBody>
      </p:sp>
      <p:sp>
        <p:nvSpPr>
          <p:cNvPr id="10" name="TextBox 9"/>
          <p:cNvSpPr txBox="1"/>
          <p:nvPr/>
        </p:nvSpPr>
        <p:spPr>
          <a:xfrm>
            <a:off x="3112652" y="2568540"/>
            <a:ext cx="5966697" cy="1077218"/>
          </a:xfrm>
          <a:prstGeom prst="rect">
            <a:avLst/>
          </a:prstGeom>
          <a:noFill/>
        </p:spPr>
        <p:txBody>
          <a:bodyPr wrap="none" rtlCol="0">
            <a:spAutoFit/>
          </a:bodyPr>
          <a:lstStyle/>
          <a:p>
            <a:pPr algn="ctr"/>
            <a:r>
              <a:rPr lang="en-US" sz="3200" b="1" dirty="0" smtClean="0">
                <a:solidFill>
                  <a:srgbClr val="003399"/>
                </a:solidFill>
                <a:latin typeface="Arial" panose="020B0604020202020204" pitchFamily="34" charset="0"/>
                <a:cs typeface="Arial" panose="020B0604020202020204" pitchFamily="34" charset="0"/>
              </a:rPr>
              <a:t>Russian Presence / Influence </a:t>
            </a:r>
          </a:p>
          <a:p>
            <a:pPr algn="ctr"/>
            <a:r>
              <a:rPr lang="en-US" sz="3200" b="1" dirty="0" smtClean="0">
                <a:solidFill>
                  <a:srgbClr val="003399"/>
                </a:solidFill>
                <a:latin typeface="Arial" panose="020B0604020202020204" pitchFamily="34" charset="0"/>
                <a:cs typeface="Arial" panose="020B0604020202020204" pitchFamily="34" charset="0"/>
              </a:rPr>
              <a:t>in Critical Ukrainian Sectors</a:t>
            </a:r>
          </a:p>
        </p:txBody>
      </p:sp>
      <p:sp>
        <p:nvSpPr>
          <p:cNvPr id="11" name="TextBox 10"/>
          <p:cNvSpPr txBox="1"/>
          <p:nvPr/>
        </p:nvSpPr>
        <p:spPr>
          <a:xfrm>
            <a:off x="3559889" y="4190191"/>
            <a:ext cx="5072222" cy="2769989"/>
          </a:xfrm>
          <a:prstGeom prst="rect">
            <a:avLst/>
          </a:prstGeom>
          <a:noFill/>
        </p:spPr>
        <p:txBody>
          <a:bodyPr wrap="none" rtlCol="0">
            <a:spAutoFit/>
          </a:bodyPr>
          <a:lstStyle/>
          <a:p>
            <a:pPr algn="ctr"/>
            <a:r>
              <a:rPr lang="en-US" sz="2400" b="1" dirty="0" smtClean="0">
                <a:solidFill>
                  <a:srgbClr val="003399"/>
                </a:solidFill>
                <a:latin typeface="Arial" panose="020B0604020202020204" pitchFamily="34" charset="0"/>
                <a:cs typeface="Arial" panose="020B0604020202020204" pitchFamily="34" charset="0"/>
              </a:rPr>
              <a:t>DEFENSE:</a:t>
            </a:r>
          </a:p>
          <a:p>
            <a:endParaRPr lang="en-US" sz="1000" b="1" i="1" dirty="0">
              <a:solidFill>
                <a:srgbClr val="003399"/>
              </a:solidFill>
              <a:latin typeface="Arial" panose="020B0604020202020204" pitchFamily="34" charset="0"/>
              <a:cs typeface="Arial" panose="020B0604020202020204" pitchFamily="34" charset="0"/>
            </a:endParaRPr>
          </a:p>
          <a:p>
            <a:r>
              <a:rPr lang="en-US" sz="2400" b="1" i="1" dirty="0" smtClean="0">
                <a:solidFill>
                  <a:srgbClr val="003399"/>
                </a:solidFill>
                <a:latin typeface="Arial" panose="020B0604020202020204" pitchFamily="34" charset="0"/>
                <a:cs typeface="Arial" panose="020B0604020202020204" pitchFamily="34" charset="0"/>
              </a:rPr>
              <a:t>On the Front Line</a:t>
            </a:r>
          </a:p>
          <a:p>
            <a:endParaRPr lang="en-US" sz="1000" b="1" i="1" dirty="0">
              <a:solidFill>
                <a:srgbClr val="003399"/>
              </a:solidFill>
              <a:latin typeface="Arial" panose="020B0604020202020204" pitchFamily="34" charset="0"/>
              <a:cs typeface="Arial" panose="020B0604020202020204" pitchFamily="34" charset="0"/>
            </a:endParaRPr>
          </a:p>
          <a:p>
            <a:r>
              <a:rPr lang="en-US" sz="2400" b="1" i="1" dirty="0" smtClean="0">
                <a:solidFill>
                  <a:srgbClr val="003399"/>
                </a:solidFill>
                <a:latin typeface="Arial" panose="020B0604020202020204" pitchFamily="34" charset="0"/>
                <a:cs typeface="Arial" panose="020B0604020202020204" pitchFamily="34" charset="0"/>
              </a:rPr>
              <a:t>In the Commanders’ Staffs</a:t>
            </a:r>
          </a:p>
          <a:p>
            <a:endParaRPr lang="en-US" sz="1000" b="1" i="1" dirty="0">
              <a:solidFill>
                <a:srgbClr val="003399"/>
              </a:solidFill>
              <a:latin typeface="Arial" panose="020B0604020202020204" pitchFamily="34" charset="0"/>
              <a:cs typeface="Arial" panose="020B0604020202020204" pitchFamily="34" charset="0"/>
            </a:endParaRPr>
          </a:p>
          <a:p>
            <a:r>
              <a:rPr lang="en-US" sz="2400" b="1" i="1" dirty="0" smtClean="0">
                <a:solidFill>
                  <a:srgbClr val="003399"/>
                </a:solidFill>
                <a:latin typeface="Arial" panose="020B0604020202020204" pitchFamily="34" charset="0"/>
                <a:cs typeface="Arial" panose="020B0604020202020204" pitchFamily="34" charset="0"/>
              </a:rPr>
              <a:t>International Entities: OSCE, JCC</a:t>
            </a:r>
          </a:p>
          <a:p>
            <a:endParaRPr lang="en-US" sz="2400" b="1" i="1" dirty="0">
              <a:solidFill>
                <a:srgbClr val="003399"/>
              </a:solidFill>
              <a:latin typeface="Arial" panose="020B0604020202020204" pitchFamily="34" charset="0"/>
              <a:cs typeface="Arial" panose="020B0604020202020204" pitchFamily="34" charset="0"/>
            </a:endParaRPr>
          </a:p>
          <a:p>
            <a:endParaRPr lang="en-US" sz="2400" i="1" dirty="0" smtClean="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5957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50209" y="355058"/>
            <a:ext cx="9858596" cy="5854087"/>
            <a:chOff x="1089815" y="355058"/>
            <a:chExt cx="9858596" cy="5854087"/>
          </a:xfrm>
        </p:grpSpPr>
        <p:sp>
          <p:nvSpPr>
            <p:cNvPr id="8" name="TextBox 7"/>
            <p:cNvSpPr txBox="1"/>
            <p:nvPr/>
          </p:nvSpPr>
          <p:spPr>
            <a:xfrm>
              <a:off x="3020108" y="355058"/>
              <a:ext cx="5178084" cy="769441"/>
            </a:xfrm>
            <a:prstGeom prst="rect">
              <a:avLst/>
            </a:prstGeom>
            <a:noFill/>
          </p:spPr>
          <p:txBody>
            <a:bodyPr wrap="none" rtlCol="0">
              <a:spAutoFit/>
            </a:bodyPr>
            <a:lstStyle/>
            <a:p>
              <a:pPr algn="ctr"/>
              <a:r>
                <a:rPr lang="en-US" sz="2400" dirty="0" smtClean="0">
                  <a:solidFill>
                    <a:srgbClr val="003399"/>
                  </a:solidFill>
                  <a:latin typeface="Arial" panose="020B0604020202020204" pitchFamily="34" charset="0"/>
                  <a:cs typeface="Arial" panose="020B0604020202020204" pitchFamily="34" charset="0"/>
                </a:rPr>
                <a:t>OBSERVATIONS FROM UKRAINE:</a:t>
              </a:r>
            </a:p>
            <a:p>
              <a:pPr algn="ctr"/>
              <a:r>
                <a:rPr lang="en-US" sz="2000" dirty="0" smtClean="0">
                  <a:solidFill>
                    <a:srgbClr val="003399"/>
                  </a:solidFill>
                  <a:latin typeface="Arial" panose="020B0604020202020204" pitchFamily="34" charset="0"/>
                  <a:cs typeface="Arial" panose="020B0604020202020204" pitchFamily="34" charset="0"/>
                </a:rPr>
                <a:t>Ukraine’s Hidden Battlefield</a:t>
              </a:r>
              <a:endParaRPr lang="en-US" sz="2000" dirty="0">
                <a:solidFill>
                  <a:srgbClr val="003399"/>
                </a:solidFill>
                <a:latin typeface="Arial" panose="020B0604020202020204" pitchFamily="34" charset="0"/>
                <a:cs typeface="Arial" panose="020B0604020202020204" pitchFamily="34" charset="0"/>
              </a:endParaRPr>
            </a:p>
          </p:txBody>
        </p:sp>
        <p:sp>
          <p:nvSpPr>
            <p:cNvPr id="7" name="TextBox 6"/>
            <p:cNvSpPr txBox="1"/>
            <p:nvPr/>
          </p:nvSpPr>
          <p:spPr>
            <a:xfrm>
              <a:off x="3696094" y="1284720"/>
              <a:ext cx="3826111" cy="892552"/>
            </a:xfrm>
            <a:prstGeom prst="rect">
              <a:avLst/>
            </a:prstGeom>
            <a:noFill/>
          </p:spPr>
          <p:txBody>
            <a:bodyPr wrap="none" rtlCol="0">
              <a:spAutoFit/>
            </a:bodyPr>
            <a:lstStyle/>
            <a:p>
              <a:pPr algn="ctr"/>
              <a:r>
                <a:rPr lang="en-US" sz="2800" b="1" dirty="0" smtClean="0">
                  <a:latin typeface="Arial" panose="020B0604020202020204" pitchFamily="34" charset="0"/>
                  <a:cs typeface="Arial" panose="020B0604020202020204" pitchFamily="34" charset="0"/>
                </a:rPr>
                <a:t>KEY OBSERVATIONS</a:t>
              </a:r>
            </a:p>
            <a:p>
              <a:pPr algn="ctr"/>
              <a:r>
                <a:rPr lang="en-US" sz="2400" i="1" dirty="0" smtClean="0">
                  <a:latin typeface="Arial" panose="020B0604020202020204" pitchFamily="34" charset="0"/>
                  <a:cs typeface="Arial" panose="020B0604020202020204" pitchFamily="34" charset="0"/>
                </a:rPr>
                <a:t>One-week Snapshot…</a:t>
              </a:r>
            </a:p>
          </p:txBody>
        </p:sp>
        <p:sp>
          <p:nvSpPr>
            <p:cNvPr id="10" name="TextBox 9"/>
            <p:cNvSpPr txBox="1"/>
            <p:nvPr/>
          </p:nvSpPr>
          <p:spPr>
            <a:xfrm>
              <a:off x="1089815" y="2238827"/>
              <a:ext cx="9858596" cy="3970318"/>
            </a:xfrm>
            <a:prstGeom prst="rect">
              <a:avLst/>
            </a:prstGeom>
            <a:noFill/>
          </p:spPr>
          <p:txBody>
            <a:bodyPr wrap="none" rtlCol="0">
              <a:spAutoFit/>
            </a:bodyPr>
            <a:lstStyle/>
            <a:p>
              <a:r>
                <a:rPr lang="en-US" sz="2800" b="1" dirty="0" smtClean="0">
                  <a:solidFill>
                    <a:srgbClr val="003399"/>
                  </a:solidFill>
                  <a:latin typeface="Arial" panose="020B0604020202020204" pitchFamily="34" charset="0"/>
                  <a:cs typeface="Arial" panose="020B0604020202020204" pitchFamily="34" charset="0"/>
                </a:rPr>
                <a:t>Enduring Undercurrent of Russian Influence</a:t>
              </a:r>
            </a:p>
            <a:p>
              <a:endParaRPr lang="en-US" sz="1000" b="1" dirty="0" smtClean="0">
                <a:solidFill>
                  <a:srgbClr val="003399"/>
                </a:solidFill>
                <a:latin typeface="Arial" panose="020B0604020202020204" pitchFamily="34" charset="0"/>
                <a:cs typeface="Arial" panose="020B0604020202020204" pitchFamily="34" charset="0"/>
              </a:endParaRPr>
            </a:p>
            <a:p>
              <a:r>
                <a:rPr lang="en-US" sz="2800" b="1" dirty="0" smtClean="0">
                  <a:solidFill>
                    <a:srgbClr val="003399"/>
                  </a:solidFill>
                  <a:latin typeface="Arial" panose="020B0604020202020204" pitchFamily="34" charset="0"/>
                  <a:cs typeface="Arial" panose="020B0604020202020204" pitchFamily="34" charset="0"/>
                </a:rPr>
                <a:t>Russia has the Initiative</a:t>
              </a:r>
            </a:p>
            <a:p>
              <a:endParaRPr lang="en-US" sz="1000" b="1" dirty="0" smtClean="0">
                <a:solidFill>
                  <a:srgbClr val="003399"/>
                </a:solidFill>
                <a:latin typeface="Arial" panose="020B0604020202020204" pitchFamily="34" charset="0"/>
                <a:cs typeface="Arial" panose="020B0604020202020204" pitchFamily="34" charset="0"/>
              </a:endParaRPr>
            </a:p>
            <a:p>
              <a:r>
                <a:rPr lang="en-US" sz="2800" b="1" dirty="0" smtClean="0">
                  <a:solidFill>
                    <a:srgbClr val="003399"/>
                  </a:solidFill>
                  <a:latin typeface="Arial" panose="020B0604020202020204" pitchFamily="34" charset="0"/>
                  <a:cs typeface="Arial" panose="020B0604020202020204" pitchFamily="34" charset="0"/>
                </a:rPr>
                <a:t>Russia is using Indirect </a:t>
              </a:r>
              <a:r>
                <a:rPr lang="en-US" sz="2800" b="1" dirty="0">
                  <a:solidFill>
                    <a:srgbClr val="003399"/>
                  </a:solidFill>
                  <a:latin typeface="Arial" panose="020B0604020202020204" pitchFamily="34" charset="0"/>
                  <a:cs typeface="Arial" panose="020B0604020202020204" pitchFamily="34" charset="0"/>
                </a:rPr>
                <a:t>M</a:t>
              </a:r>
              <a:r>
                <a:rPr lang="en-US" sz="2800" b="1" dirty="0" smtClean="0">
                  <a:solidFill>
                    <a:srgbClr val="003399"/>
                  </a:solidFill>
                  <a:latin typeface="Arial" panose="020B0604020202020204" pitchFamily="34" charset="0"/>
                  <a:cs typeface="Arial" panose="020B0604020202020204" pitchFamily="34" charset="0"/>
                </a:rPr>
                <a:t>ethods (“New-Type”)</a:t>
              </a:r>
            </a:p>
            <a:p>
              <a:r>
                <a:rPr lang="en-US" sz="2400" b="1" dirty="0" smtClean="0">
                  <a:solidFill>
                    <a:srgbClr val="003399"/>
                  </a:solidFill>
                  <a:latin typeface="Arial" panose="020B0604020202020204" pitchFamily="34" charset="0"/>
                  <a:cs typeface="Arial" panose="020B0604020202020204" pitchFamily="34" charset="0"/>
                </a:rPr>
                <a:t>     - Masters of Propaganda / Strategic Communications</a:t>
              </a:r>
            </a:p>
            <a:p>
              <a:r>
                <a:rPr lang="en-US" sz="2400" b="1" dirty="0">
                  <a:solidFill>
                    <a:srgbClr val="003399"/>
                  </a:solidFill>
                  <a:latin typeface="Arial" panose="020B0604020202020204" pitchFamily="34" charset="0"/>
                  <a:cs typeface="Arial" panose="020B0604020202020204" pitchFamily="34" charset="0"/>
                </a:rPr>
                <a:t> </a:t>
              </a:r>
              <a:r>
                <a:rPr lang="en-US" sz="2400" b="1" dirty="0" smtClean="0">
                  <a:solidFill>
                    <a:srgbClr val="003399"/>
                  </a:solidFill>
                  <a:latin typeface="Arial" panose="020B0604020202020204" pitchFamily="34" charset="0"/>
                  <a:cs typeface="Arial" panose="020B0604020202020204" pitchFamily="34" charset="0"/>
                </a:rPr>
                <a:t>    - Own Capability to Escalate or De-escalate</a:t>
              </a:r>
            </a:p>
            <a:p>
              <a:r>
                <a:rPr lang="en-US" sz="2400" b="1" dirty="0">
                  <a:solidFill>
                    <a:srgbClr val="003399"/>
                  </a:solidFill>
                  <a:latin typeface="Arial" panose="020B0604020202020204" pitchFamily="34" charset="0"/>
                  <a:cs typeface="Arial" panose="020B0604020202020204" pitchFamily="34" charset="0"/>
                </a:rPr>
                <a:t> </a:t>
              </a:r>
              <a:r>
                <a:rPr lang="en-US" sz="2400" b="1" dirty="0" smtClean="0">
                  <a:solidFill>
                    <a:srgbClr val="003399"/>
                  </a:solidFill>
                  <a:latin typeface="Arial" panose="020B0604020202020204" pitchFamily="34" charset="0"/>
                  <a:cs typeface="Arial" panose="020B0604020202020204" pitchFamily="34" charset="0"/>
                </a:rPr>
                <a:t>    - Penetrating / Influencing / Manipulating Ukraine’s Key Sectors</a:t>
              </a:r>
            </a:p>
            <a:p>
              <a:r>
                <a:rPr lang="en-US" sz="2400" b="1" dirty="0" smtClean="0">
                  <a:solidFill>
                    <a:srgbClr val="003399"/>
                  </a:solidFill>
                  <a:latin typeface="Arial" panose="020B0604020202020204" pitchFamily="34" charset="0"/>
                  <a:cs typeface="Arial" panose="020B0604020202020204" pitchFamily="34" charset="0"/>
                </a:rPr>
                <a:t>     - Intelligence / Influence is Integrated and Ubiquitous</a:t>
              </a:r>
            </a:p>
            <a:p>
              <a:r>
                <a:rPr lang="en-US" sz="2400" b="1" dirty="0" smtClean="0">
                  <a:solidFill>
                    <a:srgbClr val="003399"/>
                  </a:solidFill>
                  <a:latin typeface="Arial" panose="020B0604020202020204" pitchFamily="34" charset="0"/>
                  <a:cs typeface="Arial" panose="020B0604020202020204" pitchFamily="34" charset="0"/>
                </a:rPr>
                <a:t>     - Impact on Ukrainian Military at </a:t>
              </a:r>
              <a:r>
                <a:rPr lang="en-US" sz="2400" b="1" dirty="0">
                  <a:solidFill>
                    <a:srgbClr val="003399"/>
                  </a:solidFill>
                  <a:latin typeface="Arial" panose="020B0604020202020204" pitchFamily="34" charset="0"/>
                  <a:cs typeface="Arial" panose="020B0604020202020204" pitchFamily="34" charset="0"/>
                </a:rPr>
                <a:t>A</a:t>
              </a:r>
              <a:r>
                <a:rPr lang="en-US" sz="2400" b="1" dirty="0" smtClean="0">
                  <a:solidFill>
                    <a:srgbClr val="003399"/>
                  </a:solidFill>
                  <a:latin typeface="Arial" panose="020B0604020202020204" pitchFamily="34" charset="0"/>
                  <a:cs typeface="Arial" panose="020B0604020202020204" pitchFamily="34" charset="0"/>
                </a:rPr>
                <a:t>ll Levels</a:t>
              </a:r>
            </a:p>
            <a:p>
              <a:r>
                <a:rPr lang="en-US" sz="2800" b="1" dirty="0">
                  <a:solidFill>
                    <a:srgbClr val="003399"/>
                  </a:solidFill>
                  <a:latin typeface="Arial" panose="020B0604020202020204" pitchFamily="34" charset="0"/>
                  <a:cs typeface="Arial" panose="020B0604020202020204" pitchFamily="34" charset="0"/>
                </a:rPr>
                <a:t>	</a:t>
              </a:r>
              <a:endParaRPr lang="en-US" sz="2800" b="1" dirty="0" smtClean="0">
                <a:solidFill>
                  <a:srgbClr val="003399"/>
                </a:solidFill>
                <a:latin typeface="Arial" panose="020B0604020202020204" pitchFamily="34" charset="0"/>
                <a:cs typeface="Arial" panose="020B0604020202020204" pitchFamily="34" charset="0"/>
              </a:endParaRPr>
            </a:p>
          </p:txBody>
        </p:sp>
        <p:sp>
          <p:nvSpPr>
            <p:cNvPr id="11" name="TextBox 10"/>
            <p:cNvSpPr txBox="1"/>
            <p:nvPr/>
          </p:nvSpPr>
          <p:spPr>
            <a:xfrm>
              <a:off x="2648003" y="3436212"/>
              <a:ext cx="184731" cy="523220"/>
            </a:xfrm>
            <a:prstGeom prst="rect">
              <a:avLst/>
            </a:prstGeom>
            <a:noFill/>
          </p:spPr>
          <p:txBody>
            <a:bodyPr wrap="none" rtlCol="0">
              <a:spAutoFit/>
            </a:bodyPr>
            <a:lstStyle/>
            <a:p>
              <a:endParaRPr lang="en-US" sz="2800" dirty="0" smtClean="0">
                <a:solidFill>
                  <a:srgbClr val="003399"/>
                </a:solidFill>
                <a:latin typeface="Arial" panose="020B0604020202020204" pitchFamily="34" charset="0"/>
                <a:cs typeface="Arial" panose="020B0604020202020204" pitchFamily="34" charset="0"/>
              </a:endParaRPr>
            </a:p>
          </p:txBody>
        </p:sp>
      </p:grpSp>
      <p:sp>
        <p:nvSpPr>
          <p:cNvPr id="2" name="TextBox 1"/>
          <p:cNvSpPr txBox="1"/>
          <p:nvPr/>
        </p:nvSpPr>
        <p:spPr>
          <a:xfrm>
            <a:off x="1450209" y="5938479"/>
            <a:ext cx="9291583" cy="400110"/>
          </a:xfrm>
          <a:prstGeom prst="rect">
            <a:avLst/>
          </a:prstGeom>
          <a:noFill/>
        </p:spPr>
        <p:txBody>
          <a:bodyPr wrap="none" rtlCol="0">
            <a:spAutoFit/>
          </a:bodyPr>
          <a:lstStyle/>
          <a:p>
            <a:r>
              <a:rPr lang="en-US" sz="2000" b="1" i="1" dirty="0">
                <a:solidFill>
                  <a:srgbClr val="C00000"/>
                </a:solidFill>
                <a:latin typeface="Arial" panose="020B0604020202020204" pitchFamily="34" charset="0"/>
                <a:cs typeface="Arial" panose="020B0604020202020204" pitchFamily="34" charset="0"/>
              </a:rPr>
              <a:t>…A </a:t>
            </a:r>
            <a:r>
              <a:rPr lang="en-US" sz="2000" b="1" i="1" dirty="0" smtClean="0">
                <a:solidFill>
                  <a:srgbClr val="C00000"/>
                </a:solidFill>
                <a:latin typeface="Arial" panose="020B0604020202020204" pitchFamily="34" charset="0"/>
                <a:cs typeface="Arial" panose="020B0604020202020204" pitchFamily="34" charset="0"/>
              </a:rPr>
              <a:t>hidden battlefield</a:t>
            </a:r>
            <a:r>
              <a:rPr lang="en-US" sz="2000" b="1" i="1" dirty="0">
                <a:solidFill>
                  <a:srgbClr val="C00000"/>
                </a:solidFill>
                <a:latin typeface="Arial" panose="020B0604020202020204" pitchFamily="34" charset="0"/>
                <a:cs typeface="Arial" panose="020B0604020202020204" pitchFamily="34" charset="0"/>
              </a:rPr>
              <a:t>, extending to nearly every feature on Ukraine’s map.</a:t>
            </a:r>
          </a:p>
        </p:txBody>
      </p:sp>
    </p:spTree>
    <p:extLst>
      <p:ext uri="{BB962C8B-B14F-4D97-AF65-F5344CB8AC3E}">
        <p14:creationId xmlns:p14="http://schemas.microsoft.com/office/powerpoint/2010/main" val="670682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01441"/>
            <a:ext cx="7772400" cy="1470025"/>
          </a:xfrm>
        </p:spPr>
        <p:txBody>
          <a:bodyPr>
            <a:normAutofit fontScale="90000"/>
          </a:bodyPr>
          <a:lstStyle/>
          <a:p>
            <a:r>
              <a:rPr lang="en-US" dirty="0" smtClean="0">
                <a:solidFill>
                  <a:schemeClr val="tx1">
                    <a:lumMod val="75000"/>
                    <a:lumOff val="25000"/>
                  </a:schemeClr>
                </a:solidFill>
                <a:latin typeface="Kino MT"/>
              </a:rPr>
              <a:t/>
            </a:r>
            <a:br>
              <a:rPr lang="en-US" dirty="0" smtClean="0">
                <a:solidFill>
                  <a:schemeClr val="tx1">
                    <a:lumMod val="75000"/>
                    <a:lumOff val="25000"/>
                  </a:schemeClr>
                </a:solidFill>
                <a:latin typeface="Kino MT"/>
              </a:rPr>
            </a:br>
            <a:r>
              <a:rPr lang="en-US" sz="3600" b="1" i="1" dirty="0" smtClean="0">
                <a:solidFill>
                  <a:srgbClr val="0070C0"/>
                </a:solidFill>
                <a:latin typeface="Arial" panose="020B0604020202020204" pitchFamily="34" charset="0"/>
                <a:cs typeface="Arial" panose="020B0604020202020204" pitchFamily="34" charset="0"/>
              </a:rPr>
              <a:t>Russian Public Opinion on NATO, War, and Other Events</a:t>
            </a:r>
            <a:endParaRPr lang="en-US" sz="3600" b="1" i="1" dirty="0">
              <a:solidFill>
                <a:srgbClr val="0070C0"/>
              </a:solidFill>
              <a:latin typeface="Arial" panose="020B0604020202020204" pitchFamily="34" charset="0"/>
              <a:cs typeface="Arial" panose="020B0604020202020204" pitchFamily="34" charset="0"/>
            </a:endParaRPr>
          </a:p>
        </p:txBody>
      </p:sp>
      <p:pic>
        <p:nvPicPr>
          <p:cNvPr id="4" name="Picture 3" descr="putin near abroad.jpg"/>
          <p:cNvPicPr>
            <a:picLocks noChangeAspect="1"/>
          </p:cNvPicPr>
          <p:nvPr/>
        </p:nvPicPr>
        <p:blipFill>
          <a:blip r:embed="rId3"/>
          <a:stretch>
            <a:fillRect/>
          </a:stretch>
        </p:blipFill>
        <p:spPr>
          <a:xfrm>
            <a:off x="3071418" y="1817399"/>
            <a:ext cx="5818271" cy="3664273"/>
          </a:xfrm>
          <a:prstGeom prst="rect">
            <a:avLst/>
          </a:prstGeom>
        </p:spPr>
      </p:pic>
      <p:sp>
        <p:nvSpPr>
          <p:cNvPr id="5" name="Title 1"/>
          <p:cNvSpPr txBox="1">
            <a:spLocks/>
          </p:cNvSpPr>
          <p:nvPr/>
        </p:nvSpPr>
        <p:spPr>
          <a:xfrm>
            <a:off x="1937406" y="5296694"/>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i="1" dirty="0">
                <a:latin typeface="+mn-lt"/>
              </a:rPr>
              <a:t>Dr. Christopher Marsh, SAMS</a:t>
            </a:r>
          </a:p>
        </p:txBody>
      </p:sp>
      <p:pic>
        <p:nvPicPr>
          <p:cNvPr id="3" name="Picture 2" descr="200px-School_of_Advanced_Military_Studies_(cres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2595" y="5390306"/>
            <a:ext cx="871927" cy="1015794"/>
          </a:xfrm>
          <a:prstGeom prst="rect">
            <a:avLst/>
          </a:prstGeom>
        </p:spPr>
      </p:pic>
      <p:pic>
        <p:nvPicPr>
          <p:cNvPr id="6" name="Picture 5" descr="210px-United_States_Department_of_the_Army_Se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4355" y="5390306"/>
            <a:ext cx="1021915" cy="1021915"/>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8400" y="0"/>
            <a:ext cx="2133600" cy="1037968"/>
          </a:xfrm>
          <a:prstGeom prst="rect">
            <a:avLst/>
          </a:prstGeom>
        </p:spPr>
      </p:pic>
    </p:spTree>
    <p:extLst>
      <p:ext uri="{BB962C8B-B14F-4D97-AF65-F5344CB8AC3E}">
        <p14:creationId xmlns:p14="http://schemas.microsoft.com/office/powerpoint/2010/main" val="2954053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243" y="-1"/>
            <a:ext cx="6186616" cy="683742"/>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Resetting US-Russia Relations</a:t>
            </a:r>
          </a:p>
        </p:txBody>
      </p:sp>
      <p:pic>
        <p:nvPicPr>
          <p:cNvPr id="4" name="Content Placeholder 3" descr="Clinton and Lavrov.jpg"/>
          <p:cNvPicPr>
            <a:picLocks noGrp="1" noChangeAspect="1"/>
          </p:cNvPicPr>
          <p:nvPr>
            <p:ph idx="1"/>
          </p:nvPr>
        </p:nvPicPr>
        <p:blipFill>
          <a:blip r:embed="rId3"/>
          <a:srcRect l="-56397" r="-56397"/>
          <a:stretch>
            <a:fillRect/>
          </a:stretch>
        </p:blipFill>
        <p:spPr>
          <a:xfrm>
            <a:off x="3772275" y="1404793"/>
            <a:ext cx="4340720" cy="2458867"/>
          </a:xfrm>
        </p:spPr>
      </p:pic>
      <p:sp>
        <p:nvSpPr>
          <p:cNvPr id="7" name="Content Placeholder 2"/>
          <p:cNvSpPr txBox="1">
            <a:spLocks/>
          </p:cNvSpPr>
          <p:nvPr/>
        </p:nvSpPr>
        <p:spPr>
          <a:xfrm>
            <a:off x="1981201" y="4059979"/>
            <a:ext cx="8085703" cy="2247100"/>
          </a:xfrm>
          <a:prstGeom prst="rect">
            <a:avLst/>
          </a:prstGeom>
        </p:spPr>
        <p:txBody>
          <a:bodyPr vert="horz" lIns="91440" tIns="45720" rIns="91440" bIns="45720" rtlCol="0">
            <a:normAutofit fontScale="92500" lnSpcReduction="20000"/>
          </a:bodyPr>
          <a:lstStyle/>
          <a:p>
            <a:pPr marL="342900" indent="-342900" defTabSz="457200">
              <a:spcBef>
                <a:spcPct val="20000"/>
              </a:spcBef>
              <a:buFont typeface="Arial"/>
              <a:buChar char="•"/>
              <a:defRPr/>
            </a:pPr>
            <a:r>
              <a:rPr lang="en-US" sz="3200" dirty="0"/>
              <a:t>Obama Administration and Attempt to “Reset” US-Russia Relations</a:t>
            </a:r>
          </a:p>
          <a:p>
            <a:pPr marL="342900" indent="-342900" defTabSz="457200">
              <a:spcBef>
                <a:spcPct val="20000"/>
              </a:spcBef>
              <a:buFont typeface="Arial"/>
              <a:buChar char="•"/>
              <a:defRPr/>
            </a:pPr>
            <a:r>
              <a:rPr lang="en-US" sz="3200" dirty="0"/>
              <a:t>Let’s not “overcharge” each other!</a:t>
            </a:r>
          </a:p>
          <a:p>
            <a:pPr marL="342900" indent="-342900" defTabSz="457200">
              <a:spcBef>
                <a:spcPct val="20000"/>
              </a:spcBef>
              <a:buFont typeface="Arial"/>
              <a:buChar char="•"/>
              <a:defRPr/>
            </a:pPr>
            <a:r>
              <a:rPr lang="en-US" sz="3200" dirty="0"/>
              <a:t>What are we resetting?</a:t>
            </a:r>
          </a:p>
          <a:p>
            <a:pPr marL="342900" indent="-342900" defTabSz="457200">
              <a:spcBef>
                <a:spcPct val="20000"/>
              </a:spcBef>
              <a:buFont typeface="Arial"/>
              <a:buChar char="•"/>
              <a:defRPr/>
            </a:pPr>
            <a:r>
              <a:rPr lang="en-US" sz="3200" dirty="0"/>
              <a:t>Overall, a complete failure</a:t>
            </a:r>
          </a:p>
        </p:txBody>
      </p:sp>
    </p:spTree>
    <p:extLst>
      <p:ext uri="{BB962C8B-B14F-4D97-AF65-F5344CB8AC3E}">
        <p14:creationId xmlns:p14="http://schemas.microsoft.com/office/powerpoint/2010/main" val="3086427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724" y="0"/>
            <a:ext cx="7430530" cy="716692"/>
          </a:xfrm>
        </p:spPr>
        <p:txBody>
          <a:bodyPr>
            <a:normAutofit/>
          </a:bodyPr>
          <a:lstStyle/>
          <a:p>
            <a:r>
              <a:rPr lang="en-US" sz="3200" b="1" i="1" dirty="0" smtClean="0">
                <a:solidFill>
                  <a:srgbClr val="0070C0"/>
                </a:solidFill>
                <a:latin typeface="Arial" panose="020B0604020202020204" pitchFamily="34" charset="0"/>
                <a:cs typeface="Arial" panose="020B0604020202020204" pitchFamily="34" charset="0"/>
              </a:rPr>
              <a:t>US Engagement of the “New” Russia</a:t>
            </a:r>
            <a:endParaRPr lang="en-US" sz="3200" b="1" i="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1" y="1600201"/>
            <a:ext cx="4199605" cy="4706879"/>
          </a:xfrm>
        </p:spPr>
        <p:txBody>
          <a:bodyPr>
            <a:normAutofit/>
          </a:bodyPr>
          <a:lstStyle/>
          <a:p>
            <a:r>
              <a:rPr lang="en-US" dirty="0" smtClean="0"/>
              <a:t>Attempt to facilitate rapid political and economic reform</a:t>
            </a:r>
          </a:p>
          <a:p>
            <a:r>
              <a:rPr lang="en-US" dirty="0" smtClean="0"/>
              <a:t>Seen a “foreign agents” involving ourselves in their business</a:t>
            </a:r>
          </a:p>
          <a:p>
            <a:r>
              <a:rPr lang="en-US" dirty="0" smtClean="0"/>
              <a:t>Some successes, some failures, some disenchantment</a:t>
            </a:r>
          </a:p>
          <a:p>
            <a:r>
              <a:rPr lang="en-US" dirty="0" smtClean="0"/>
              <a:t>Who is to blame?</a:t>
            </a:r>
            <a:endParaRPr lang="en-US" dirty="0"/>
          </a:p>
        </p:txBody>
      </p:sp>
      <p:pic>
        <p:nvPicPr>
          <p:cNvPr id="4" name="Picture 3" descr="who is next.jpg"/>
          <p:cNvPicPr>
            <a:picLocks noChangeAspect="1"/>
          </p:cNvPicPr>
          <p:nvPr/>
        </p:nvPicPr>
        <p:blipFill>
          <a:blip r:embed="rId3"/>
          <a:stretch>
            <a:fillRect/>
          </a:stretch>
        </p:blipFill>
        <p:spPr>
          <a:xfrm>
            <a:off x="6605575" y="1494288"/>
            <a:ext cx="2997200" cy="4368800"/>
          </a:xfrm>
          <a:prstGeom prst="rect">
            <a:avLst/>
          </a:prstGeom>
        </p:spPr>
      </p:pic>
    </p:spTree>
    <p:extLst>
      <p:ext uri="{BB962C8B-B14F-4D97-AF65-F5344CB8AC3E}">
        <p14:creationId xmlns:p14="http://schemas.microsoft.com/office/powerpoint/2010/main" val="2046080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1" y="1"/>
            <a:ext cx="6367848" cy="667264"/>
          </a:xfrm>
        </p:spPr>
        <p:txBody>
          <a:bodyPr>
            <a:normAutofit/>
          </a:bodyPr>
          <a:lstStyle/>
          <a:p>
            <a:r>
              <a:rPr lang="en-US" sz="3200" b="1" i="1" dirty="0" smtClean="0">
                <a:solidFill>
                  <a:srgbClr val="0070C0"/>
                </a:solidFill>
                <a:latin typeface="Arial" panose="020B0604020202020204" pitchFamily="34" charset="0"/>
                <a:cs typeface="Arial" panose="020B0604020202020204" pitchFamily="34" charset="0"/>
              </a:rPr>
              <a:t>Russian Views on World Affairs</a:t>
            </a:r>
            <a:endParaRPr lang="en-US" sz="3200" b="1" i="1" dirty="0">
              <a:solidFill>
                <a:srgbClr val="0070C0"/>
              </a:solidFill>
              <a:latin typeface="Arial" panose="020B0604020202020204" pitchFamily="34" charset="0"/>
              <a:cs typeface="Arial" panose="020B0604020202020204" pitchFamily="34" charset="0"/>
            </a:endParaRPr>
          </a:p>
        </p:txBody>
      </p:sp>
      <p:pic>
        <p:nvPicPr>
          <p:cNvPr id="4" name="Content Placeholder 3" descr="nato_russia.jpg"/>
          <p:cNvPicPr>
            <a:picLocks noGrp="1" noChangeAspect="1"/>
          </p:cNvPicPr>
          <p:nvPr>
            <p:ph idx="1"/>
          </p:nvPr>
        </p:nvPicPr>
        <p:blipFill rotWithShape="1">
          <a:blip r:embed="rId3"/>
          <a:srcRect l="-370" r="-283"/>
          <a:stretch/>
        </p:blipFill>
        <p:spPr>
          <a:xfrm>
            <a:off x="-74142" y="502509"/>
            <a:ext cx="12266141" cy="5865340"/>
          </a:xfrm>
        </p:spPr>
      </p:pic>
      <p:sp>
        <p:nvSpPr>
          <p:cNvPr id="5" name="Title 1"/>
          <p:cNvSpPr txBox="1">
            <a:spLocks/>
          </p:cNvSpPr>
          <p:nvPr/>
        </p:nvSpPr>
        <p:spPr>
          <a:xfrm>
            <a:off x="1981200" y="5988905"/>
            <a:ext cx="8229600" cy="1143000"/>
          </a:xfrm>
          <a:prstGeom prst="rect">
            <a:avLst/>
          </a:prstGeom>
        </p:spPr>
        <p:txBody>
          <a:bodyPr vert="horz" lIns="91440" tIns="45720" rIns="91440" bIns="45720" rtlCol="0" anchor="ctr">
            <a:noAutofit/>
          </a:bodyPr>
          <a:lstStyle/>
          <a:p>
            <a:pPr algn="ctr" defTabSz="457200">
              <a:spcBef>
                <a:spcPct val="0"/>
              </a:spcBef>
              <a:defRPr/>
            </a:pPr>
            <a:r>
              <a:rPr lang="en-US" sz="2000" i="1" dirty="0">
                <a:latin typeface="+mj-lt"/>
                <a:ea typeface="+mj-ea"/>
                <a:cs typeface="+mj-cs"/>
              </a:rPr>
              <a:t>caption</a:t>
            </a:r>
            <a:r>
              <a:rPr lang="en-US" sz="2000" dirty="0">
                <a:latin typeface="+mj-lt"/>
                <a:ea typeface="+mj-ea"/>
                <a:cs typeface="+mj-cs"/>
              </a:rPr>
              <a:t>: “How the Americans control the territory of Russia.”</a:t>
            </a:r>
          </a:p>
        </p:txBody>
      </p:sp>
    </p:spTree>
    <p:extLst>
      <p:ext uri="{BB962C8B-B14F-4D97-AF65-F5344CB8AC3E}">
        <p14:creationId xmlns:p14="http://schemas.microsoft.com/office/powerpoint/2010/main" val="1760009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854" y="-140043"/>
            <a:ext cx="12290854" cy="7109254"/>
          </a:xfrm>
        </p:spPr>
      </p:pic>
    </p:spTree>
    <p:extLst>
      <p:ext uri="{BB962C8B-B14F-4D97-AF65-F5344CB8AC3E}">
        <p14:creationId xmlns:p14="http://schemas.microsoft.com/office/powerpoint/2010/main" val="1393580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46" y="1"/>
            <a:ext cx="9623854" cy="568410"/>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Domestic Context to Russian Foreign Policy</a:t>
            </a:r>
          </a:p>
        </p:txBody>
      </p:sp>
      <p:pic>
        <p:nvPicPr>
          <p:cNvPr id="4" name="Content Placeholder 3" descr="putin on bear.jpg"/>
          <p:cNvPicPr>
            <a:picLocks noGrp="1" noChangeAspect="1"/>
          </p:cNvPicPr>
          <p:nvPr>
            <p:ph idx="1"/>
          </p:nvPr>
        </p:nvPicPr>
        <p:blipFill>
          <a:blip r:embed="rId3"/>
          <a:srcRect l="-6992" r="-6992"/>
          <a:stretch>
            <a:fillRect/>
          </a:stretch>
        </p:blipFill>
        <p:spPr>
          <a:xfrm>
            <a:off x="2298870" y="1954001"/>
            <a:ext cx="7586280" cy="4172162"/>
          </a:xfrm>
        </p:spPr>
      </p:pic>
    </p:spTree>
    <p:extLst>
      <p:ext uri="{BB962C8B-B14F-4D97-AF65-F5344CB8AC3E}">
        <p14:creationId xmlns:p14="http://schemas.microsoft.com/office/powerpoint/2010/main" val="1321848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9281" y="752302"/>
            <a:ext cx="5522719" cy="1143000"/>
          </a:xfrm>
        </p:spPr>
        <p:txBody>
          <a:bodyPr>
            <a:normAutofit/>
          </a:bodyPr>
          <a:lstStyle/>
          <a:p>
            <a:pPr algn="r"/>
            <a:r>
              <a:rPr lang="en-US" sz="3200" b="1" i="1" dirty="0" smtClean="0">
                <a:solidFill>
                  <a:srgbClr val="0070C0"/>
                </a:solidFill>
                <a:latin typeface="Arial" panose="020B0604020202020204" pitchFamily="34" charset="0"/>
                <a:cs typeface="Arial" panose="020B0604020202020204" pitchFamily="34" charset="0"/>
              </a:rPr>
              <a:t>Protest and Popular Unrest</a:t>
            </a:r>
            <a:endParaRPr lang="en-US" sz="3200" b="1" i="1" dirty="0">
              <a:solidFill>
                <a:srgbClr val="0070C0"/>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089750" y="3300091"/>
            <a:ext cx="7792618" cy="3169828"/>
          </a:xfrm>
          <a:prstGeom prst="rect">
            <a:avLst/>
          </a:prstGeom>
        </p:spPr>
        <p:txBody>
          <a:bodyPr vert="horz" lIns="91440" tIns="45720" rIns="91440" bIns="45720" rtlCol="0">
            <a:normAutofit fontScale="85000" lnSpcReduction="10000"/>
          </a:bodyPr>
          <a:lstStyle/>
          <a:p>
            <a:pPr marL="342900" indent="-342900" defTabSz="457200">
              <a:spcBef>
                <a:spcPct val="20000"/>
              </a:spcBef>
              <a:buFont typeface="Arial"/>
              <a:buChar char="•"/>
              <a:defRPr/>
            </a:pPr>
            <a:r>
              <a:rPr lang="en-US" sz="3200" dirty="0"/>
              <a:t>Despite the increased wealth in Russia, average Russians suffer</a:t>
            </a:r>
          </a:p>
          <a:p>
            <a:pPr marL="342900" indent="-342900" defTabSz="457200">
              <a:spcBef>
                <a:spcPct val="20000"/>
              </a:spcBef>
              <a:buFont typeface="Arial"/>
              <a:buChar char="•"/>
              <a:defRPr/>
            </a:pPr>
            <a:r>
              <a:rPr lang="en-US" sz="3200" dirty="0"/>
              <a:t>Economic sanctions have hit average Russians hard</a:t>
            </a:r>
          </a:p>
          <a:p>
            <a:pPr marL="342900" indent="-342900" defTabSz="457200">
              <a:spcBef>
                <a:spcPct val="20000"/>
              </a:spcBef>
              <a:buFont typeface="Arial"/>
              <a:buChar char="•"/>
              <a:defRPr/>
            </a:pPr>
            <a:r>
              <a:rPr lang="en-US" sz="3200" dirty="0"/>
              <a:t>anti-Putin movement appears almost gone, infrequent protests</a:t>
            </a:r>
          </a:p>
          <a:p>
            <a:pPr marL="342900" indent="-342900" defTabSz="457200">
              <a:spcBef>
                <a:spcPct val="20000"/>
              </a:spcBef>
              <a:buFont typeface="Arial"/>
              <a:buChar char="•"/>
              <a:defRPr/>
            </a:pPr>
            <a:r>
              <a:rPr lang="en-US" sz="3200" dirty="0"/>
              <a:t>For many Russians, life still a struggle; so why the transition?</a:t>
            </a:r>
          </a:p>
        </p:txBody>
      </p:sp>
      <p:pic>
        <p:nvPicPr>
          <p:cNvPr id="7" name="Content Placeholder 6" descr="feb 2 09 protest.jpg"/>
          <p:cNvPicPr>
            <a:picLocks noGrp="1" noChangeAspect="1"/>
          </p:cNvPicPr>
          <p:nvPr>
            <p:ph idx="1"/>
          </p:nvPr>
        </p:nvPicPr>
        <p:blipFill>
          <a:blip r:embed="rId3"/>
          <a:srcRect l="-10665" r="-10665"/>
          <a:stretch>
            <a:fillRect/>
          </a:stretch>
        </p:blipFill>
        <p:spPr>
          <a:xfrm>
            <a:off x="1524001" y="274639"/>
            <a:ext cx="5501207" cy="3025452"/>
          </a:xfrm>
        </p:spPr>
      </p:pic>
    </p:spTree>
    <p:extLst>
      <p:ext uri="{BB962C8B-B14F-4D97-AF65-F5344CB8AC3E}">
        <p14:creationId xmlns:p14="http://schemas.microsoft.com/office/powerpoint/2010/main" val="4152817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NATO Expansion</a:t>
            </a:r>
          </a:p>
        </p:txBody>
      </p:sp>
      <p:pic>
        <p:nvPicPr>
          <p:cNvPr id="10" name="Picture 9" descr="1000px-History_of_NATO_enlargement.svg.png"/>
          <p:cNvPicPr>
            <a:picLocks noChangeAspect="1"/>
          </p:cNvPicPr>
          <p:nvPr/>
        </p:nvPicPr>
        <p:blipFill>
          <a:blip r:embed="rId3"/>
          <a:stretch>
            <a:fillRect/>
          </a:stretch>
        </p:blipFill>
        <p:spPr>
          <a:xfrm>
            <a:off x="3380210" y="1169120"/>
            <a:ext cx="5688880" cy="5688880"/>
          </a:xfrm>
          <a:prstGeom prst="rect">
            <a:avLst/>
          </a:prstGeom>
        </p:spPr>
      </p:pic>
    </p:spTree>
    <p:extLst>
      <p:ext uri="{BB962C8B-B14F-4D97-AF65-F5344CB8AC3E}">
        <p14:creationId xmlns:p14="http://schemas.microsoft.com/office/powerpoint/2010/main" val="133122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351" y="74142"/>
            <a:ext cx="9778314" cy="963826"/>
          </a:xfrm>
        </p:spPr>
        <p:txBody>
          <a:bodyPr>
            <a:noAutofit/>
          </a:bodyPr>
          <a:lstStyle/>
          <a:p>
            <a:r>
              <a:rPr lang="en-US" sz="3200" b="1" i="1" dirty="0">
                <a:solidFill>
                  <a:srgbClr val="0070C0"/>
                </a:solidFill>
                <a:latin typeface="Arial" panose="020B0604020202020204" pitchFamily="34" charset="0"/>
                <a:cs typeface="Arial" panose="020B0604020202020204" pitchFamily="34" charset="0"/>
              </a:rPr>
              <a:t>Russian Views on World </a:t>
            </a:r>
            <a:r>
              <a:rPr lang="en-US" sz="3200" b="1" i="1" dirty="0" smtClean="0">
                <a:solidFill>
                  <a:srgbClr val="0070C0"/>
                </a:solidFill>
                <a:latin typeface="Arial" panose="020B0604020202020204" pitchFamily="34" charset="0"/>
                <a:cs typeface="Arial" panose="020B0604020202020204" pitchFamily="34" charset="0"/>
              </a:rPr>
              <a:t>Affairs: NATO </a:t>
            </a:r>
            <a:r>
              <a:rPr lang="en-US" sz="3200" b="1" i="1" dirty="0">
                <a:solidFill>
                  <a:srgbClr val="0070C0"/>
                </a:solidFill>
                <a:latin typeface="Arial" panose="020B0604020202020204" pitchFamily="34" charset="0"/>
                <a:cs typeface="Arial" panose="020B0604020202020204" pitchFamily="34" charset="0"/>
              </a:rPr>
              <a:t>Expansion</a:t>
            </a:r>
          </a:p>
        </p:txBody>
      </p:sp>
      <p:sp>
        <p:nvSpPr>
          <p:cNvPr id="5" name="Content Placeholder 4"/>
          <p:cNvSpPr>
            <a:spLocks noGrp="1"/>
          </p:cNvSpPr>
          <p:nvPr>
            <p:ph idx="1"/>
          </p:nvPr>
        </p:nvSpPr>
        <p:spPr>
          <a:xfrm>
            <a:off x="2590800" y="4681600"/>
            <a:ext cx="7620000" cy="1631903"/>
          </a:xfrm>
        </p:spPr>
        <p:txBody>
          <a:bodyPr>
            <a:normAutofit/>
          </a:bodyPr>
          <a:lstStyle/>
          <a:p>
            <a:r>
              <a:rPr lang="en-US" dirty="0" smtClean="0"/>
              <a:t>Expansion of NATO into Eastern Europe in 1999</a:t>
            </a:r>
          </a:p>
          <a:p>
            <a:r>
              <a:rPr lang="en-US" dirty="0" err="1" smtClean="0"/>
              <a:t>Baltics</a:t>
            </a:r>
            <a:r>
              <a:rPr lang="en-US" dirty="0" smtClean="0"/>
              <a:t> join in 2004</a:t>
            </a:r>
          </a:p>
          <a:p>
            <a:r>
              <a:rPr lang="en-US" dirty="0" smtClean="0"/>
              <a:t>Question of admission of Ukraine and Georgia</a:t>
            </a:r>
            <a:endParaRPr lang="en-US" dirty="0"/>
          </a:p>
        </p:txBody>
      </p:sp>
      <p:pic>
        <p:nvPicPr>
          <p:cNvPr id="7" name="Picture 6"/>
          <p:cNvPicPr>
            <a:picLocks noChangeAspect="1"/>
          </p:cNvPicPr>
          <p:nvPr/>
        </p:nvPicPr>
        <p:blipFill>
          <a:blip r:embed="rId3"/>
          <a:stretch>
            <a:fillRect/>
          </a:stretch>
        </p:blipFill>
        <p:spPr>
          <a:xfrm>
            <a:off x="3432130" y="1417639"/>
            <a:ext cx="5201234" cy="3025207"/>
          </a:xfrm>
          <a:prstGeom prst="rect">
            <a:avLst/>
          </a:prstGeom>
        </p:spPr>
      </p:pic>
    </p:spTree>
    <p:extLst>
      <p:ext uri="{BB962C8B-B14F-4D97-AF65-F5344CB8AC3E}">
        <p14:creationId xmlns:p14="http://schemas.microsoft.com/office/powerpoint/2010/main" val="3507016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011" y="0"/>
            <a:ext cx="9498227" cy="749643"/>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NATO Expansion – Ukraine and Georgia, 2008</a:t>
            </a:r>
          </a:p>
        </p:txBody>
      </p:sp>
      <p:pic>
        <p:nvPicPr>
          <p:cNvPr id="8" name="Picture 7" descr="urkaine nato.gif"/>
          <p:cNvPicPr>
            <a:picLocks noChangeAspect="1"/>
          </p:cNvPicPr>
          <p:nvPr/>
        </p:nvPicPr>
        <p:blipFill>
          <a:blip r:embed="rId3"/>
          <a:stretch>
            <a:fillRect/>
          </a:stretch>
        </p:blipFill>
        <p:spPr>
          <a:xfrm>
            <a:off x="2590800" y="927960"/>
            <a:ext cx="7010400" cy="3048000"/>
          </a:xfrm>
          <a:prstGeom prst="rect">
            <a:avLst/>
          </a:prstGeom>
        </p:spPr>
      </p:pic>
      <p:pic>
        <p:nvPicPr>
          <p:cNvPr id="10" name="Picture 9" descr="georgia nato.gif"/>
          <p:cNvPicPr>
            <a:picLocks noChangeAspect="1"/>
          </p:cNvPicPr>
          <p:nvPr/>
        </p:nvPicPr>
        <p:blipFill>
          <a:blip r:embed="rId4"/>
          <a:stretch>
            <a:fillRect/>
          </a:stretch>
        </p:blipFill>
        <p:spPr>
          <a:xfrm>
            <a:off x="2590800" y="3663602"/>
            <a:ext cx="7010400" cy="3048000"/>
          </a:xfrm>
          <a:prstGeom prst="rect">
            <a:avLst/>
          </a:prstGeom>
        </p:spPr>
      </p:pic>
    </p:spTree>
    <p:extLst>
      <p:ext uri="{BB962C8B-B14F-4D97-AF65-F5344CB8AC3E}">
        <p14:creationId xmlns:p14="http://schemas.microsoft.com/office/powerpoint/2010/main" val="2761177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66" y="123712"/>
            <a:ext cx="11154032" cy="730292"/>
          </a:xfrm>
        </p:spPr>
        <p:txBody>
          <a:bodyPr>
            <a:normAutofit/>
          </a:bodyPr>
          <a:lstStyle/>
          <a:p>
            <a:r>
              <a:rPr lang="en-US" sz="3200" b="1" i="1" dirty="0" smtClean="0">
                <a:solidFill>
                  <a:srgbClr val="0070C0"/>
                </a:solidFill>
                <a:latin typeface="Arial" panose="020B0604020202020204" pitchFamily="34" charset="0"/>
                <a:cs typeface="Arial" panose="020B0604020202020204" pitchFamily="34" charset="0"/>
              </a:rPr>
              <a:t>     Russian </a:t>
            </a:r>
            <a:r>
              <a:rPr lang="en-US" sz="3200" b="1" i="1" dirty="0">
                <a:solidFill>
                  <a:srgbClr val="0070C0"/>
                </a:solidFill>
                <a:latin typeface="Arial" panose="020B0604020202020204" pitchFamily="34" charset="0"/>
                <a:cs typeface="Arial" panose="020B0604020202020204" pitchFamily="34" charset="0"/>
              </a:rPr>
              <a:t>Views on World </a:t>
            </a:r>
            <a:r>
              <a:rPr lang="en-US" sz="3200" b="1" i="1" dirty="0" smtClean="0">
                <a:solidFill>
                  <a:srgbClr val="0070C0"/>
                </a:solidFill>
                <a:latin typeface="Arial" panose="020B0604020202020204" pitchFamily="34" charset="0"/>
                <a:cs typeface="Arial" panose="020B0604020202020204" pitchFamily="34" charset="0"/>
              </a:rPr>
              <a:t>Affairs: Friends </a:t>
            </a:r>
            <a:r>
              <a:rPr lang="en-US" sz="3200" b="1" i="1" dirty="0">
                <a:solidFill>
                  <a:srgbClr val="0070C0"/>
                </a:solidFill>
                <a:latin typeface="Arial" panose="020B0604020202020204" pitchFamily="34" charset="0"/>
                <a:cs typeface="Arial" panose="020B0604020202020204" pitchFamily="34" charset="0"/>
              </a:rPr>
              <a:t>and Enemies</a:t>
            </a:r>
          </a:p>
        </p:txBody>
      </p:sp>
      <p:pic>
        <p:nvPicPr>
          <p:cNvPr id="4" name="Picture 3" descr="Screen Shot 2016-09-19 at 15.28.56.png"/>
          <p:cNvPicPr>
            <a:picLocks noChangeAspect="1"/>
          </p:cNvPicPr>
          <p:nvPr/>
        </p:nvPicPr>
        <p:blipFill rotWithShape="1">
          <a:blip r:embed="rId3">
            <a:extLst>
              <a:ext uri="{28A0092B-C50C-407E-A947-70E740481C1C}">
                <a14:useLocalDpi xmlns:a14="http://schemas.microsoft.com/office/drawing/2010/main" val="0"/>
              </a:ext>
            </a:extLst>
          </a:blip>
          <a:srcRect l="15095" t="33172" r="42527" b="57376"/>
          <a:stretch/>
        </p:blipFill>
        <p:spPr>
          <a:xfrm>
            <a:off x="2226283" y="1774292"/>
            <a:ext cx="7750117" cy="1080345"/>
          </a:xfrm>
          <a:prstGeom prst="rect">
            <a:avLst/>
          </a:prstGeom>
        </p:spPr>
      </p:pic>
      <p:pic>
        <p:nvPicPr>
          <p:cNvPr id="6" name="Picture 5" descr="Screen Shot 2016-09-19 at 15.30.08.png"/>
          <p:cNvPicPr>
            <a:picLocks noChangeAspect="1"/>
          </p:cNvPicPr>
          <p:nvPr/>
        </p:nvPicPr>
        <p:blipFill rotWithShape="1">
          <a:blip r:embed="rId4">
            <a:extLst>
              <a:ext uri="{28A0092B-C50C-407E-A947-70E740481C1C}">
                <a14:useLocalDpi xmlns:a14="http://schemas.microsoft.com/office/drawing/2010/main" val="0"/>
              </a:ext>
            </a:extLst>
          </a:blip>
          <a:srcRect l="15047" t="16383" r="42520" b="68496"/>
          <a:stretch/>
        </p:blipFill>
        <p:spPr>
          <a:xfrm>
            <a:off x="2226283" y="2824401"/>
            <a:ext cx="7750117" cy="1726171"/>
          </a:xfrm>
          <a:prstGeom prst="rect">
            <a:avLst/>
          </a:prstGeom>
        </p:spPr>
      </p:pic>
      <p:pic>
        <p:nvPicPr>
          <p:cNvPr id="5" name="Picture 4" descr="Screen Shot 2016-09-19 at 15.30.08.png"/>
          <p:cNvPicPr>
            <a:picLocks noChangeAspect="1"/>
          </p:cNvPicPr>
          <p:nvPr/>
        </p:nvPicPr>
        <p:blipFill rotWithShape="1">
          <a:blip r:embed="rId4">
            <a:extLst>
              <a:ext uri="{28A0092B-C50C-407E-A947-70E740481C1C}">
                <a14:useLocalDpi xmlns:a14="http://schemas.microsoft.com/office/drawing/2010/main" val="0"/>
              </a:ext>
            </a:extLst>
          </a:blip>
          <a:srcRect l="15047" t="43151" r="42520" b="47306"/>
          <a:stretch/>
        </p:blipFill>
        <p:spPr>
          <a:xfrm>
            <a:off x="2226283" y="4505217"/>
            <a:ext cx="7750117" cy="1089356"/>
          </a:xfrm>
          <a:prstGeom prst="rect">
            <a:avLst/>
          </a:prstGeom>
        </p:spPr>
      </p:pic>
    </p:spTree>
    <p:extLst>
      <p:ext uri="{BB962C8B-B14F-4D97-AF65-F5344CB8AC3E}">
        <p14:creationId xmlns:p14="http://schemas.microsoft.com/office/powerpoint/2010/main" val="3585266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816" y="12347"/>
            <a:ext cx="6351373" cy="613729"/>
          </a:xfrm>
        </p:spPr>
        <p:txBody>
          <a:bodyPr>
            <a:normAutofit/>
          </a:bodyPr>
          <a:lstStyle/>
          <a:p>
            <a:r>
              <a:rPr lang="en-US" sz="3200" b="1" i="1" dirty="0" smtClean="0">
                <a:solidFill>
                  <a:srgbClr val="0070C0"/>
                </a:solidFill>
                <a:latin typeface="Arial" panose="020B0604020202020204" pitchFamily="34" charset="0"/>
                <a:cs typeface="Arial" panose="020B0604020202020204" pitchFamily="34" charset="0"/>
              </a:rPr>
              <a:t>Likelihood of domestic violence </a:t>
            </a:r>
            <a:endParaRPr lang="en-US" sz="3200" b="1" i="1" dirty="0">
              <a:solidFill>
                <a:srgbClr val="0070C0"/>
              </a:solidFill>
              <a:latin typeface="Arial" panose="020B0604020202020204" pitchFamily="34" charset="0"/>
              <a:cs typeface="Arial" panose="020B0604020202020204" pitchFamily="34" charset="0"/>
            </a:endParaRPr>
          </a:p>
        </p:txBody>
      </p:sp>
      <p:pic>
        <p:nvPicPr>
          <p:cNvPr id="6" name="Content Placeholder 5" descr="Screen Shot 2016-09-20 at 17.23.15.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5221" t="40175" r="42480" b="45014"/>
          <a:stretch/>
        </p:blipFill>
        <p:spPr>
          <a:xfrm>
            <a:off x="2226283" y="2506791"/>
            <a:ext cx="7750117" cy="1696063"/>
          </a:xfrm>
        </p:spPr>
      </p:pic>
      <p:pic>
        <p:nvPicPr>
          <p:cNvPr id="7" name="Picture 6" descr="Screen Shot 2016-09-19 at 15.28.56.png"/>
          <p:cNvPicPr>
            <a:picLocks noChangeAspect="1"/>
          </p:cNvPicPr>
          <p:nvPr/>
        </p:nvPicPr>
        <p:blipFill rotWithShape="1">
          <a:blip r:embed="rId4">
            <a:extLst>
              <a:ext uri="{28A0092B-C50C-407E-A947-70E740481C1C}">
                <a14:useLocalDpi xmlns:a14="http://schemas.microsoft.com/office/drawing/2010/main" val="0"/>
              </a:ext>
            </a:extLst>
          </a:blip>
          <a:srcRect l="15177" t="33172" r="42528" b="57376"/>
          <a:stretch/>
        </p:blipFill>
        <p:spPr>
          <a:xfrm>
            <a:off x="2222091" y="1474224"/>
            <a:ext cx="7735059" cy="1080345"/>
          </a:xfrm>
          <a:prstGeom prst="rect">
            <a:avLst/>
          </a:prstGeom>
        </p:spPr>
      </p:pic>
      <p:pic>
        <p:nvPicPr>
          <p:cNvPr id="5" name="Content Placeholder 5" descr="Screen Shot 2016-09-20 at 17.23.15.png"/>
          <p:cNvPicPr>
            <a:picLocks noChangeAspect="1"/>
          </p:cNvPicPr>
          <p:nvPr/>
        </p:nvPicPr>
        <p:blipFill rotWithShape="1">
          <a:blip r:embed="rId3">
            <a:extLst>
              <a:ext uri="{28A0092B-C50C-407E-A947-70E740481C1C}">
                <a14:useLocalDpi xmlns:a14="http://schemas.microsoft.com/office/drawing/2010/main" val="0"/>
              </a:ext>
            </a:extLst>
          </a:blip>
          <a:srcRect l="15221" t="67146" r="42480" b="20088"/>
          <a:stretch/>
        </p:blipFill>
        <p:spPr>
          <a:xfrm>
            <a:off x="2226283" y="4202853"/>
            <a:ext cx="7750117" cy="1461878"/>
          </a:xfrm>
          <a:prstGeom prst="rect">
            <a:avLst/>
          </a:prstGeom>
        </p:spPr>
      </p:pic>
    </p:spTree>
    <p:extLst>
      <p:ext uri="{BB962C8B-B14F-4D97-AF65-F5344CB8AC3E}">
        <p14:creationId xmlns:p14="http://schemas.microsoft.com/office/powerpoint/2010/main" val="38102931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168" y="1"/>
            <a:ext cx="3558746" cy="757880"/>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Views on Crimea</a:t>
            </a:r>
          </a:p>
        </p:txBody>
      </p:sp>
      <p:pic>
        <p:nvPicPr>
          <p:cNvPr id="4" name="Picture 3" descr="Screen Shot 2016-09-19 at 15.38.38.png"/>
          <p:cNvPicPr>
            <a:picLocks noChangeAspect="1"/>
          </p:cNvPicPr>
          <p:nvPr/>
        </p:nvPicPr>
        <p:blipFill rotWithShape="1">
          <a:blip r:embed="rId3">
            <a:extLst>
              <a:ext uri="{28A0092B-C50C-407E-A947-70E740481C1C}">
                <a14:useLocalDpi xmlns:a14="http://schemas.microsoft.com/office/drawing/2010/main" val="0"/>
              </a:ext>
            </a:extLst>
          </a:blip>
          <a:srcRect l="15167" t="17079" r="36620" b="50479"/>
          <a:stretch/>
        </p:blipFill>
        <p:spPr>
          <a:xfrm>
            <a:off x="2180937" y="1255541"/>
            <a:ext cx="7775940" cy="3270233"/>
          </a:xfrm>
          <a:prstGeom prst="rect">
            <a:avLst/>
          </a:prstGeom>
        </p:spPr>
      </p:pic>
      <p:sp>
        <p:nvSpPr>
          <p:cNvPr id="6" name="Content Placeholder 2"/>
          <p:cNvSpPr>
            <a:spLocks noGrp="1"/>
          </p:cNvSpPr>
          <p:nvPr>
            <p:ph idx="1"/>
          </p:nvPr>
        </p:nvSpPr>
        <p:spPr>
          <a:xfrm>
            <a:off x="1981200" y="4525774"/>
            <a:ext cx="8229600" cy="2257345"/>
          </a:xfrm>
        </p:spPr>
        <p:txBody>
          <a:bodyPr>
            <a:normAutofit/>
          </a:bodyPr>
          <a:lstStyle/>
          <a:p>
            <a:r>
              <a:rPr lang="en-US" dirty="0" smtClean="0"/>
              <a:t>Consistently strong support for the annexation of Crimea: definitely yes + probably yes = greater than 80% consistently</a:t>
            </a:r>
          </a:p>
          <a:p>
            <a:r>
              <a:rPr lang="en-US" dirty="0" smtClean="0"/>
              <a:t>Very little opposition to annexation</a:t>
            </a:r>
            <a:endParaRPr lang="en-US" dirty="0"/>
          </a:p>
        </p:txBody>
      </p:sp>
    </p:spTree>
    <p:extLst>
      <p:ext uri="{BB962C8B-B14F-4D97-AF65-F5344CB8AC3E}">
        <p14:creationId xmlns:p14="http://schemas.microsoft.com/office/powerpoint/2010/main" val="569218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249" y="1"/>
            <a:ext cx="4316628" cy="749642"/>
          </a:xfrm>
        </p:spPr>
        <p:txBody>
          <a:bodyPr>
            <a:normAutofit/>
          </a:bodyPr>
          <a:lstStyle/>
          <a:p>
            <a:r>
              <a:rPr lang="en-US" sz="3200" b="1" i="1" dirty="0" smtClean="0">
                <a:solidFill>
                  <a:srgbClr val="0070C0"/>
                </a:solidFill>
                <a:latin typeface="Arial" panose="020B0604020202020204" pitchFamily="34" charset="0"/>
                <a:cs typeface="Arial" panose="020B0604020202020204" pitchFamily="34" charset="0"/>
              </a:rPr>
              <a:t>Threats and Enemies</a:t>
            </a:r>
            <a:endParaRPr lang="en-US" sz="3200" b="1" i="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Biggest threats:</a:t>
            </a:r>
          </a:p>
          <a:p>
            <a:r>
              <a:rPr lang="en-US" dirty="0" smtClean="0"/>
              <a:t>domestic, ethnic conflict erupting (30%) and the North Caucasus flaring up again (28%)</a:t>
            </a:r>
          </a:p>
          <a:p>
            <a:r>
              <a:rPr lang="en-US" dirty="0" smtClean="0"/>
              <a:t>War with a neighboring country just as strong; 29%</a:t>
            </a:r>
          </a:p>
          <a:p>
            <a:r>
              <a:rPr lang="en-US" dirty="0" smtClean="0"/>
              <a:t>But war with NATO/US seen as low (13%)</a:t>
            </a:r>
            <a:endParaRPr lang="en-US" dirty="0"/>
          </a:p>
        </p:txBody>
      </p:sp>
    </p:spTree>
    <p:extLst>
      <p:ext uri="{BB962C8B-B14F-4D97-AF65-F5344CB8AC3E}">
        <p14:creationId xmlns:p14="http://schemas.microsoft.com/office/powerpoint/2010/main" val="1083447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178" y="1"/>
            <a:ext cx="6705601" cy="807307"/>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Views on Annexation of Crimea</a:t>
            </a:r>
          </a:p>
        </p:txBody>
      </p:sp>
      <p:pic>
        <p:nvPicPr>
          <p:cNvPr id="4" name="Picture 3" descr="Screen Shot 2016-09-19 at 15.38.38.png"/>
          <p:cNvPicPr>
            <a:picLocks noChangeAspect="1"/>
          </p:cNvPicPr>
          <p:nvPr/>
        </p:nvPicPr>
        <p:blipFill rotWithShape="1">
          <a:blip r:embed="rId3">
            <a:extLst>
              <a:ext uri="{28A0092B-C50C-407E-A947-70E740481C1C}">
                <a14:useLocalDpi xmlns:a14="http://schemas.microsoft.com/office/drawing/2010/main" val="0"/>
              </a:ext>
            </a:extLst>
          </a:blip>
          <a:srcRect l="15614" t="49010" r="41568" b="33875"/>
          <a:stretch/>
        </p:blipFill>
        <p:spPr>
          <a:xfrm>
            <a:off x="3149299" y="1138749"/>
            <a:ext cx="6077413" cy="1518323"/>
          </a:xfrm>
          <a:prstGeom prst="rect">
            <a:avLst/>
          </a:prstGeom>
        </p:spPr>
      </p:pic>
      <p:pic>
        <p:nvPicPr>
          <p:cNvPr id="5" name="Picture 4" descr="Screen Shot 2016-09-19 at 15.38.38.png"/>
          <p:cNvPicPr>
            <a:picLocks noChangeAspect="1"/>
          </p:cNvPicPr>
          <p:nvPr/>
        </p:nvPicPr>
        <p:blipFill rotWithShape="1">
          <a:blip r:embed="rId3">
            <a:extLst>
              <a:ext uri="{28A0092B-C50C-407E-A947-70E740481C1C}">
                <a14:useLocalDpi xmlns:a14="http://schemas.microsoft.com/office/drawing/2010/main" val="0"/>
              </a:ext>
            </a:extLst>
          </a:blip>
          <a:srcRect l="15166" t="65870" r="47235" b="11442"/>
          <a:stretch/>
        </p:blipFill>
        <p:spPr>
          <a:xfrm>
            <a:off x="3149300" y="2645070"/>
            <a:ext cx="6077413" cy="2292085"/>
          </a:xfrm>
          <a:prstGeom prst="rect">
            <a:avLst/>
          </a:prstGeom>
        </p:spPr>
      </p:pic>
      <p:sp>
        <p:nvSpPr>
          <p:cNvPr id="3" name="Oval 2"/>
          <p:cNvSpPr/>
          <p:nvPr/>
        </p:nvSpPr>
        <p:spPr>
          <a:xfrm>
            <a:off x="5757503" y="3927215"/>
            <a:ext cx="569333" cy="3795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026687" y="1685379"/>
            <a:ext cx="569333" cy="37958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1981200" y="5080536"/>
            <a:ext cx="8229600" cy="178110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Slight decline in number of those who see annexation of Crimea a good thing (drop from 70% to 59% throughout 2015</a:t>
            </a:r>
          </a:p>
          <a:p>
            <a:r>
              <a:rPr lang="en-US" dirty="0"/>
              <a:t>Majority (60%) see situation in eastern Ukraine as “tense”</a:t>
            </a:r>
          </a:p>
        </p:txBody>
      </p:sp>
    </p:spTree>
    <p:extLst>
      <p:ext uri="{BB962C8B-B14F-4D97-AF65-F5344CB8AC3E}">
        <p14:creationId xmlns:p14="http://schemas.microsoft.com/office/powerpoint/2010/main" val="190385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3199" y="-503339"/>
            <a:ext cx="13266017" cy="7667537"/>
          </a:xfrm>
        </p:spPr>
      </p:pic>
    </p:spTree>
    <p:extLst>
      <p:ext uri="{BB962C8B-B14F-4D97-AF65-F5344CB8AC3E}">
        <p14:creationId xmlns:p14="http://schemas.microsoft.com/office/powerpoint/2010/main" val="2737187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172" y="1"/>
            <a:ext cx="4852087" cy="749642"/>
          </a:xfrm>
        </p:spPr>
        <p:txBody>
          <a:bodyPr>
            <a:normAutofit/>
          </a:bodyPr>
          <a:lstStyle/>
          <a:p>
            <a:r>
              <a:rPr lang="en-US" sz="3200" b="1" i="1" dirty="0" smtClean="0">
                <a:solidFill>
                  <a:srgbClr val="0070C0"/>
                </a:solidFill>
                <a:latin typeface="Arial" panose="020B0604020202020204" pitchFamily="34" charset="0"/>
                <a:cs typeface="Arial" panose="020B0604020202020204" pitchFamily="34" charset="0"/>
              </a:rPr>
              <a:t>Relations with Ukraine?</a:t>
            </a:r>
            <a:endParaRPr lang="en-US" sz="3200" b="1" i="1" dirty="0">
              <a:solidFill>
                <a:srgbClr val="0070C0"/>
              </a:solidFill>
              <a:latin typeface="Arial" panose="020B0604020202020204" pitchFamily="34" charset="0"/>
              <a:cs typeface="Arial" panose="020B0604020202020204" pitchFamily="34" charset="0"/>
            </a:endParaRPr>
          </a:p>
        </p:txBody>
      </p:sp>
      <p:pic>
        <p:nvPicPr>
          <p:cNvPr id="4" name="Content Placeholder 3" descr="Screen Shot 2016-09-20 at 17.07.5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5198" t="52096" r="36197" b="26616"/>
          <a:stretch/>
        </p:blipFill>
        <p:spPr>
          <a:xfrm>
            <a:off x="2334671" y="1417639"/>
            <a:ext cx="7466534" cy="2043895"/>
          </a:xfrm>
        </p:spPr>
      </p:pic>
      <p:sp>
        <p:nvSpPr>
          <p:cNvPr id="5" name="Content Placeholder 2"/>
          <p:cNvSpPr txBox="1">
            <a:spLocks/>
          </p:cNvSpPr>
          <p:nvPr/>
        </p:nvSpPr>
        <p:spPr>
          <a:xfrm>
            <a:off x="1981200" y="3795821"/>
            <a:ext cx="8229600" cy="27884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But we see an increase in those who want to see pro-Russian forces coming to power in Ukraine, and that Russia should take an active role in that (increased from 16% to 29% over the past decade</a:t>
            </a:r>
          </a:p>
        </p:txBody>
      </p:sp>
    </p:spTree>
    <p:extLst>
      <p:ext uri="{BB962C8B-B14F-4D97-AF65-F5344CB8AC3E}">
        <p14:creationId xmlns:p14="http://schemas.microsoft.com/office/powerpoint/2010/main" val="3214772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0616"/>
            <a:ext cx="7607643" cy="914400"/>
          </a:xfrm>
        </p:spPr>
        <p:txBody>
          <a:bodyPr>
            <a:normAutofit/>
          </a:bodyPr>
          <a:lstStyle/>
          <a:p>
            <a:r>
              <a:rPr lang="en-US" sz="3200" b="1" i="1" dirty="0" smtClean="0">
                <a:solidFill>
                  <a:srgbClr val="0070C0"/>
                </a:solidFill>
                <a:latin typeface="Arial" panose="020B0604020202020204" pitchFamily="34" charset="0"/>
                <a:cs typeface="Arial" panose="020B0604020202020204" pitchFamily="34" charset="0"/>
              </a:rPr>
              <a:t>Areas of Concern for Russian Citizens</a:t>
            </a:r>
            <a:endParaRPr lang="en-US" sz="3200" b="1" i="1" dirty="0">
              <a:solidFill>
                <a:srgbClr val="0070C0"/>
              </a:solidFill>
              <a:latin typeface="Arial" panose="020B0604020202020204" pitchFamily="34" charset="0"/>
              <a:cs typeface="Arial" panose="020B0604020202020204" pitchFamily="34" charset="0"/>
            </a:endParaRPr>
          </a:p>
        </p:txBody>
      </p:sp>
      <p:pic>
        <p:nvPicPr>
          <p:cNvPr id="7" name="Content Placeholder 6" descr="Screen Shot 2016-09-20 at 17.42.52.png"/>
          <p:cNvPicPr>
            <a:picLocks noGrp="1" noChangeAspect="1"/>
          </p:cNvPicPr>
          <p:nvPr>
            <p:ph idx="1"/>
          </p:nvPr>
        </p:nvPicPr>
        <p:blipFill rotWithShape="1">
          <a:blip r:embed="rId3">
            <a:extLst>
              <a:ext uri="{28A0092B-C50C-407E-A947-70E740481C1C}">
                <a14:useLocalDpi xmlns:a14="http://schemas.microsoft.com/office/drawing/2010/main" val="0"/>
              </a:ext>
            </a:extLst>
          </a:blip>
          <a:srcRect l="8636" t="39324" r="27505" b="19519"/>
          <a:stretch/>
        </p:blipFill>
        <p:spPr>
          <a:xfrm>
            <a:off x="2313299" y="1418573"/>
            <a:ext cx="7677691" cy="3092608"/>
          </a:xfrm>
        </p:spPr>
      </p:pic>
      <p:sp>
        <p:nvSpPr>
          <p:cNvPr id="5" name="Content Placeholder 2"/>
          <p:cNvSpPr txBox="1">
            <a:spLocks/>
          </p:cNvSpPr>
          <p:nvPr/>
        </p:nvSpPr>
        <p:spPr>
          <a:xfrm>
            <a:off x="1981200" y="4627965"/>
            <a:ext cx="8229600" cy="149819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Olympics scandal the biggest deal; decision to deploy NATO forces in Poland and Baltics barely registers (3%)</a:t>
            </a:r>
          </a:p>
          <a:p>
            <a:r>
              <a:rPr lang="en-US" dirty="0"/>
              <a:t>War in Syria much more of a concern to average Russian (14%)</a:t>
            </a:r>
          </a:p>
        </p:txBody>
      </p:sp>
    </p:spTree>
    <p:extLst>
      <p:ext uri="{BB962C8B-B14F-4D97-AF65-F5344CB8AC3E}">
        <p14:creationId xmlns:p14="http://schemas.microsoft.com/office/powerpoint/2010/main" val="2063879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724" y="12212"/>
            <a:ext cx="9144000" cy="753907"/>
          </a:xfrm>
        </p:spPr>
        <p:txBody>
          <a:bodyPr>
            <a:normAutofit/>
          </a:bodyPr>
          <a:lstStyle/>
          <a:p>
            <a:pPr algn="l"/>
            <a:r>
              <a:rPr lang="en-US" sz="3200" b="1" i="1" dirty="0" smtClean="0">
                <a:solidFill>
                  <a:srgbClr val="0070C0"/>
                </a:solidFill>
                <a:latin typeface="Arial" panose="020B0604020202020204" pitchFamily="34" charset="0"/>
                <a:cs typeface="Arial" panose="020B0604020202020204" pitchFamily="34" charset="0"/>
              </a:rPr>
              <a:t>Russian Public Opinion and Foreign Policy</a:t>
            </a:r>
            <a:endParaRPr lang="en-US" sz="3200" b="1" i="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47631" y="1789689"/>
            <a:ext cx="8686801" cy="4525963"/>
          </a:xfrm>
        </p:spPr>
        <p:txBody>
          <a:bodyPr>
            <a:normAutofit/>
          </a:bodyPr>
          <a:lstStyle/>
          <a:p>
            <a:r>
              <a:rPr lang="en-US" dirty="0" smtClean="0"/>
              <a:t>What does this tell us about Russian foreign policy?</a:t>
            </a:r>
          </a:p>
          <a:p>
            <a:r>
              <a:rPr lang="en-US" dirty="0" smtClean="0"/>
              <a:t>Putin has a pretty free hand to do as he wishes in the international realm</a:t>
            </a:r>
          </a:p>
          <a:p>
            <a:r>
              <a:rPr lang="en-US" dirty="0" smtClean="0"/>
              <a:t>His vision of geopolitics either resonates with the population (through state-controlled media outlets) or they just don’t care/have other priorities</a:t>
            </a:r>
          </a:p>
          <a:p>
            <a:r>
              <a:rPr lang="en-US" dirty="0" smtClean="0"/>
              <a:t>This is not unique to Russia – in many parts of the world (especially non-democracies) average citizens have low awareness/interest in foreign affairs </a:t>
            </a:r>
            <a:endParaRPr lang="en-US" dirty="0"/>
          </a:p>
        </p:txBody>
      </p:sp>
    </p:spTree>
    <p:extLst>
      <p:ext uri="{BB962C8B-B14F-4D97-AF65-F5344CB8AC3E}">
        <p14:creationId xmlns:p14="http://schemas.microsoft.com/office/powerpoint/2010/main" val="1224933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83242" y="1314857"/>
            <a:ext cx="7202256" cy="4189067"/>
          </a:xfrm>
          <a:prstGeom prst="rect">
            <a:avLst/>
          </a:prstGeom>
        </p:spPr>
      </p:pic>
    </p:spTree>
    <p:extLst>
      <p:ext uri="{BB962C8B-B14F-4D97-AF65-F5344CB8AC3E}">
        <p14:creationId xmlns:p14="http://schemas.microsoft.com/office/powerpoint/2010/main" val="609855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i="1" dirty="0">
                <a:solidFill>
                  <a:srgbClr val="0070C0"/>
                </a:solidFill>
                <a:latin typeface="Arial" panose="020B0604020202020204" pitchFamily="34" charset="0"/>
                <a:cs typeface="Arial" panose="020B0604020202020204" pitchFamily="34" charset="0"/>
              </a:rPr>
              <a:t>Cultural Studies in the Army</a:t>
            </a:r>
          </a:p>
        </p:txBody>
      </p:sp>
      <p:sp>
        <p:nvSpPr>
          <p:cNvPr id="3" name="Subtitle 2"/>
          <p:cNvSpPr>
            <a:spLocks noGrp="1"/>
          </p:cNvSpPr>
          <p:nvPr>
            <p:ph type="subTitle" idx="1"/>
          </p:nvPr>
        </p:nvSpPr>
        <p:spPr/>
        <p:txBody>
          <a:bodyPr/>
          <a:lstStyle/>
          <a:p>
            <a:r>
              <a:rPr lang="en-US" b="1" i="1" dirty="0">
                <a:solidFill>
                  <a:srgbClr val="0070C0"/>
                </a:solidFill>
              </a:rPr>
              <a:t>The Global Front within the Context of Homefront</a:t>
            </a:r>
          </a:p>
          <a:p>
            <a:r>
              <a:rPr lang="en-US" b="1" i="1" dirty="0">
                <a:solidFill>
                  <a:srgbClr val="0070C0"/>
                </a:solidFill>
              </a:rPr>
              <a:t>Introductory Remarks</a:t>
            </a:r>
          </a:p>
        </p:txBody>
      </p:sp>
      <p:sp>
        <p:nvSpPr>
          <p:cNvPr id="4" name="Rectangle 3"/>
          <p:cNvSpPr/>
          <p:nvPr/>
        </p:nvSpPr>
        <p:spPr>
          <a:xfrm>
            <a:off x="1103870" y="4575258"/>
            <a:ext cx="10322011" cy="1200329"/>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                                                                            Dr</a:t>
            </a:r>
            <a:r>
              <a:rPr lang="en-US" dirty="0">
                <a:latin typeface="Calibri" panose="020F0502020204030204" pitchFamily="34" charset="0"/>
                <a:ea typeface="Calibri" panose="020F0502020204030204" pitchFamily="34" charset="0"/>
                <a:cs typeface="Times New Roman" panose="02020603050405020304" pitchFamily="18" charset="0"/>
              </a:rPr>
              <a:t>. Tseggai </a:t>
            </a:r>
            <a:r>
              <a:rPr lang="en-US" dirty="0" smtClean="0">
                <a:latin typeface="Calibri" panose="020F0502020204030204" pitchFamily="34" charset="0"/>
                <a:ea typeface="Calibri" panose="020F0502020204030204" pitchFamily="34" charset="0"/>
                <a:cs typeface="Times New Roman" panose="02020603050405020304" pitchFamily="18" charset="0"/>
              </a:rPr>
              <a:t>Isaac</a:t>
            </a:r>
          </a:p>
          <a:p>
            <a:r>
              <a:rPr lang="en-US" dirty="0" smtClean="0">
                <a:latin typeface="Calibri" panose="020F0502020204030204" pitchFamily="34" charset="0"/>
                <a:ea typeface="Calibri" panose="020F0502020204030204" pitchFamily="34" charset="0"/>
                <a:cs typeface="Times New Roman" panose="02020603050405020304" pitchFamily="18" charset="0"/>
              </a:rPr>
              <a:t>                                                                         Associate Professor </a:t>
            </a:r>
          </a:p>
          <a:p>
            <a:r>
              <a:rPr lang="en-US" dirty="0" smtClean="0">
                <a:latin typeface="Calibri" panose="020F0502020204030204" pitchFamily="34" charset="0"/>
                <a:ea typeface="Calibri" panose="020F0502020204030204" pitchFamily="34" charset="0"/>
                <a:cs typeface="Times New Roman" panose="02020603050405020304" pitchFamily="18" charset="0"/>
              </a:rPr>
              <a:t>                                                      Department </a:t>
            </a:r>
            <a:r>
              <a:rPr lang="en-US" dirty="0">
                <a:latin typeface="Calibri" panose="020F0502020204030204" pitchFamily="34" charset="0"/>
                <a:ea typeface="Calibri" panose="020F0502020204030204" pitchFamily="34" charset="0"/>
                <a:cs typeface="Times New Roman" panose="02020603050405020304" pitchFamily="18" charset="0"/>
              </a:rPr>
              <a:t>of History and </a:t>
            </a:r>
            <a:r>
              <a:rPr lang="en-US" dirty="0" smtClean="0">
                <a:latin typeface="Calibri" panose="020F0502020204030204" pitchFamily="34" charset="0"/>
                <a:ea typeface="Calibri" panose="020F0502020204030204" pitchFamily="34" charset="0"/>
                <a:cs typeface="Times New Roman" panose="02020603050405020304" pitchFamily="18" charset="0"/>
              </a:rPr>
              <a:t>Political Science</a:t>
            </a:r>
          </a:p>
          <a:p>
            <a:r>
              <a:rPr lang="en-US" dirty="0" smtClean="0">
                <a:latin typeface="Calibri" panose="020F0502020204030204" pitchFamily="34" charset="0"/>
                <a:ea typeface="Calibri" panose="020F0502020204030204" pitchFamily="34" charset="0"/>
                <a:cs typeface="Times New Roman" panose="02020603050405020304" pitchFamily="18" charset="0"/>
              </a:rPr>
              <a:t>                                     the </a:t>
            </a:r>
            <a:r>
              <a:rPr lang="en-US" dirty="0">
                <a:latin typeface="Calibri" panose="020F0502020204030204" pitchFamily="34" charset="0"/>
                <a:ea typeface="Calibri" panose="020F0502020204030204" pitchFamily="34" charset="0"/>
                <a:cs typeface="Times New Roman" panose="02020603050405020304" pitchFamily="18" charset="0"/>
              </a:rPr>
              <a:t>Missouri University of Science and Technology (MS&amp;T) -Rolla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0204" y="0"/>
            <a:ext cx="2001795" cy="1276865"/>
          </a:xfrm>
          <a:prstGeom prst="rect">
            <a:avLst/>
          </a:prstGeom>
        </p:spPr>
      </p:pic>
    </p:spTree>
    <p:extLst>
      <p:ext uri="{BB962C8B-B14F-4D97-AF65-F5344CB8AC3E}">
        <p14:creationId xmlns:p14="http://schemas.microsoft.com/office/powerpoint/2010/main" val="547318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038" y="1"/>
            <a:ext cx="3410465" cy="922638"/>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Defining Culture</a:t>
            </a:r>
          </a:p>
        </p:txBody>
      </p:sp>
      <p:sp>
        <p:nvSpPr>
          <p:cNvPr id="3" name="Content Placeholder 2"/>
          <p:cNvSpPr>
            <a:spLocks noGrp="1"/>
          </p:cNvSpPr>
          <p:nvPr>
            <p:ph idx="1"/>
          </p:nvPr>
        </p:nvSpPr>
        <p:spPr/>
        <p:txBody>
          <a:bodyPr/>
          <a:lstStyle/>
          <a:p>
            <a:pPr>
              <a:lnSpc>
                <a:spcPct val="100000"/>
              </a:lnSpc>
            </a:pPr>
            <a:r>
              <a:rPr lang="en-US" dirty="0"/>
              <a:t>Expression of Individual and National Character; the Expressive Psychological Attributes that Identify the Values, Beliefs, Attitudes, and Norms of Societies</a:t>
            </a:r>
          </a:p>
          <a:p>
            <a:pPr lvl="1">
              <a:lnSpc>
                <a:spcPct val="150000"/>
              </a:lnSpc>
            </a:pPr>
            <a:r>
              <a:rPr lang="en-US" b="1" dirty="0"/>
              <a:t>Values</a:t>
            </a:r>
            <a:r>
              <a:rPr lang="en-US" dirty="0"/>
              <a:t> – Cherished Sentiments</a:t>
            </a:r>
          </a:p>
          <a:p>
            <a:pPr lvl="1">
              <a:lnSpc>
                <a:spcPct val="150000"/>
              </a:lnSpc>
            </a:pPr>
            <a:r>
              <a:rPr lang="en-US" b="1" dirty="0"/>
              <a:t>Beliefs</a:t>
            </a:r>
            <a:r>
              <a:rPr lang="en-US" dirty="0"/>
              <a:t> – Embraced Faiths</a:t>
            </a:r>
          </a:p>
          <a:p>
            <a:pPr lvl="1">
              <a:lnSpc>
                <a:spcPct val="150000"/>
              </a:lnSpc>
            </a:pPr>
            <a:r>
              <a:rPr lang="en-US" b="1" dirty="0"/>
              <a:t>Attitudes</a:t>
            </a:r>
            <a:r>
              <a:rPr lang="en-US" dirty="0"/>
              <a:t> – Expressions of Values and Beliefs</a:t>
            </a:r>
          </a:p>
          <a:p>
            <a:pPr lvl="1">
              <a:lnSpc>
                <a:spcPct val="150000"/>
              </a:lnSpc>
            </a:pPr>
            <a:r>
              <a:rPr lang="en-US" b="1" dirty="0"/>
              <a:t>Norms</a:t>
            </a:r>
            <a:r>
              <a:rPr lang="en-US" dirty="0"/>
              <a:t> – Entrenched Values, Beliefs, and Attitudes</a:t>
            </a:r>
          </a:p>
        </p:txBody>
      </p:sp>
    </p:spTree>
    <p:extLst>
      <p:ext uri="{BB962C8B-B14F-4D97-AF65-F5344CB8AC3E}">
        <p14:creationId xmlns:p14="http://schemas.microsoft.com/office/powerpoint/2010/main" val="3955514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995" y="0"/>
            <a:ext cx="6820930" cy="683741"/>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The Universal Context of Cultures</a:t>
            </a:r>
          </a:p>
        </p:txBody>
      </p:sp>
      <p:sp>
        <p:nvSpPr>
          <p:cNvPr id="3" name="Content Placeholder 2"/>
          <p:cNvSpPr>
            <a:spLocks noGrp="1"/>
          </p:cNvSpPr>
          <p:nvPr>
            <p:ph idx="1"/>
          </p:nvPr>
        </p:nvSpPr>
        <p:spPr/>
        <p:txBody>
          <a:bodyPr/>
          <a:lstStyle/>
          <a:p>
            <a:r>
              <a:rPr lang="en-US" dirty="0"/>
              <a:t>The Human Quest</a:t>
            </a:r>
          </a:p>
          <a:p>
            <a:pPr lvl="1">
              <a:lnSpc>
                <a:spcPct val="150000"/>
              </a:lnSpc>
            </a:pPr>
            <a:r>
              <a:rPr lang="en-US" dirty="0"/>
              <a:t>The Principles of Natural Rights - Indivisible</a:t>
            </a:r>
          </a:p>
          <a:p>
            <a:pPr lvl="1">
              <a:lnSpc>
                <a:spcPct val="150000"/>
              </a:lnSpc>
            </a:pPr>
            <a:r>
              <a:rPr lang="en-US" dirty="0"/>
              <a:t>The Challenges of Objectivity - Rationality</a:t>
            </a:r>
          </a:p>
          <a:p>
            <a:pPr lvl="1">
              <a:lnSpc>
                <a:spcPct val="150000"/>
              </a:lnSpc>
            </a:pPr>
            <a:r>
              <a:rPr lang="en-US" dirty="0"/>
              <a:t>Inalienability as a Context – The Principles of Equality</a:t>
            </a:r>
          </a:p>
          <a:p>
            <a:pPr lvl="1">
              <a:lnSpc>
                <a:spcPct val="150000"/>
              </a:lnSpc>
            </a:pPr>
            <a:r>
              <a:rPr lang="en-US" dirty="0"/>
              <a:t>Pitfalls of Subjectivity – Short selling Objectivity</a:t>
            </a:r>
          </a:p>
        </p:txBody>
      </p:sp>
    </p:spTree>
    <p:extLst>
      <p:ext uri="{BB962C8B-B14F-4D97-AF65-F5344CB8AC3E}">
        <p14:creationId xmlns:p14="http://schemas.microsoft.com/office/powerpoint/2010/main" val="4253551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070" y="0"/>
            <a:ext cx="4654379" cy="691978"/>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Attributes of Cultures</a:t>
            </a:r>
          </a:p>
        </p:txBody>
      </p:sp>
      <p:sp>
        <p:nvSpPr>
          <p:cNvPr id="3" name="Content Placeholder 2"/>
          <p:cNvSpPr>
            <a:spLocks noGrp="1"/>
          </p:cNvSpPr>
          <p:nvPr>
            <p:ph idx="1"/>
          </p:nvPr>
        </p:nvSpPr>
        <p:spPr/>
        <p:txBody>
          <a:bodyPr/>
          <a:lstStyle/>
          <a:p>
            <a:r>
              <a:rPr lang="en-US" dirty="0"/>
              <a:t>Orthodox Cultures</a:t>
            </a:r>
          </a:p>
          <a:p>
            <a:pPr lvl="1"/>
            <a:r>
              <a:rPr lang="en-US" dirty="0"/>
              <a:t>Tradition-bound</a:t>
            </a:r>
          </a:p>
          <a:p>
            <a:pPr lvl="1"/>
            <a:r>
              <a:rPr lang="en-US" dirty="0"/>
              <a:t>Fettered to Scriptures, To Symbols, To Founders</a:t>
            </a:r>
          </a:p>
          <a:p>
            <a:pPr lvl="1"/>
            <a:r>
              <a:rPr lang="en-US" dirty="0"/>
              <a:t>Dogmatic – Averse to Evolutions, Vulnerable to Revolutions</a:t>
            </a:r>
          </a:p>
          <a:p>
            <a:pPr lvl="1"/>
            <a:r>
              <a:rPr lang="en-US" dirty="0"/>
              <a:t>Postpone Inevitable Crippling Revolutions</a:t>
            </a:r>
          </a:p>
          <a:p>
            <a:r>
              <a:rPr lang="en-US" dirty="0"/>
              <a:t>Example of Orthodox Cultures</a:t>
            </a:r>
          </a:p>
          <a:p>
            <a:pPr lvl="1"/>
            <a:r>
              <a:rPr lang="en-US" dirty="0"/>
              <a:t>Islam in the State – Political Islam</a:t>
            </a:r>
          </a:p>
          <a:p>
            <a:pPr lvl="1"/>
            <a:r>
              <a:rPr lang="en-US" dirty="0"/>
              <a:t>Totalitarianism</a:t>
            </a:r>
          </a:p>
          <a:p>
            <a:pPr lvl="1"/>
            <a:r>
              <a:rPr lang="en-US" dirty="0"/>
              <a:t>Personality Cult Regimes</a:t>
            </a:r>
          </a:p>
        </p:txBody>
      </p:sp>
    </p:spTree>
    <p:extLst>
      <p:ext uri="{BB962C8B-B14F-4D97-AF65-F5344CB8AC3E}">
        <p14:creationId xmlns:p14="http://schemas.microsoft.com/office/powerpoint/2010/main" val="3779888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
            <a:ext cx="8116330" cy="914399"/>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The Three World Cultures: the Challenge</a:t>
            </a:r>
          </a:p>
        </p:txBody>
      </p:sp>
      <p:sp>
        <p:nvSpPr>
          <p:cNvPr id="3" name="Content Placeholder 2"/>
          <p:cNvSpPr>
            <a:spLocks noGrp="1"/>
          </p:cNvSpPr>
          <p:nvPr>
            <p:ph idx="1"/>
          </p:nvPr>
        </p:nvSpPr>
        <p:spPr/>
        <p:txBody>
          <a:bodyPr>
            <a:normAutofit/>
          </a:bodyPr>
          <a:lstStyle/>
          <a:p>
            <a:r>
              <a:rPr lang="en-US" dirty="0"/>
              <a:t>The Eurasian and Middle East Cultures</a:t>
            </a:r>
          </a:p>
          <a:p>
            <a:r>
              <a:rPr lang="en-US" dirty="0"/>
              <a:t>Eurasia</a:t>
            </a:r>
          </a:p>
          <a:p>
            <a:pPr lvl="1"/>
            <a:r>
              <a:rPr lang="en-US" dirty="0"/>
              <a:t>The Post-Soviet Cultural Dilemma</a:t>
            </a:r>
          </a:p>
          <a:p>
            <a:pPr lvl="1"/>
            <a:r>
              <a:rPr lang="en-US" dirty="0"/>
              <a:t>The European Pull</a:t>
            </a:r>
          </a:p>
          <a:p>
            <a:pPr lvl="1"/>
            <a:r>
              <a:rPr lang="en-US" dirty="0"/>
              <a:t>The Islamic Push</a:t>
            </a:r>
          </a:p>
          <a:p>
            <a:pPr lvl="1"/>
            <a:r>
              <a:rPr lang="en-US" dirty="0"/>
              <a:t>The Quest for Redemptive Freedoms</a:t>
            </a:r>
          </a:p>
          <a:p>
            <a:pPr lvl="1"/>
            <a:r>
              <a:rPr lang="en-US" dirty="0"/>
              <a:t>The Challenges of Daring Cultural Outreach</a:t>
            </a:r>
          </a:p>
          <a:p>
            <a:pPr lvl="2"/>
            <a:r>
              <a:rPr lang="en-US" dirty="0"/>
              <a:t>The Undeniable Universality of Freedom, Liberty, Justice</a:t>
            </a:r>
          </a:p>
          <a:p>
            <a:pPr lvl="1"/>
            <a:r>
              <a:rPr lang="en-US" dirty="0"/>
              <a:t>Challenging the Enslaving Outreaches of Russian Totalitarianism</a:t>
            </a:r>
          </a:p>
          <a:p>
            <a:pPr lvl="1"/>
            <a:r>
              <a:rPr lang="en-US" dirty="0"/>
              <a:t>Crafting Effective tools of Soft, but Disciplined Power  </a:t>
            </a:r>
          </a:p>
        </p:txBody>
      </p:sp>
    </p:spTree>
    <p:extLst>
      <p:ext uri="{BB962C8B-B14F-4D97-AF65-F5344CB8AC3E}">
        <p14:creationId xmlns:p14="http://schemas.microsoft.com/office/powerpoint/2010/main" val="3586650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843" y="0"/>
            <a:ext cx="6820930" cy="972066"/>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The Three World Cultures (Cont’d)</a:t>
            </a:r>
          </a:p>
        </p:txBody>
      </p:sp>
      <p:sp>
        <p:nvSpPr>
          <p:cNvPr id="3" name="Content Placeholder 2"/>
          <p:cNvSpPr>
            <a:spLocks noGrp="1"/>
          </p:cNvSpPr>
          <p:nvPr>
            <p:ph idx="1"/>
          </p:nvPr>
        </p:nvSpPr>
        <p:spPr/>
        <p:txBody>
          <a:bodyPr>
            <a:normAutofit fontScale="85000" lnSpcReduction="20000"/>
          </a:bodyPr>
          <a:lstStyle/>
          <a:p>
            <a:r>
              <a:rPr lang="en-US" dirty="0"/>
              <a:t>Middle East</a:t>
            </a:r>
          </a:p>
          <a:p>
            <a:r>
              <a:rPr lang="en-US" dirty="0"/>
              <a:t>The Four Centers of Islamic Cultures</a:t>
            </a:r>
          </a:p>
          <a:p>
            <a:r>
              <a:rPr lang="en-US" dirty="0"/>
              <a:t>Egypt’s Circular Journeys to Governance </a:t>
            </a:r>
          </a:p>
          <a:p>
            <a:pPr lvl="1"/>
            <a:r>
              <a:rPr lang="en-US" dirty="0"/>
              <a:t>The Quest for Democratization</a:t>
            </a:r>
          </a:p>
          <a:p>
            <a:pPr lvl="1"/>
            <a:r>
              <a:rPr lang="en-US" dirty="0"/>
              <a:t>The Decaying Intermediations of Authoritarianism</a:t>
            </a:r>
          </a:p>
          <a:p>
            <a:pPr lvl="1"/>
            <a:r>
              <a:rPr lang="en-US" dirty="0"/>
              <a:t>The Promises of the Impossible Islamism</a:t>
            </a:r>
          </a:p>
          <a:p>
            <a:pPr lvl="1"/>
            <a:r>
              <a:rPr lang="en-US" dirty="0"/>
              <a:t>Back to Decaying Intermediation of Authoritarianism</a:t>
            </a:r>
          </a:p>
          <a:p>
            <a:pPr lvl="1"/>
            <a:endParaRPr lang="en-US" dirty="0"/>
          </a:p>
          <a:p>
            <a:r>
              <a:rPr lang="en-US" dirty="0"/>
              <a:t>Turkey’s Democracy</a:t>
            </a:r>
          </a:p>
          <a:p>
            <a:pPr lvl="1"/>
            <a:r>
              <a:rPr lang="en-US" dirty="0"/>
              <a:t>A Front or Genuine Democracy?</a:t>
            </a:r>
          </a:p>
          <a:p>
            <a:pPr lvl="1"/>
            <a:r>
              <a:rPr lang="en-US" dirty="0"/>
              <a:t>Is there “Secular Islam” in Erdogan's Vocabularies? </a:t>
            </a:r>
          </a:p>
          <a:p>
            <a:r>
              <a:rPr lang="en-US" dirty="0"/>
              <a:t>Iran – The Impossible Islamic State Without Persian Heritage</a:t>
            </a:r>
          </a:p>
          <a:p>
            <a:r>
              <a:rPr lang="en-US" dirty="0"/>
              <a:t>Saudi Arabia – The Abode of Islam</a:t>
            </a:r>
          </a:p>
          <a:p>
            <a:pPr marL="0" indent="0">
              <a:buNone/>
            </a:pPr>
            <a:endParaRPr lang="en-US" dirty="0"/>
          </a:p>
        </p:txBody>
      </p:sp>
    </p:spTree>
    <p:extLst>
      <p:ext uri="{BB962C8B-B14F-4D97-AF65-F5344CB8AC3E}">
        <p14:creationId xmlns:p14="http://schemas.microsoft.com/office/powerpoint/2010/main" val="666945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168430664"/>
              </p:ext>
            </p:extLst>
          </p:nvPr>
        </p:nvGraphicFramePr>
        <p:xfrm>
          <a:off x="0" y="-345989"/>
          <a:ext cx="12192000" cy="687035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881816" y="6420706"/>
            <a:ext cx="6096000" cy="646331"/>
          </a:xfrm>
          <a:prstGeom prst="rect">
            <a:avLst/>
          </a:prstGeom>
        </p:spPr>
        <p:txBody>
          <a:bodyPr>
            <a:spAutoFit/>
          </a:bodyPr>
          <a:lstStyle/>
          <a:p>
            <a:pPr indent="228600">
              <a:tabLst>
                <a:tab pos="228600" algn="l"/>
              </a:tabLst>
            </a:pPr>
            <a:r>
              <a:rPr lang="en-US" sz="800" i="1" dirty="0">
                <a:latin typeface="Times New Roman" panose="02020603050405020304" pitchFamily="18" charset="0"/>
                <a:ea typeface="Cambria" panose="02040503050406030204" pitchFamily="18" charset="0"/>
                <a:cs typeface="Times New Roman" panose="02020603050405020304" pitchFamily="18" charset="0"/>
              </a:rPr>
              <a:t>World Bank, “GDP growth (annual %),” World Development Indicators, accessed 12 September 2016 http://databank.worldbank.org/data/reports.aspx?Code=NY.GDP.MKTP.KD.ZG&amp;id=af3ce82b&amp;report_name=Popular_indicators&amp;populartype=series&amp;ispopular=y#</a:t>
            </a:r>
          </a:p>
          <a:p>
            <a:r>
              <a:rPr lang="en-US" sz="1200" dirty="0">
                <a:latin typeface="Cambria" panose="02040503050406030204" pitchFamily="18" charset="0"/>
                <a:ea typeface="MS Mincho" panose="02020609040205080304" pitchFamily="49" charset="-128"/>
                <a:cs typeface="Times New Roman" panose="02020603050405020304" pitchFamily="18" charset="0"/>
              </a:rPr>
              <a:t> </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3016605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005" y="0"/>
            <a:ext cx="6944498" cy="741406"/>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The Three World Cultures (Cont’d)</a:t>
            </a:r>
          </a:p>
        </p:txBody>
      </p:sp>
      <p:sp>
        <p:nvSpPr>
          <p:cNvPr id="3" name="Content Placeholder 2"/>
          <p:cNvSpPr>
            <a:spLocks noGrp="1"/>
          </p:cNvSpPr>
          <p:nvPr>
            <p:ph idx="1"/>
          </p:nvPr>
        </p:nvSpPr>
        <p:spPr/>
        <p:txBody>
          <a:bodyPr/>
          <a:lstStyle/>
          <a:p>
            <a:r>
              <a:rPr lang="en-US" dirty="0"/>
              <a:t>Africa – Amenable for Molding Culture of Liberty </a:t>
            </a:r>
          </a:p>
          <a:p>
            <a:r>
              <a:rPr lang="en-US" dirty="0"/>
              <a:t>The Challenges of African Poverty</a:t>
            </a:r>
          </a:p>
          <a:p>
            <a:r>
              <a:rPr lang="en-US" dirty="0"/>
              <a:t>The Challenges of Western Undervaluation </a:t>
            </a:r>
          </a:p>
          <a:p>
            <a:r>
              <a:rPr lang="en-US" dirty="0"/>
              <a:t>Chinese Opportunistic Expansion, and African Delusion</a:t>
            </a:r>
          </a:p>
          <a:p>
            <a:r>
              <a:rPr lang="en-US" dirty="0"/>
              <a:t>Substitution Western Undervaluation, by Edifying Soft Power</a:t>
            </a:r>
          </a:p>
          <a:p>
            <a:pPr lvl="1"/>
            <a:r>
              <a:rPr lang="en-US" dirty="0"/>
              <a:t>“</a:t>
            </a:r>
            <a:r>
              <a:rPr lang="en-US" b="1" i="1" dirty="0"/>
              <a:t>Those who foolishly sought power by riding on the back of the tiger ended up inside.” </a:t>
            </a:r>
            <a:r>
              <a:rPr lang="en-US" dirty="0"/>
              <a:t>President Kennedy in his 1961 Inaugural Address  </a:t>
            </a:r>
          </a:p>
        </p:txBody>
      </p:sp>
    </p:spTree>
    <p:extLst>
      <p:ext uri="{BB962C8B-B14F-4D97-AF65-F5344CB8AC3E}">
        <p14:creationId xmlns:p14="http://schemas.microsoft.com/office/powerpoint/2010/main" val="1043537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68" y="0"/>
            <a:ext cx="8064843" cy="733168"/>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Crafting Cultural Outreach Endeavors</a:t>
            </a:r>
          </a:p>
        </p:txBody>
      </p:sp>
      <p:sp>
        <p:nvSpPr>
          <p:cNvPr id="3" name="Content Placeholder 2"/>
          <p:cNvSpPr>
            <a:spLocks noGrp="1"/>
          </p:cNvSpPr>
          <p:nvPr>
            <p:ph idx="1"/>
          </p:nvPr>
        </p:nvSpPr>
        <p:spPr/>
        <p:txBody>
          <a:bodyPr/>
          <a:lstStyle/>
          <a:p>
            <a:r>
              <a:rPr lang="en-US" dirty="0"/>
              <a:t>The Home Front and its Founding Fundamentals </a:t>
            </a:r>
          </a:p>
          <a:p>
            <a:pPr lvl="1"/>
            <a:r>
              <a:rPr lang="en-US" dirty="0"/>
              <a:t>The Army as a Guardian of Liberty – Revolutionary, anti-Reactionary</a:t>
            </a:r>
          </a:p>
          <a:p>
            <a:pPr lvl="1"/>
            <a:r>
              <a:rPr lang="en-US" dirty="0"/>
              <a:t>Radical and Resolute for Democratic Liberty</a:t>
            </a:r>
          </a:p>
          <a:p>
            <a:pPr lvl="1"/>
            <a:r>
              <a:rPr lang="en-US" dirty="0"/>
              <a:t>Priority of Loyalty to the American Text</a:t>
            </a:r>
          </a:p>
          <a:p>
            <a:r>
              <a:rPr lang="en-US" dirty="0"/>
              <a:t>The Soil, the Soldier, The National Doctrine</a:t>
            </a:r>
          </a:p>
          <a:p>
            <a:pPr lvl="1"/>
            <a:r>
              <a:rPr lang="en-US" dirty="0"/>
              <a:t>Self-Knowledge as a Context for Understanding Other Cultures</a:t>
            </a:r>
          </a:p>
          <a:p>
            <a:pPr lvl="1"/>
            <a:r>
              <a:rPr lang="en-US" dirty="0"/>
              <a:t>Seeing Yourself as Your Admirers See You and Being Emboldened by Second-Guessing and the Jealousies of Adversaries</a:t>
            </a:r>
          </a:p>
          <a:p>
            <a:pPr lvl="1"/>
            <a:r>
              <a:rPr lang="en-US" dirty="0"/>
              <a:t>The Declaration of Independence as a National Doctrine</a:t>
            </a:r>
          </a:p>
        </p:txBody>
      </p:sp>
    </p:spTree>
    <p:extLst>
      <p:ext uri="{BB962C8B-B14F-4D97-AF65-F5344CB8AC3E}">
        <p14:creationId xmlns:p14="http://schemas.microsoft.com/office/powerpoint/2010/main" val="2367173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508" y="365125"/>
            <a:ext cx="2619633" cy="1325563"/>
          </a:xfrm>
        </p:spPr>
        <p:txBody>
          <a:bodyPr>
            <a:normAutofit/>
          </a:bodyPr>
          <a:lstStyle/>
          <a:p>
            <a:r>
              <a:rPr lang="en-US" sz="3200" b="1" i="1" dirty="0">
                <a:solidFill>
                  <a:srgbClr val="0070C0"/>
                </a:solidFill>
                <a:latin typeface="Arial" panose="020B0604020202020204" pitchFamily="34" charset="0"/>
                <a:cs typeface="Arial" panose="020B0604020202020204" pitchFamily="34" charset="0"/>
              </a:rPr>
              <a:t>Conclusion: </a:t>
            </a:r>
          </a:p>
        </p:txBody>
      </p:sp>
      <p:sp>
        <p:nvSpPr>
          <p:cNvPr id="3" name="Content Placeholder 2"/>
          <p:cNvSpPr>
            <a:spLocks noGrp="1"/>
          </p:cNvSpPr>
          <p:nvPr>
            <p:ph idx="1"/>
          </p:nvPr>
        </p:nvSpPr>
        <p:spPr/>
        <p:txBody>
          <a:bodyPr/>
          <a:lstStyle/>
          <a:p>
            <a:r>
              <a:rPr lang="en-US" dirty="0"/>
              <a:t>Culture to the Soldier is a transitional tool to facilitate the effective conduct of war. To the officer, it is a tool as well as a means for interaction with officers of similar rank in other cultures. Studious reading in sociology will open doors to social groups, such as labor unions, religious groups, professional associations, and organized groups such as political parties. Political Science will assist the soldier and the officer in navigating the political and administrative/ bureaucratic sector of other societies’ cultures. Anthropology will assist the soldier and the officer in interacting with villagers, village elders, women, children, youths and age cohorts. </a:t>
            </a:r>
          </a:p>
        </p:txBody>
      </p:sp>
    </p:spTree>
    <p:extLst>
      <p:ext uri="{BB962C8B-B14F-4D97-AF65-F5344CB8AC3E}">
        <p14:creationId xmlns:p14="http://schemas.microsoft.com/office/powerpoint/2010/main" val="1362169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861" y="0"/>
            <a:ext cx="4823671" cy="436605"/>
          </a:xfrm>
          <a:ln>
            <a:solidFill>
              <a:srgbClr val="FF0000"/>
            </a:solidFill>
          </a:ln>
        </p:spPr>
        <p:txBody>
          <a:bodyPr>
            <a:normAutofit fontScale="90000"/>
          </a:bodyPr>
          <a:lstStyle/>
          <a:p>
            <a:r>
              <a:rPr lang="en-US" sz="4000" b="1" i="1" dirty="0">
                <a:latin typeface="Arial" panose="020B0604020202020204" pitchFamily="34" charset="0"/>
                <a:cs typeface="Arial" panose="020B0604020202020204" pitchFamily="34" charset="0"/>
              </a:rPr>
              <a:t> </a:t>
            </a:r>
            <a:r>
              <a:rPr lang="en-US" sz="3600" b="1" i="1" dirty="0">
                <a:solidFill>
                  <a:schemeClr val="accent5"/>
                </a:solidFill>
                <a:latin typeface="Arial" panose="020B0604020202020204" pitchFamily="34" charset="0"/>
                <a:cs typeface="Arial" panose="020B0604020202020204" pitchFamily="34" charset="0"/>
              </a:rPr>
              <a:t>Some reading sources:</a:t>
            </a:r>
            <a:endParaRPr lang="en-US" sz="3600" b="1" i="1" dirty="0"/>
          </a:p>
        </p:txBody>
      </p:sp>
      <p:sp>
        <p:nvSpPr>
          <p:cNvPr id="3" name="Content Placeholder 2"/>
          <p:cNvSpPr>
            <a:spLocks noGrp="1"/>
          </p:cNvSpPr>
          <p:nvPr>
            <p:ph idx="1"/>
          </p:nvPr>
        </p:nvSpPr>
        <p:spPr>
          <a:xfrm>
            <a:off x="-16779" y="436605"/>
            <a:ext cx="9638950" cy="5572956"/>
          </a:xfrm>
        </p:spPr>
        <p:txBody>
          <a:bodyPr>
            <a:noAutofit/>
          </a:bodyPr>
          <a:lstStyle/>
          <a:p>
            <a:pPr lvl="0"/>
            <a:r>
              <a:rPr lang="en-US" sz="1200" b="1" dirty="0" smtClean="0"/>
              <a:t>Vladimir V. </a:t>
            </a:r>
            <a:r>
              <a:rPr lang="en-US" sz="1200" b="1" dirty="0"/>
              <a:t>Putin,“</a:t>
            </a:r>
            <a:r>
              <a:rPr lang="en-US" sz="1200" b="1" dirty="0" err="1"/>
              <a:t>Voyennaya</a:t>
            </a:r>
            <a:r>
              <a:rPr lang="en-US" sz="1200" b="1" dirty="0"/>
              <a:t> </a:t>
            </a:r>
            <a:r>
              <a:rPr lang="en-US" sz="1200" b="1" dirty="0" err="1"/>
              <a:t>Doctrina</a:t>
            </a:r>
            <a:r>
              <a:rPr lang="en-US" sz="1200" b="1" dirty="0"/>
              <a:t> </a:t>
            </a:r>
            <a:r>
              <a:rPr lang="en-US" sz="1200" b="1" dirty="0" err="1"/>
              <a:t>Rossiyskoy</a:t>
            </a:r>
            <a:r>
              <a:rPr lang="en-US" sz="1200" b="1" dirty="0"/>
              <a:t> </a:t>
            </a:r>
            <a:r>
              <a:rPr lang="en-US" sz="1200" b="1" dirty="0" err="1"/>
              <a:t>Federatsii</a:t>
            </a:r>
            <a:r>
              <a:rPr lang="en-US" sz="1200" b="1" dirty="0"/>
              <a:t>” [The Military Doctrine of the Russian Federation],</a:t>
            </a:r>
            <a:r>
              <a:rPr lang="en-US" sz="1200" dirty="0"/>
              <a:t>  December 26, 2014. </a:t>
            </a:r>
          </a:p>
          <a:p>
            <a:pPr lvl="0"/>
            <a:r>
              <a:rPr lang="en-US" sz="1200" b="1" dirty="0"/>
              <a:t>Vladimir </a:t>
            </a:r>
            <a:r>
              <a:rPr lang="en-US" sz="1200" b="1" dirty="0" smtClean="0"/>
              <a:t>V. Putin</a:t>
            </a:r>
            <a:r>
              <a:rPr lang="en-US" sz="1200" b="1" dirty="0"/>
              <a:t>, “</a:t>
            </a:r>
            <a:r>
              <a:rPr lang="en-US" sz="1200" b="1" dirty="0" err="1"/>
              <a:t>Ukaz</a:t>
            </a:r>
            <a:r>
              <a:rPr lang="en-US" sz="1200" b="1" dirty="0"/>
              <a:t> </a:t>
            </a:r>
            <a:r>
              <a:rPr lang="en-US" sz="1200" b="1" dirty="0" err="1"/>
              <a:t>Prezidenta</a:t>
            </a:r>
            <a:r>
              <a:rPr lang="en-US" sz="1200" b="1" dirty="0"/>
              <a:t> </a:t>
            </a:r>
            <a:r>
              <a:rPr lang="en-US" sz="1200" b="1" dirty="0" err="1"/>
              <a:t>Rossiyskoy</a:t>
            </a:r>
            <a:r>
              <a:rPr lang="en-US" sz="1200" b="1" dirty="0"/>
              <a:t> </a:t>
            </a:r>
            <a:r>
              <a:rPr lang="en-US" sz="1200" b="1" dirty="0" err="1"/>
              <a:t>Federatsii</a:t>
            </a:r>
            <a:r>
              <a:rPr lang="en-US" sz="1200" b="1" dirty="0"/>
              <a:t> o </a:t>
            </a:r>
            <a:r>
              <a:rPr lang="en-US" sz="1200" b="1" dirty="0" err="1"/>
              <a:t>Strategii</a:t>
            </a:r>
            <a:r>
              <a:rPr lang="en-US" sz="1200" b="1" dirty="0"/>
              <a:t> </a:t>
            </a:r>
            <a:r>
              <a:rPr lang="en-US" sz="1200" b="1" dirty="0" err="1"/>
              <a:t>Natsionalnoy</a:t>
            </a:r>
            <a:r>
              <a:rPr lang="en-US" sz="1200" b="1" dirty="0"/>
              <a:t> </a:t>
            </a:r>
            <a:r>
              <a:rPr lang="en-US" sz="1200" b="1" dirty="0" err="1"/>
              <a:t>Bezopasnosti</a:t>
            </a:r>
            <a:r>
              <a:rPr lang="en-US" sz="1200" b="1" dirty="0"/>
              <a:t> </a:t>
            </a:r>
            <a:r>
              <a:rPr lang="en-US" sz="1200" b="1" dirty="0" err="1"/>
              <a:t>Rossiyskoy</a:t>
            </a:r>
            <a:r>
              <a:rPr lang="en-US" sz="1200" b="1" dirty="0"/>
              <a:t> </a:t>
            </a:r>
            <a:r>
              <a:rPr lang="en-US" sz="1200" b="1" dirty="0" err="1"/>
              <a:t>Federatsii</a:t>
            </a:r>
            <a:r>
              <a:rPr lang="en-US" sz="1200" b="1" dirty="0"/>
              <a:t>” [“The Decree of the President of the Russian Federation on the National Security Strategy of the Russian Federation”], </a:t>
            </a:r>
            <a:r>
              <a:rPr lang="en-US" sz="1200" dirty="0"/>
              <a:t>31 December 2015. </a:t>
            </a:r>
          </a:p>
          <a:p>
            <a:pPr lvl="0"/>
            <a:r>
              <a:rPr lang="en-US" sz="1200" b="1" dirty="0"/>
              <a:t>General </a:t>
            </a:r>
            <a:r>
              <a:rPr lang="en-US" sz="1200" b="1"/>
              <a:t>Valery </a:t>
            </a:r>
            <a:r>
              <a:rPr lang="en-US" sz="1200" b="1" smtClean="0"/>
              <a:t>V. </a:t>
            </a:r>
            <a:r>
              <a:rPr lang="en-US" sz="1200" b="1" dirty="0"/>
              <a:t>Gerasimov (</a:t>
            </a:r>
            <a:r>
              <a:rPr lang="en-US" sz="1200" b="1" dirty="0" err="1"/>
              <a:t>Вале́рий</a:t>
            </a:r>
            <a:r>
              <a:rPr lang="en-US" sz="1200" b="1" dirty="0"/>
              <a:t> </a:t>
            </a:r>
            <a:r>
              <a:rPr lang="en-US" sz="1200" b="1" dirty="0" err="1"/>
              <a:t>Васи́льевич</a:t>
            </a:r>
            <a:r>
              <a:rPr lang="en-US" sz="1200" b="1" dirty="0"/>
              <a:t> </a:t>
            </a:r>
            <a:r>
              <a:rPr lang="en-US" sz="1200" b="1" dirty="0" err="1"/>
              <a:t>Гера́симов</a:t>
            </a:r>
            <a:r>
              <a:rPr lang="en-US" sz="1200" b="1" dirty="0"/>
              <a:t>), Chief of the General Staff of the Armed Forces of Russia, first Deputy </a:t>
            </a:r>
            <a:r>
              <a:rPr lang="en-US" sz="1200" b="1" dirty="0" err="1"/>
              <a:t>Defence</a:t>
            </a:r>
            <a:r>
              <a:rPr lang="en-US" sz="1200" b="1" dirty="0"/>
              <a:t> Minister, ”</a:t>
            </a:r>
            <a:r>
              <a:rPr lang="en-US" sz="1200" b="1" dirty="0" err="1"/>
              <a:t>Tsenosti</a:t>
            </a:r>
            <a:r>
              <a:rPr lang="en-US" sz="1200" b="1" dirty="0"/>
              <a:t> </a:t>
            </a:r>
            <a:r>
              <a:rPr lang="en-US" sz="1200" b="1" dirty="0" err="1"/>
              <a:t>Nauki</a:t>
            </a:r>
            <a:r>
              <a:rPr lang="en-US" sz="1200" b="1" dirty="0"/>
              <a:t> V </a:t>
            </a:r>
            <a:r>
              <a:rPr lang="en-US" sz="1200" b="1" dirty="0" err="1"/>
              <a:t>Predvidenii</a:t>
            </a:r>
            <a:r>
              <a:rPr lang="en-US" sz="1200" b="1" dirty="0"/>
              <a:t>. </a:t>
            </a:r>
            <a:r>
              <a:rPr lang="en-US" sz="1200" b="1" dirty="0" err="1"/>
              <a:t>Novie</a:t>
            </a:r>
            <a:r>
              <a:rPr lang="en-US" sz="1200" b="1" dirty="0"/>
              <a:t> </a:t>
            </a:r>
            <a:r>
              <a:rPr lang="en-US" sz="1200" b="1" dirty="0" err="1"/>
              <a:t>Vizovi</a:t>
            </a:r>
            <a:r>
              <a:rPr lang="en-US" sz="1200" b="1" dirty="0"/>
              <a:t> </a:t>
            </a:r>
            <a:r>
              <a:rPr lang="en-US" sz="1200" b="1" dirty="0" err="1"/>
              <a:t>Trebuyut</a:t>
            </a:r>
            <a:r>
              <a:rPr lang="en-US" sz="1200" b="1" dirty="0"/>
              <a:t> </a:t>
            </a:r>
            <a:r>
              <a:rPr lang="en-US" sz="1200" b="1" dirty="0" err="1"/>
              <a:t>Pereosmislit</a:t>
            </a:r>
            <a:r>
              <a:rPr lang="en-US" sz="1200" b="1" dirty="0"/>
              <a:t> </a:t>
            </a:r>
            <a:r>
              <a:rPr lang="en-US" sz="1200" b="1" dirty="0" err="1"/>
              <a:t>Formi</a:t>
            </a:r>
            <a:r>
              <a:rPr lang="en-US" sz="1200" b="1" dirty="0"/>
              <a:t> I </a:t>
            </a:r>
            <a:r>
              <a:rPr lang="en-US" sz="1200" b="1" dirty="0" err="1"/>
              <a:t>Sposobi</a:t>
            </a:r>
            <a:r>
              <a:rPr lang="en-US" sz="1200" b="1" dirty="0"/>
              <a:t> </a:t>
            </a:r>
            <a:r>
              <a:rPr lang="en-US" sz="1200" b="1" dirty="0" err="1"/>
              <a:t>Vedenia</a:t>
            </a:r>
            <a:r>
              <a:rPr lang="en-US" sz="1200" b="1" dirty="0"/>
              <a:t> </a:t>
            </a:r>
            <a:r>
              <a:rPr lang="en-US" sz="1200" b="1" dirty="0" err="1"/>
              <a:t>Boyevikh</a:t>
            </a:r>
            <a:r>
              <a:rPr lang="en-US" sz="1200" b="1" dirty="0"/>
              <a:t> </a:t>
            </a:r>
            <a:r>
              <a:rPr lang="en-US" sz="1200" b="1" dirty="0" err="1"/>
              <a:t>Deistviy</a:t>
            </a:r>
            <a:r>
              <a:rPr lang="en-US" sz="1200" b="1" dirty="0"/>
              <a:t>,” ”At The Foresight Of The Value of Science : New Challenges Demand Rethinking the Forms and Methods of Carrying out Combat Operations,“ </a:t>
            </a:r>
            <a:r>
              <a:rPr lang="en-US" sz="1200" dirty="0" err="1"/>
              <a:t>Voyenno-Promyshlennyy</a:t>
            </a:r>
            <a:r>
              <a:rPr lang="en-US" sz="1200" dirty="0"/>
              <a:t> </a:t>
            </a:r>
            <a:r>
              <a:rPr lang="en-US" sz="1200" dirty="0" err="1"/>
              <a:t>Kurier</a:t>
            </a:r>
            <a:r>
              <a:rPr lang="en-US" sz="1200" dirty="0"/>
              <a:t> online, 27 February 2013, issue #8(476), accessed 16 September 2016, http://vpk-news.ru/articles/14632.</a:t>
            </a:r>
          </a:p>
          <a:p>
            <a:pPr lvl="0"/>
            <a:r>
              <a:rPr lang="en-US" sz="1200" b="1" dirty="0"/>
              <a:t>“</a:t>
            </a:r>
            <a:r>
              <a:rPr lang="en-US" sz="1200" b="1" dirty="0" err="1"/>
              <a:t>Azerbaycan</a:t>
            </a:r>
            <a:r>
              <a:rPr lang="en-US" sz="1200" b="1" dirty="0"/>
              <a:t> 24 </a:t>
            </a:r>
            <a:r>
              <a:rPr lang="en-US" sz="1200" b="1" dirty="0" err="1"/>
              <a:t>sene</a:t>
            </a:r>
            <a:r>
              <a:rPr lang="en-US" sz="1200" b="1" dirty="0"/>
              <a:t> </a:t>
            </a:r>
            <a:r>
              <a:rPr lang="en-US" sz="1200" b="1" dirty="0" err="1"/>
              <a:t>sonra</a:t>
            </a:r>
            <a:r>
              <a:rPr lang="en-US" sz="1200" b="1" dirty="0"/>
              <a:t> </a:t>
            </a:r>
            <a:r>
              <a:rPr lang="en-US" sz="1200" b="1" dirty="0" err="1"/>
              <a:t>Ermenistan'dan</a:t>
            </a:r>
            <a:r>
              <a:rPr lang="en-US" sz="1200" b="1" dirty="0"/>
              <a:t> </a:t>
            </a:r>
            <a:r>
              <a:rPr lang="en-US" sz="1200" b="1" dirty="0" err="1"/>
              <a:t>geri</a:t>
            </a:r>
            <a:r>
              <a:rPr lang="en-US" sz="1200" b="1" dirty="0"/>
              <a:t> </a:t>
            </a:r>
            <a:r>
              <a:rPr lang="en-US" sz="1200" b="1" dirty="0" err="1"/>
              <a:t>aldı</a:t>
            </a:r>
            <a:r>
              <a:rPr lang="en-US" sz="1200" b="1" dirty="0"/>
              <a:t>” [“Azerbaijan Returned (lands) from Armenia 24 Years Later”], </a:t>
            </a:r>
            <a:r>
              <a:rPr lang="en-US" sz="1200" dirty="0"/>
              <a:t>Milliyet.com in Turkish, April 25, 2016.</a:t>
            </a:r>
          </a:p>
          <a:p>
            <a:pPr lvl="0"/>
            <a:r>
              <a:rPr lang="en-US" sz="1200" b="1" dirty="0"/>
              <a:t>“Azerbaijan </a:t>
            </a:r>
            <a:r>
              <a:rPr lang="en-US" sz="1200" b="1" dirty="0" err="1"/>
              <a:t>Halqi</a:t>
            </a:r>
            <a:r>
              <a:rPr lang="en-US" sz="1200" b="1" dirty="0"/>
              <a:t> Oz </a:t>
            </a:r>
            <a:r>
              <a:rPr lang="en-US" sz="1200" b="1" dirty="0" err="1"/>
              <a:t>Torpaglarinin</a:t>
            </a:r>
            <a:r>
              <a:rPr lang="en-US" sz="1200" b="1" dirty="0"/>
              <a:t> </a:t>
            </a:r>
            <a:r>
              <a:rPr lang="en-US" sz="1200" b="1" dirty="0" err="1"/>
              <a:t>Ishgal</a:t>
            </a:r>
            <a:r>
              <a:rPr lang="en-US" sz="1200" b="1" dirty="0"/>
              <a:t> </a:t>
            </a:r>
            <a:r>
              <a:rPr lang="en-US" sz="1200" b="1" dirty="0" err="1"/>
              <a:t>Altinda</a:t>
            </a:r>
            <a:r>
              <a:rPr lang="en-US" sz="1200" b="1" dirty="0"/>
              <a:t> </a:t>
            </a:r>
            <a:r>
              <a:rPr lang="en-US" sz="1200" b="1" dirty="0" err="1"/>
              <a:t>Galmasi</a:t>
            </a:r>
            <a:r>
              <a:rPr lang="en-US" sz="1200" b="1" dirty="0"/>
              <a:t> Ila </a:t>
            </a:r>
            <a:r>
              <a:rPr lang="en-US" sz="1200" b="1" dirty="0" err="1"/>
              <a:t>Hech</a:t>
            </a:r>
            <a:r>
              <a:rPr lang="en-US" sz="1200" b="1" dirty="0"/>
              <a:t> </a:t>
            </a:r>
            <a:r>
              <a:rPr lang="en-US" sz="1200" b="1" dirty="0" err="1"/>
              <a:t>Vaxt</a:t>
            </a:r>
            <a:r>
              <a:rPr lang="en-US" sz="1200" b="1" dirty="0"/>
              <a:t> </a:t>
            </a:r>
            <a:r>
              <a:rPr lang="en-US" sz="1200" b="1" dirty="0" err="1"/>
              <a:t>Barishmayacag</a:t>
            </a:r>
            <a:r>
              <a:rPr lang="en-US" sz="1200" b="1" dirty="0"/>
              <a:t>” (“Azerbaijan Will Never Agree Its Lands to Remain  Under Occupation”), Ramiz </a:t>
            </a:r>
            <a:r>
              <a:rPr lang="en-US" sz="1200" b="1" dirty="0" err="1"/>
              <a:t>Mehtiyev</a:t>
            </a:r>
            <a:r>
              <a:rPr lang="en-US" sz="1200" b="1" dirty="0"/>
              <a:t>, Chief of the Staff of the President of Azerbaijan,  </a:t>
            </a:r>
            <a:r>
              <a:rPr lang="en-US" sz="1200" dirty="0" err="1"/>
              <a:t>Halq</a:t>
            </a:r>
            <a:r>
              <a:rPr lang="en-US" sz="1200" dirty="0"/>
              <a:t> </a:t>
            </a:r>
            <a:r>
              <a:rPr lang="en-US" sz="1200" dirty="0" err="1"/>
              <a:t>Gezeti</a:t>
            </a:r>
            <a:r>
              <a:rPr lang="en-US" sz="1200" dirty="0"/>
              <a:t> in Azerbaijani, April 6, </a:t>
            </a:r>
            <a:r>
              <a:rPr lang="en-US" sz="1200" dirty="0" smtClean="0"/>
              <a:t>2016.</a:t>
            </a:r>
            <a:endParaRPr lang="en-US" sz="1200" dirty="0"/>
          </a:p>
          <a:p>
            <a:pPr lvl="0"/>
            <a:r>
              <a:rPr lang="en-US" sz="1200" b="1" dirty="0"/>
              <a:t>“Armenia Shows Off Powerful Ballistic Missiles At </a:t>
            </a:r>
            <a:r>
              <a:rPr lang="en-US" sz="1200" b="1" dirty="0" smtClean="0"/>
              <a:t>Parade,” </a:t>
            </a:r>
            <a:r>
              <a:rPr lang="en-US" sz="1200" dirty="0"/>
              <a:t>Associated Press, September 21, </a:t>
            </a:r>
            <a:r>
              <a:rPr lang="en-US" sz="1200" dirty="0" smtClean="0"/>
              <a:t>2016. </a:t>
            </a:r>
            <a:endParaRPr lang="en-US" sz="1200" dirty="0"/>
          </a:p>
          <a:p>
            <a:pPr lvl="0"/>
            <a:r>
              <a:rPr lang="en-US" sz="1200" b="1" dirty="0"/>
              <a:t>Gabrielle </a:t>
            </a:r>
            <a:r>
              <a:rPr lang="en-US" sz="1200" b="1" dirty="0" err="1"/>
              <a:t>Tétrault</a:t>
            </a:r>
            <a:r>
              <a:rPr lang="en-US" sz="1200" b="1" dirty="0"/>
              <a:t>-Farber, “Putin dismisses powerful chief of staff,” </a:t>
            </a:r>
            <a:r>
              <a:rPr lang="en-US" sz="1200" dirty="0"/>
              <a:t>Moscow, Associate France Press, August 12, 2016.</a:t>
            </a:r>
          </a:p>
          <a:p>
            <a:pPr lvl="0"/>
            <a:r>
              <a:rPr lang="en-US" sz="1200" b="1" dirty="0"/>
              <a:t>“Nord Stream 2 partners withdraw amid Poland pressure,” </a:t>
            </a:r>
            <a:r>
              <a:rPr lang="en-US" sz="1200" dirty="0"/>
              <a:t>The Financial Times Ltd, August 12, 2016.</a:t>
            </a:r>
          </a:p>
          <a:p>
            <a:pPr lvl="0"/>
            <a:r>
              <a:rPr lang="en-US" sz="1200" b="1" dirty="0" err="1"/>
              <a:t>Darko</a:t>
            </a:r>
            <a:r>
              <a:rPr lang="en-US" sz="1200" b="1" dirty="0"/>
              <a:t> </a:t>
            </a:r>
            <a:r>
              <a:rPr lang="en-US" sz="1200" b="1" dirty="0" err="1"/>
              <a:t>Janjevic</a:t>
            </a:r>
            <a:r>
              <a:rPr lang="en-US" sz="1200" b="1" dirty="0"/>
              <a:t>, “NATO leaders meet in Warsaw for key military summit,” </a:t>
            </a:r>
            <a:r>
              <a:rPr lang="en-US" sz="1200" dirty="0"/>
              <a:t>Associate Press, July 07, 2016.</a:t>
            </a:r>
          </a:p>
          <a:p>
            <a:pPr lvl="0"/>
            <a:r>
              <a:rPr lang="en-US" sz="1200" b="1" dirty="0"/>
              <a:t>“Brexit: Government guarantee for post-EU funds” </a:t>
            </a:r>
            <a:r>
              <a:rPr lang="en-US" sz="1200" dirty="0"/>
              <a:t>BBC, 13 August, 2016. </a:t>
            </a:r>
          </a:p>
          <a:p>
            <a:pPr lvl="0"/>
            <a:r>
              <a:rPr lang="en-US" sz="1200" b="1" dirty="0"/>
              <a:t>Bartles, Charles K. "Getting Gerasimov </a:t>
            </a:r>
            <a:r>
              <a:rPr lang="en-US" sz="1200" b="1" dirty="0" smtClean="0"/>
              <a:t>Right," </a:t>
            </a:r>
            <a:r>
              <a:rPr lang="en-US" sz="1200" dirty="0"/>
              <a:t>Military Review (January-February 2016): 30.         </a:t>
            </a:r>
            <a:r>
              <a:rPr lang="en-US" sz="1200" dirty="0">
                <a:solidFill>
                  <a:srgbClr val="C00000"/>
                </a:solidFill>
              </a:rPr>
              <a:t>http://fmso.leavenworth.army.mil/documents/Regional%20security%20europe/Mili taryReview_20160228_art009.pdf</a:t>
            </a:r>
          </a:p>
          <a:p>
            <a:pPr lvl="0"/>
            <a:r>
              <a:rPr lang="en-US" sz="1200" b="1" dirty="0"/>
              <a:t>Thomas, Timothy L. Russia Military Strategy: Impacting 21st Century Reform and Geopolitics. Leavenworth: </a:t>
            </a:r>
            <a:r>
              <a:rPr lang="en-US" sz="1200" dirty="0"/>
              <a:t>Foreign Military Studies Office, 2016. </a:t>
            </a:r>
            <a:r>
              <a:rPr lang="en-US" sz="1200" dirty="0">
                <a:solidFill>
                  <a:srgbClr val="C00000"/>
                </a:solidFill>
              </a:rPr>
              <a:t>http://fmso.leavenworth.army.mil/EPubs/Epubs/Thomas_Russian%20Military%20Strategy_Final_(2%20May%202016).pdf. </a:t>
            </a:r>
          </a:p>
          <a:p>
            <a:pPr lvl="0"/>
            <a:r>
              <a:rPr lang="en-US" sz="1200" b="1" dirty="0" smtClean="0"/>
              <a:t>Ibrahimov,</a:t>
            </a:r>
            <a:r>
              <a:rPr lang="en-US" sz="1200" b="1" dirty="0"/>
              <a:t> </a:t>
            </a:r>
            <a:r>
              <a:rPr lang="en-US" sz="1200" b="1" dirty="0" smtClean="0"/>
              <a:t>Mahir J. </a:t>
            </a:r>
            <a:r>
              <a:rPr lang="en-US" sz="1200" b="1" dirty="0"/>
              <a:t>“Socio-cultural lessons from Eurasia and Afghanistan,” </a:t>
            </a:r>
            <a:r>
              <a:rPr lang="en-US" sz="1200" dirty="0"/>
              <a:t>Military Intelligence Professional Bulletin (MIPB), January/March 2011</a:t>
            </a:r>
            <a:r>
              <a:rPr lang="en-US" sz="1200" dirty="0" smtClean="0"/>
              <a:t>.</a:t>
            </a:r>
            <a:r>
              <a:rPr lang="en-US" sz="1200" dirty="0" smtClean="0">
                <a:solidFill>
                  <a:srgbClr val="C00000"/>
                </a:solidFill>
              </a:rPr>
              <a:t> http</a:t>
            </a:r>
            <a:r>
              <a:rPr lang="en-US" sz="1200" dirty="0">
                <a:solidFill>
                  <a:srgbClr val="C00000"/>
                </a:solidFill>
              </a:rPr>
              <a:t>://usacac.army.mil/sites/default/files/documents/cace/LREC/2011_Socio-CulturalLessons.pdf</a:t>
            </a:r>
          </a:p>
          <a:p>
            <a:pPr lvl="0"/>
            <a:r>
              <a:rPr lang="en-US" sz="1200" b="1" dirty="0"/>
              <a:t>Ibrahimov, Mahir </a:t>
            </a:r>
            <a:r>
              <a:rPr lang="en-US" sz="1200" b="1" dirty="0" err="1"/>
              <a:t>J.</a:t>
            </a:r>
            <a:r>
              <a:rPr lang="en-US" sz="1200" b="1" dirty="0" err="1" smtClean="0"/>
              <a:t>“Cross</a:t>
            </a:r>
            <a:r>
              <a:rPr lang="en-US" sz="1200" b="1" dirty="0" smtClean="0"/>
              <a:t>- </a:t>
            </a:r>
            <a:r>
              <a:rPr lang="en-US" sz="1200" b="1" dirty="0"/>
              <a:t>Cultural Negotiations/Skill Building in an Operational Environment,”</a:t>
            </a:r>
            <a:r>
              <a:rPr lang="en-US" sz="1200" dirty="0"/>
              <a:t> Military Intelligence Professional Bulletin (MIPB), April/June 2011. </a:t>
            </a:r>
            <a:r>
              <a:rPr lang="en-US" sz="1200" dirty="0" smtClean="0">
                <a:solidFill>
                  <a:srgbClr val="C00000"/>
                </a:solidFill>
              </a:rPr>
              <a:t>http</a:t>
            </a:r>
            <a:r>
              <a:rPr lang="en-US" sz="1200" dirty="0">
                <a:solidFill>
                  <a:srgbClr val="C00000"/>
                </a:solidFill>
              </a:rPr>
              <a:t>://usacac.army.mil/sites/default/files/documents/cace/LREC/2011_CrossCulturalNegotiations.pdf</a:t>
            </a:r>
          </a:p>
          <a:p>
            <a:pPr lvl="0"/>
            <a:r>
              <a:rPr lang="en-US" sz="1200" b="1" dirty="0"/>
              <a:t>Ibrahimov, Mahir J.</a:t>
            </a:r>
            <a:r>
              <a:rPr lang="en-US" sz="1200" b="1" dirty="0" smtClean="0"/>
              <a:t> </a:t>
            </a:r>
            <a:r>
              <a:rPr lang="en-US" sz="1200" b="1" dirty="0"/>
              <a:t>“Invitation To Rain, A Story Of The Road Taken Towards Freedom,”</a:t>
            </a:r>
            <a:r>
              <a:rPr lang="en-US" sz="1200" dirty="0"/>
              <a:t> Global Scholarly Publications. New York, NY, USA. ISBN: 978-1-59267-0925. October 2008.</a:t>
            </a:r>
          </a:p>
          <a:p>
            <a:endParaRPr lang="en-US" sz="1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703" y="0"/>
            <a:ext cx="2677297" cy="1894703"/>
          </a:xfrm>
          <a:prstGeom prst="rect">
            <a:avLst/>
          </a:prstGeom>
        </p:spPr>
      </p:pic>
    </p:spTree>
    <p:extLst>
      <p:ext uri="{BB962C8B-B14F-4D97-AF65-F5344CB8AC3E}">
        <p14:creationId xmlns:p14="http://schemas.microsoft.com/office/powerpoint/2010/main" val="3406831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background_Army_CFLP_sign_final_version.jpg"/>
          <p:cNvPicPr/>
          <p:nvPr/>
        </p:nvPicPr>
        <p:blipFill>
          <a:blip r:embed="rId2" cstate="print"/>
          <a:srcRect/>
          <a:stretch>
            <a:fillRect/>
          </a:stretch>
        </p:blipFill>
        <p:spPr bwMode="auto">
          <a:xfrm>
            <a:off x="1472726" y="-16476"/>
            <a:ext cx="9246549" cy="6871327"/>
          </a:xfrm>
          <a:prstGeom prst="rect">
            <a:avLst/>
          </a:prstGeom>
          <a:noFill/>
          <a:ln w="9525">
            <a:noFill/>
            <a:miter lim="800000"/>
            <a:headEnd/>
            <a:tailEnd/>
          </a:ln>
        </p:spPr>
      </p:pic>
      <p:sp>
        <p:nvSpPr>
          <p:cNvPr id="4" name="Rectangle 3"/>
          <p:cNvSpPr/>
          <p:nvPr/>
        </p:nvSpPr>
        <p:spPr>
          <a:xfrm flipH="1">
            <a:off x="1845095" y="5601731"/>
            <a:ext cx="8399260" cy="646331"/>
          </a:xfrm>
          <a:prstGeom prst="rect">
            <a:avLst/>
          </a:prstGeom>
        </p:spPr>
        <p:txBody>
          <a:bodyPr wrap="square">
            <a:spAutoFit/>
          </a:bodyPr>
          <a:lstStyle/>
          <a:p>
            <a:pPr algn="ctr" defTabSz="913993">
              <a:spcBef>
                <a:spcPct val="0"/>
              </a:spcBef>
              <a:defRPr/>
            </a:pPr>
            <a:endParaRPr lang="en-US" b="1" i="1" dirty="0">
              <a:solidFill>
                <a:srgbClr val="1F497D">
                  <a:lumMod val="75000"/>
                </a:srgbClr>
              </a:solidFill>
              <a:effectLst>
                <a:outerShdw blurRad="38100" dist="38100" dir="2700000" algn="tl">
                  <a:srgbClr val="000000">
                    <a:alpha val="43137"/>
                  </a:srgbClr>
                </a:outerShdw>
              </a:effectLst>
              <a:latin typeface="Arial" pitchFamily="34" charset="0"/>
              <a:cs typeface="Arial" pitchFamily="34" charset="0"/>
            </a:endParaRPr>
          </a:p>
          <a:p>
            <a:pPr algn="ctr" defTabSz="913993">
              <a:spcBef>
                <a:spcPct val="0"/>
              </a:spcBef>
              <a:defRPr/>
            </a:pPr>
            <a:endParaRPr lang="en-US" dirty="0"/>
          </a:p>
        </p:txBody>
      </p:sp>
      <p:sp>
        <p:nvSpPr>
          <p:cNvPr id="3" name="Rectangle 2"/>
          <p:cNvSpPr/>
          <p:nvPr/>
        </p:nvSpPr>
        <p:spPr>
          <a:xfrm>
            <a:off x="7848601" y="5583535"/>
            <a:ext cx="2395755" cy="646331"/>
          </a:xfrm>
          <a:prstGeom prst="rect">
            <a:avLst/>
          </a:prstGeom>
        </p:spPr>
        <p:txBody>
          <a:bodyPr wrap="square">
            <a:spAutoFit/>
          </a:bodyPr>
          <a:lstStyle/>
          <a:p>
            <a:r>
              <a:rPr lang="en-US" b="1" i="1" dirty="0" err="1">
                <a:latin typeface="Arial" panose="020B0604020202020204" pitchFamily="34" charset="0"/>
                <a:cs typeface="Arial" panose="020B0604020202020204" pitchFamily="34" charset="0"/>
              </a:rPr>
              <a:t>Ph</a:t>
            </a:r>
            <a:r>
              <a:rPr lang="en-US" b="1" i="1" dirty="0">
                <a:latin typeface="Arial" panose="020B0604020202020204" pitchFamily="34" charset="0"/>
                <a:cs typeface="Arial" panose="020B0604020202020204" pitchFamily="34" charset="0"/>
              </a:rPr>
              <a:t>: (913) 684-3345</a:t>
            </a:r>
          </a:p>
          <a:p>
            <a:r>
              <a:rPr lang="en-US" b="1" i="1" dirty="0">
                <a:latin typeface="Arial" panose="020B0604020202020204" pitchFamily="34" charset="0"/>
                <a:cs typeface="Arial" panose="020B0604020202020204" pitchFamily="34" charset="0"/>
              </a:rPr>
              <a:t>DSN: 552-3345 </a:t>
            </a:r>
          </a:p>
        </p:txBody>
      </p:sp>
      <p:sp>
        <p:nvSpPr>
          <p:cNvPr id="5" name="Rectangle 4"/>
          <p:cNvSpPr/>
          <p:nvPr/>
        </p:nvSpPr>
        <p:spPr>
          <a:xfrm>
            <a:off x="1905000" y="4701769"/>
            <a:ext cx="4572000" cy="1477328"/>
          </a:xfrm>
          <a:prstGeom prst="rect">
            <a:avLst/>
          </a:prstGeom>
        </p:spPr>
        <p:txBody>
          <a:bodyPr>
            <a:spAutoFit/>
          </a:bodyPr>
          <a:lstStyle/>
          <a:p>
            <a:r>
              <a:rPr lang="en-US" b="1" i="1" dirty="0">
                <a:latin typeface="Arial" panose="020B0604020202020204" pitchFamily="34" charset="0"/>
              </a:rPr>
              <a:t>Contact: </a:t>
            </a:r>
          </a:p>
          <a:p>
            <a:r>
              <a:rPr lang="en-US" b="1" i="1" dirty="0">
                <a:latin typeface="Arial" panose="020B0604020202020204" pitchFamily="34" charset="0"/>
              </a:rPr>
              <a:t>Program Manager</a:t>
            </a:r>
          </a:p>
          <a:p>
            <a:r>
              <a:rPr lang="en-US" b="1" i="1" dirty="0">
                <a:latin typeface="Arial" panose="020B0604020202020204" pitchFamily="34" charset="0"/>
              </a:rPr>
              <a:t>CAC CREL Management Office (CRELMO)</a:t>
            </a:r>
          </a:p>
          <a:p>
            <a:r>
              <a:rPr lang="en-US" b="1" i="1" dirty="0"/>
              <a:t>Fort Leavenworth, KS 66027-2300</a:t>
            </a:r>
          </a:p>
        </p:txBody>
      </p:sp>
      <p:sp>
        <p:nvSpPr>
          <p:cNvPr id="6" name="Rectangle 5"/>
          <p:cNvSpPr/>
          <p:nvPr/>
        </p:nvSpPr>
        <p:spPr>
          <a:xfrm>
            <a:off x="3772912" y="6113160"/>
            <a:ext cx="5071633" cy="369332"/>
          </a:xfrm>
          <a:prstGeom prst="rect">
            <a:avLst/>
          </a:prstGeom>
        </p:spPr>
        <p:txBody>
          <a:bodyPr wrap="square">
            <a:spAutoFit/>
          </a:bodyPr>
          <a:lstStyle/>
          <a:p>
            <a:r>
              <a:rPr lang="en-US" dirty="0">
                <a:solidFill>
                  <a:srgbClr val="CC9900"/>
                </a:solidFill>
              </a:rPr>
              <a:t>http://usacac.army.mil/organizations/cace/lrec</a:t>
            </a:r>
          </a:p>
        </p:txBody>
      </p:sp>
    </p:spTree>
    <p:extLst>
      <p:ext uri="{BB962C8B-B14F-4D97-AF65-F5344CB8AC3E}">
        <p14:creationId xmlns:p14="http://schemas.microsoft.com/office/powerpoint/2010/main" val="2116685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995" y="-318614"/>
            <a:ext cx="10515600" cy="1265966"/>
          </a:xfrm>
        </p:spPr>
        <p:txBody>
          <a:bodyPr>
            <a:normAutofit/>
          </a:bodyPr>
          <a:lstStyle/>
          <a:p>
            <a:r>
              <a:rPr lang="en-US" b="1" i="1" dirty="0" smtClean="0">
                <a:solidFill>
                  <a:srgbClr val="C00000"/>
                </a:solidFill>
              </a:rPr>
              <a:t>               </a:t>
            </a:r>
            <a:r>
              <a:rPr lang="en-US" sz="3600" b="1" i="1" dirty="0" smtClean="0">
                <a:solidFill>
                  <a:srgbClr val="0070C0"/>
                </a:solidFill>
                <a:latin typeface="+mn-lt"/>
              </a:rPr>
              <a:t>Nagorno-Karabakh Conflict</a:t>
            </a:r>
            <a:endParaRPr lang="en-US" sz="3600" b="1" dirty="0">
              <a:solidFill>
                <a:srgbClr val="0070C0"/>
              </a:solidFill>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815547"/>
            <a:ext cx="12121979" cy="6042454"/>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595" y="0"/>
            <a:ext cx="1433382" cy="815547"/>
          </a:xfrm>
          <a:prstGeom prst="rect">
            <a:avLst/>
          </a:prstGeom>
        </p:spPr>
      </p:pic>
    </p:spTree>
    <p:extLst>
      <p:ext uri="{BB962C8B-B14F-4D97-AF65-F5344CB8AC3E}">
        <p14:creationId xmlns:p14="http://schemas.microsoft.com/office/powerpoint/2010/main" val="297610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53" y="1"/>
            <a:ext cx="10515600" cy="866274"/>
          </a:xfrm>
        </p:spPr>
        <p:txBody>
          <a:bodyPr>
            <a:noAutofit/>
          </a:bodyPr>
          <a:lstStyle/>
          <a:p>
            <a:r>
              <a:rPr lang="en-US" sz="2800" dirty="0" smtClean="0"/>
              <a:t>                                 </a:t>
            </a:r>
            <a:r>
              <a:rPr lang="en-US" sz="3600" b="1" i="1" dirty="0" smtClean="0">
                <a:solidFill>
                  <a:srgbClr val="0070C0"/>
                </a:solidFill>
                <a:latin typeface="+mn-lt"/>
              </a:rPr>
              <a:t>The </a:t>
            </a:r>
            <a:r>
              <a:rPr lang="en-US" sz="3600" b="1" i="1" dirty="0">
                <a:solidFill>
                  <a:srgbClr val="0070C0"/>
                </a:solidFill>
                <a:latin typeface="+mn-lt"/>
              </a:rPr>
              <a:t>9K720 </a:t>
            </a:r>
            <a:r>
              <a:rPr lang="en-US" sz="3600" b="1" i="1" dirty="0" err="1" smtClean="0">
                <a:solidFill>
                  <a:srgbClr val="0070C0"/>
                </a:solidFill>
                <a:latin typeface="+mn-lt"/>
              </a:rPr>
              <a:t>Iskander</a:t>
            </a:r>
            <a:r>
              <a:rPr lang="en-US" sz="3600" b="1" i="1" dirty="0" smtClean="0">
                <a:solidFill>
                  <a:srgbClr val="0070C0"/>
                </a:solidFill>
                <a:latin typeface="+mn-lt"/>
              </a:rPr>
              <a:t>-M</a:t>
            </a:r>
            <a:endParaRPr lang="en-US" sz="2800" b="1" i="1" dirty="0">
              <a:solidFill>
                <a:srgbClr val="0070C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64" y="1341567"/>
            <a:ext cx="5002716" cy="543780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180" y="1477925"/>
            <a:ext cx="6833937" cy="5006914"/>
          </a:xfrm>
          <a:prstGeom prst="rect">
            <a:avLst/>
          </a:prstGeom>
        </p:spPr>
      </p:pic>
      <p:sp>
        <p:nvSpPr>
          <p:cNvPr id="6" name="Rectangle 5"/>
          <p:cNvSpPr/>
          <p:nvPr/>
        </p:nvSpPr>
        <p:spPr>
          <a:xfrm>
            <a:off x="4328950" y="6348481"/>
            <a:ext cx="7863050" cy="430887"/>
          </a:xfrm>
          <a:prstGeom prst="rect">
            <a:avLst/>
          </a:prstGeom>
        </p:spPr>
        <p:txBody>
          <a:bodyPr wrap="none">
            <a:spAutoFit/>
          </a:bodyPr>
          <a:lstStyle/>
          <a:p>
            <a:r>
              <a:rPr lang="en-US" sz="1100" i="1" u="sng" dirty="0" smtClean="0">
                <a:solidFill>
                  <a:srgbClr val="FF0000"/>
                </a:solidFill>
              </a:rPr>
              <a:t>Source: </a:t>
            </a:r>
            <a:r>
              <a:rPr lang="en-US" sz="1100" i="1" u="sng" dirty="0">
                <a:solidFill>
                  <a:srgbClr val="FF0000"/>
                </a:solidFill>
              </a:rPr>
              <a:t>Global </a:t>
            </a:r>
            <a:r>
              <a:rPr lang="en-US" sz="1100" i="1" u="sng" dirty="0" smtClean="0">
                <a:solidFill>
                  <a:srgbClr val="FF0000"/>
                </a:solidFill>
              </a:rPr>
              <a:t>Security</a:t>
            </a:r>
            <a:r>
              <a:rPr lang="en-US" sz="1100" i="1" u="sng" dirty="0">
                <a:solidFill>
                  <a:srgbClr val="FF0000"/>
                </a:solidFill>
              </a:rPr>
              <a:t> </a:t>
            </a:r>
            <a:r>
              <a:rPr lang="en-US" sz="1100" i="1" u="sng" dirty="0" smtClean="0">
                <a:solidFill>
                  <a:srgbClr val="FF0000"/>
                </a:solidFill>
              </a:rPr>
              <a:t>Org..</a:t>
            </a:r>
          </a:p>
          <a:p>
            <a:r>
              <a:rPr lang="en-US" sz="1100" i="1" u="sng" dirty="0" smtClean="0">
                <a:solidFill>
                  <a:srgbClr val="FF0000"/>
                </a:solidFill>
              </a:rPr>
              <a:t> </a:t>
            </a:r>
            <a:r>
              <a:rPr lang="en-US" sz="1100" i="1" dirty="0">
                <a:solidFill>
                  <a:srgbClr val="FF0000"/>
                </a:solidFill>
              </a:rPr>
              <a:t>http://www.globalsecurity.org/jhtml/jframe.html#http://www.globalsecurity.org/wmd/world/russia/images/ss-26-kaliningrad.jpg|||</a:t>
            </a:r>
          </a:p>
        </p:txBody>
      </p:sp>
      <p:sp>
        <p:nvSpPr>
          <p:cNvPr id="7" name="Rectangle 6"/>
          <p:cNvSpPr/>
          <p:nvPr/>
        </p:nvSpPr>
        <p:spPr>
          <a:xfrm>
            <a:off x="166023" y="554595"/>
            <a:ext cx="11847094" cy="923330"/>
          </a:xfrm>
          <a:prstGeom prst="rect">
            <a:avLst/>
          </a:prstGeom>
        </p:spPr>
        <p:txBody>
          <a:bodyPr wrap="square">
            <a:spAutoFit/>
          </a:bodyPr>
          <a:lstStyle/>
          <a:p>
            <a:r>
              <a:rPr lang="en-US" dirty="0" smtClean="0"/>
              <a:t>Known </a:t>
            </a:r>
            <a:r>
              <a:rPr lang="en-US" dirty="0"/>
              <a:t>in NATO </a:t>
            </a:r>
            <a:r>
              <a:rPr lang="en-US" dirty="0" smtClean="0"/>
              <a:t>as </a:t>
            </a:r>
            <a:r>
              <a:rPr lang="en-US" dirty="0"/>
              <a:t>the SS-26 Stone—is </a:t>
            </a:r>
            <a:r>
              <a:rPr lang="en-US" dirty="0" smtClean="0"/>
              <a:t>a </a:t>
            </a:r>
            <a:r>
              <a:rPr lang="en-US" dirty="0"/>
              <a:t>short-range ballistic missile. While export versions of the missile have a range of 280 kilometers and payload of 480Kg, the weapons destined for domestic service have a range 500 kilometers. </a:t>
            </a:r>
            <a:r>
              <a:rPr lang="en-US" dirty="0" smtClean="0"/>
              <a:t>Would </a:t>
            </a:r>
            <a:r>
              <a:rPr lang="en-US" dirty="0"/>
              <a:t>certainly have a range to strike the </a:t>
            </a:r>
            <a:r>
              <a:rPr lang="en-US" dirty="0" err="1"/>
              <a:t>Redzikowo</a:t>
            </a:r>
            <a:r>
              <a:rPr lang="en-US" dirty="0"/>
              <a:t> missile defense facility in Poland, which is a bit more than 200 km from Kaliningrad.</a:t>
            </a:r>
          </a:p>
        </p:txBody>
      </p:sp>
    </p:spTree>
    <p:extLst>
      <p:ext uri="{BB962C8B-B14F-4D97-AF65-F5344CB8AC3E}">
        <p14:creationId xmlns:p14="http://schemas.microsoft.com/office/powerpoint/2010/main" val="755116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967" y="0"/>
            <a:ext cx="8849497" cy="639891"/>
          </a:xfrm>
        </p:spPr>
        <p:txBody>
          <a:bodyPr>
            <a:normAutofit/>
          </a:bodyPr>
          <a:lstStyle/>
          <a:p>
            <a:r>
              <a:rPr lang="en-US" sz="3600" b="1" i="1" dirty="0" smtClean="0">
                <a:solidFill>
                  <a:srgbClr val="0070C0"/>
                </a:solidFill>
                <a:latin typeface="+mn-lt"/>
              </a:rPr>
              <a:t>Oil and Gas Pipeline Politics</a:t>
            </a:r>
            <a:endParaRPr lang="en-US" sz="3600" b="1" i="1" dirty="0">
              <a:solidFill>
                <a:srgbClr val="0070C0"/>
              </a:solidFill>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68" y="518984"/>
            <a:ext cx="12414421" cy="645022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594" y="0"/>
            <a:ext cx="1503405" cy="639891"/>
          </a:xfrm>
          <a:prstGeom prst="rect">
            <a:avLst/>
          </a:prstGeom>
        </p:spPr>
      </p:pic>
    </p:spTree>
    <p:extLst>
      <p:ext uri="{BB962C8B-B14F-4D97-AF65-F5344CB8AC3E}">
        <p14:creationId xmlns:p14="http://schemas.microsoft.com/office/powerpoint/2010/main" val="3996207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452"/>
            <a:ext cx="10573265" cy="1142999"/>
          </a:xfrm>
        </p:spPr>
        <p:txBody>
          <a:bodyPr>
            <a:noAutofit/>
          </a:bodyPr>
          <a:lstStyle/>
          <a:p>
            <a:pPr algn="ctr"/>
            <a:r>
              <a:rPr lang="en-US" sz="3600" b="1" i="1" dirty="0" smtClean="0">
                <a:solidFill>
                  <a:srgbClr val="0070C0"/>
                </a:solidFill>
                <a:latin typeface="+mn-lt"/>
              </a:rPr>
              <a:t/>
            </a:r>
            <a:br>
              <a:rPr lang="en-US" sz="3600" b="1" i="1" dirty="0" smtClean="0">
                <a:solidFill>
                  <a:srgbClr val="0070C0"/>
                </a:solidFill>
                <a:latin typeface="+mn-lt"/>
              </a:rPr>
            </a:br>
            <a:r>
              <a:rPr lang="en-US" sz="3200" b="1" i="1" dirty="0" smtClean="0">
                <a:solidFill>
                  <a:srgbClr val="0070C0"/>
                </a:solidFill>
                <a:latin typeface="+mn-lt"/>
              </a:rPr>
              <a:t>Russian </a:t>
            </a:r>
            <a:r>
              <a:rPr lang="en-US" sz="3200" b="1" i="1" dirty="0">
                <a:solidFill>
                  <a:srgbClr val="0070C0"/>
                </a:solidFill>
                <a:latin typeface="+mn-lt"/>
              </a:rPr>
              <a:t>Army chief of the General Staff </a:t>
            </a:r>
            <a:br>
              <a:rPr lang="en-US" sz="3200" b="1" i="1" dirty="0">
                <a:solidFill>
                  <a:srgbClr val="0070C0"/>
                </a:solidFill>
                <a:latin typeface="+mn-lt"/>
              </a:rPr>
            </a:br>
            <a:r>
              <a:rPr lang="en-US" sz="3200" b="1" i="1" dirty="0">
                <a:solidFill>
                  <a:srgbClr val="0070C0"/>
                </a:solidFill>
                <a:latin typeface="+mn-lt"/>
              </a:rPr>
              <a:t>General V. </a:t>
            </a:r>
            <a:r>
              <a:rPr lang="en-US" sz="3200" b="1" i="1" dirty="0" smtClean="0">
                <a:solidFill>
                  <a:srgbClr val="0070C0"/>
                </a:solidFill>
                <a:latin typeface="+mn-lt"/>
              </a:rPr>
              <a:t>“Gerasimov Doctrine” or  is  it really a Doctrine? </a:t>
            </a:r>
            <a:endParaRPr lang="en-US" sz="3200" b="1" i="1" dirty="0">
              <a:solidFill>
                <a:srgbClr val="0070C0"/>
              </a:solidFill>
              <a:latin typeface="+mn-lt"/>
            </a:endParaRPr>
          </a:p>
        </p:txBody>
      </p:sp>
      <p:sp>
        <p:nvSpPr>
          <p:cNvPr id="3" name="Content Placeholder 2"/>
          <p:cNvSpPr>
            <a:spLocks noGrp="1"/>
          </p:cNvSpPr>
          <p:nvPr>
            <p:ph sz="half" idx="1"/>
          </p:nvPr>
        </p:nvSpPr>
        <p:spPr>
          <a:xfrm>
            <a:off x="3478807" y="1447800"/>
            <a:ext cx="7094458" cy="5181600"/>
          </a:xfrm>
        </p:spPr>
        <p:txBody>
          <a:bodyPr>
            <a:normAutofit fontScale="92500" lnSpcReduction="10000"/>
          </a:bodyPr>
          <a:lstStyle/>
          <a:p>
            <a:pPr marL="457200" indent="-457200">
              <a:buFont typeface="Wingdings" panose="05000000000000000000" pitchFamily="2" charset="2"/>
              <a:buChar char="q"/>
            </a:pPr>
            <a:r>
              <a:rPr lang="en-US" dirty="0" smtClean="0"/>
              <a:t>Russia </a:t>
            </a:r>
            <a:r>
              <a:rPr lang="en-US" dirty="0"/>
              <a:t>is engaged in a </a:t>
            </a:r>
            <a:r>
              <a:rPr lang="en-US" dirty="0" smtClean="0"/>
              <a:t>civilizational </a:t>
            </a:r>
            <a:r>
              <a:rPr lang="en-US" dirty="0"/>
              <a:t>as well </a:t>
            </a:r>
            <a:r>
              <a:rPr lang="en-US" dirty="0" smtClean="0"/>
              <a:t>as </a:t>
            </a:r>
            <a:r>
              <a:rPr lang="en-US" dirty="0"/>
              <a:t>geopolitical struggle with the West in a continual state of conflict</a:t>
            </a:r>
            <a:r>
              <a:rPr lang="en-US" dirty="0" smtClean="0"/>
              <a:t>. It’s </a:t>
            </a:r>
            <a:r>
              <a:rPr lang="en-US" dirty="0"/>
              <a:t>the war of ideas and </a:t>
            </a:r>
            <a:r>
              <a:rPr lang="en-US" dirty="0" smtClean="0"/>
              <a:t>values </a:t>
            </a:r>
            <a:r>
              <a:rPr lang="en-US" dirty="0"/>
              <a:t>u</a:t>
            </a:r>
            <a:r>
              <a:rPr lang="en-US" dirty="0" smtClean="0"/>
              <a:t>sing </a:t>
            </a:r>
            <a:r>
              <a:rPr lang="en-US" dirty="0"/>
              <a:t>the asymmetrical operations without the formal declaration of </a:t>
            </a:r>
            <a:r>
              <a:rPr lang="en-US" dirty="0" smtClean="0"/>
              <a:t>war. </a:t>
            </a:r>
          </a:p>
          <a:p>
            <a:pPr marL="457200" indent="-457200">
              <a:buFont typeface="Wingdings" panose="05000000000000000000" pitchFamily="2" charset="2"/>
              <a:buChar char="q"/>
            </a:pPr>
            <a:endParaRPr lang="en-US" dirty="0"/>
          </a:p>
          <a:p>
            <a:pPr marL="457200" indent="-457200">
              <a:buFont typeface="Wingdings" panose="05000000000000000000" pitchFamily="2" charset="2"/>
              <a:buChar char="q"/>
            </a:pPr>
            <a:r>
              <a:rPr lang="en-US" dirty="0" smtClean="0"/>
              <a:t> </a:t>
            </a:r>
            <a:r>
              <a:rPr lang="en-US" dirty="0"/>
              <a:t>S</a:t>
            </a:r>
            <a:r>
              <a:rPr lang="en-US" dirty="0" smtClean="0"/>
              <a:t>pecial forces operating jointly </a:t>
            </a:r>
            <a:r>
              <a:rPr lang="en-US" dirty="0"/>
              <a:t>with internal opposition </a:t>
            </a:r>
            <a:r>
              <a:rPr lang="en-US" dirty="0" smtClean="0"/>
              <a:t>leveraging </a:t>
            </a:r>
            <a:r>
              <a:rPr lang="en-US" dirty="0"/>
              <a:t>information operations, </a:t>
            </a:r>
            <a:r>
              <a:rPr lang="en-US" dirty="0" smtClean="0"/>
              <a:t>cyber, legal, electronic and </a:t>
            </a:r>
            <a:r>
              <a:rPr lang="en-US" dirty="0"/>
              <a:t>economic </a:t>
            </a:r>
            <a:r>
              <a:rPr lang="en-US" dirty="0" smtClean="0"/>
              <a:t>warfare to achieve its strategic outcome.</a:t>
            </a:r>
            <a:endParaRPr lang="en-US" sz="1400" dirty="0" smtClean="0"/>
          </a:p>
          <a:p>
            <a:pPr marL="0" indent="0">
              <a:buNone/>
            </a:pPr>
            <a:endParaRPr lang="en-US" sz="1300" dirty="0" smtClean="0"/>
          </a:p>
          <a:p>
            <a:pPr marL="0" indent="0">
              <a:buNone/>
            </a:pPr>
            <a:endParaRPr lang="en-US" sz="1300" i="1" dirty="0" smtClean="0"/>
          </a:p>
          <a:p>
            <a:pPr marL="0" indent="0">
              <a:buNone/>
            </a:pPr>
            <a:r>
              <a:rPr lang="en-US" sz="1300" i="1" dirty="0" smtClean="0"/>
              <a:t>”</a:t>
            </a:r>
            <a:r>
              <a:rPr lang="en-US" sz="1300" i="1" dirty="0" err="1" smtClean="0"/>
              <a:t>Tsenosti</a:t>
            </a:r>
            <a:r>
              <a:rPr lang="en-US" sz="1300" i="1" dirty="0" smtClean="0"/>
              <a:t> </a:t>
            </a:r>
            <a:r>
              <a:rPr lang="en-US" sz="1300" i="1" dirty="0" err="1" smtClean="0"/>
              <a:t>Nauki</a:t>
            </a:r>
            <a:r>
              <a:rPr lang="en-US" sz="1300" i="1" dirty="0" smtClean="0"/>
              <a:t> V </a:t>
            </a:r>
            <a:r>
              <a:rPr lang="en-US" sz="1300" i="1" dirty="0" err="1"/>
              <a:t>P</a:t>
            </a:r>
            <a:r>
              <a:rPr lang="en-US" sz="1300" i="1" dirty="0" err="1" smtClean="0"/>
              <a:t>redvidenii</a:t>
            </a:r>
            <a:r>
              <a:rPr lang="en-US" sz="1300" i="1" dirty="0"/>
              <a:t>.</a:t>
            </a:r>
            <a:r>
              <a:rPr lang="en-US" sz="1300" i="1" dirty="0" smtClean="0"/>
              <a:t> </a:t>
            </a:r>
            <a:r>
              <a:rPr lang="en-US" sz="1300" i="1" dirty="0" err="1"/>
              <a:t>N</a:t>
            </a:r>
            <a:r>
              <a:rPr lang="en-US" sz="1300" i="1" dirty="0" err="1" smtClean="0"/>
              <a:t>ovie</a:t>
            </a:r>
            <a:r>
              <a:rPr lang="en-US" sz="1300" i="1" dirty="0" smtClean="0"/>
              <a:t> </a:t>
            </a:r>
            <a:r>
              <a:rPr lang="en-US" sz="1300" i="1" dirty="0" err="1" smtClean="0"/>
              <a:t>Vizovi</a:t>
            </a:r>
            <a:r>
              <a:rPr lang="en-US" sz="1300" i="1" dirty="0" smtClean="0"/>
              <a:t> </a:t>
            </a:r>
            <a:r>
              <a:rPr lang="en-US" sz="1300" i="1" dirty="0" err="1"/>
              <a:t>T</a:t>
            </a:r>
            <a:r>
              <a:rPr lang="en-US" sz="1300" i="1" dirty="0" err="1" smtClean="0"/>
              <a:t>rebuyut</a:t>
            </a:r>
            <a:r>
              <a:rPr lang="en-US" sz="1300" i="1" dirty="0" smtClean="0"/>
              <a:t> </a:t>
            </a:r>
            <a:r>
              <a:rPr lang="en-US" sz="1300" i="1" dirty="0" err="1"/>
              <a:t>P</a:t>
            </a:r>
            <a:r>
              <a:rPr lang="en-US" sz="1300" i="1" dirty="0" err="1" smtClean="0"/>
              <a:t>ereosmislit</a:t>
            </a:r>
            <a:r>
              <a:rPr lang="en-US" sz="1300" i="1" dirty="0" smtClean="0"/>
              <a:t> </a:t>
            </a:r>
            <a:r>
              <a:rPr lang="en-US" sz="1300" i="1" dirty="0" err="1"/>
              <a:t>F</a:t>
            </a:r>
            <a:r>
              <a:rPr lang="en-US" sz="1300" i="1" dirty="0" err="1" smtClean="0"/>
              <a:t>ormi</a:t>
            </a:r>
            <a:r>
              <a:rPr lang="en-US" sz="1300" i="1" dirty="0" smtClean="0"/>
              <a:t> I </a:t>
            </a:r>
            <a:r>
              <a:rPr lang="en-US" sz="1300" i="1" dirty="0" err="1"/>
              <a:t>S</a:t>
            </a:r>
            <a:r>
              <a:rPr lang="en-US" sz="1300" i="1" dirty="0" err="1" smtClean="0"/>
              <a:t>posobi</a:t>
            </a:r>
            <a:r>
              <a:rPr lang="en-US" sz="1300" i="1" dirty="0" smtClean="0"/>
              <a:t> </a:t>
            </a:r>
            <a:r>
              <a:rPr lang="en-US" sz="1300" i="1" dirty="0" err="1"/>
              <a:t>V</a:t>
            </a:r>
            <a:r>
              <a:rPr lang="en-US" sz="1300" i="1" dirty="0" err="1" smtClean="0"/>
              <a:t>edenia</a:t>
            </a:r>
            <a:r>
              <a:rPr lang="en-US" sz="1300" i="1" dirty="0" smtClean="0"/>
              <a:t> </a:t>
            </a:r>
            <a:r>
              <a:rPr lang="en-US" sz="1300" i="1" dirty="0" err="1"/>
              <a:t>B</a:t>
            </a:r>
            <a:r>
              <a:rPr lang="en-US" sz="1300" i="1" dirty="0" err="1" smtClean="0"/>
              <a:t>oyevikh</a:t>
            </a:r>
            <a:r>
              <a:rPr lang="en-US" sz="1300" i="1" dirty="0" smtClean="0"/>
              <a:t> </a:t>
            </a:r>
            <a:r>
              <a:rPr lang="en-US" sz="1300" i="1" dirty="0" err="1" smtClean="0"/>
              <a:t>Deistviy</a:t>
            </a:r>
            <a:r>
              <a:rPr lang="en-US" sz="1300" i="1" dirty="0" smtClean="0"/>
              <a:t>,” ”At The Foresight</a:t>
            </a:r>
            <a:r>
              <a:rPr lang="en-US" sz="1300" i="1" dirty="0"/>
              <a:t> </a:t>
            </a:r>
            <a:r>
              <a:rPr lang="en-US" sz="1300" i="1" dirty="0" smtClean="0"/>
              <a:t>Of The </a:t>
            </a:r>
            <a:r>
              <a:rPr lang="en-US" sz="1300" i="1" dirty="0"/>
              <a:t>Value of Science </a:t>
            </a:r>
            <a:r>
              <a:rPr lang="en-US" sz="1300" i="1" dirty="0" smtClean="0"/>
              <a:t>: </a:t>
            </a:r>
            <a:r>
              <a:rPr lang="en-US" sz="1300" i="1" dirty="0"/>
              <a:t>New Challenges Demand Rethinking the Forms and Methods of Carrying out Combat Operations,“ </a:t>
            </a:r>
            <a:r>
              <a:rPr lang="en-US" sz="1300" i="1" dirty="0" err="1"/>
              <a:t>Voyenno-Promyshlennyy</a:t>
            </a:r>
            <a:r>
              <a:rPr lang="en-US" sz="1300" i="1" dirty="0"/>
              <a:t> </a:t>
            </a:r>
            <a:r>
              <a:rPr lang="en-US" sz="1300" i="1" dirty="0" err="1" smtClean="0"/>
              <a:t>Kurier</a:t>
            </a:r>
            <a:r>
              <a:rPr lang="en-US" sz="1300" i="1" dirty="0" smtClean="0"/>
              <a:t> online, 27 February 2013, issue #8(476), accessed 16 September 2016, http://vpk-news.ru/articles/14632.</a:t>
            </a:r>
            <a:endParaRPr lang="en-US" sz="1300" i="1" dirty="0"/>
          </a:p>
        </p:txBody>
      </p:sp>
      <p:pic>
        <p:nvPicPr>
          <p:cNvPr id="5" name="Content Placeholder 4"/>
          <p:cNvPicPr>
            <a:picLocks noGrp="1" noChangeAspect="1"/>
          </p:cNvPicPr>
          <p:nvPr>
            <p:ph sz="half" idx="1"/>
          </p:nvPr>
        </p:nvPicPr>
        <p:blipFill>
          <a:blip r:embed="rId2"/>
          <a:srcRect l="25261" r="25261"/>
          <a:stretch>
            <a:fillRect/>
          </a:stretch>
        </p:blipFill>
        <p:spPr>
          <a:xfrm>
            <a:off x="1707293" y="1295400"/>
            <a:ext cx="1771515" cy="243566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595" y="0"/>
            <a:ext cx="1433382" cy="815547"/>
          </a:xfrm>
          <a:prstGeom prst="rect">
            <a:avLst/>
          </a:prstGeom>
        </p:spPr>
      </p:pic>
    </p:spTree>
    <p:extLst>
      <p:ext uri="{BB962C8B-B14F-4D97-AF65-F5344CB8AC3E}">
        <p14:creationId xmlns:p14="http://schemas.microsoft.com/office/powerpoint/2010/main" val="49589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8"/>
          <p:cNvSpPr txBox="1">
            <a:spLocks noChangeArrowheads="1"/>
          </p:cNvSpPr>
          <p:nvPr/>
        </p:nvSpPr>
        <p:spPr bwMode="auto">
          <a:xfrm>
            <a:off x="3939857" y="5757720"/>
            <a:ext cx="4080250" cy="276999"/>
          </a:xfrm>
          <a:prstGeom prst="rect">
            <a:avLst/>
          </a:prstGeom>
          <a:noFill/>
          <a:ln w="9525">
            <a:noFill/>
            <a:miter lim="800000"/>
            <a:headEnd/>
            <a:tailEnd/>
          </a:ln>
        </p:spPr>
        <p:txBody>
          <a:bodyPr wrap="square">
            <a:spAutoFit/>
          </a:bodyPr>
          <a:lstStyle/>
          <a:p>
            <a:pPr algn="ctr">
              <a:defRPr/>
            </a:pPr>
            <a:r>
              <a:rPr lang="en-US" sz="1200" b="1" i="1" dirty="0">
                <a:solidFill>
                  <a:srgbClr val="002060"/>
                </a:solidFill>
              </a:rPr>
              <a:t>Open Source - Foreign Perspectives - Understudied Topics</a:t>
            </a:r>
          </a:p>
        </p:txBody>
      </p:sp>
      <p:pic>
        <p:nvPicPr>
          <p:cNvPr id="17" name="Picture 19" descr="FMSO-LogoFinal"/>
          <p:cNvPicPr>
            <a:picLocks noChangeAspect="1" noChangeArrowheads="1"/>
          </p:cNvPicPr>
          <p:nvPr/>
        </p:nvPicPr>
        <p:blipFill>
          <a:blip r:embed="rId2" cstate="print"/>
          <a:stretch>
            <a:fillRect/>
          </a:stretch>
        </p:blipFill>
        <p:spPr bwMode="auto">
          <a:xfrm>
            <a:off x="7914932" y="5474806"/>
            <a:ext cx="762000" cy="762000"/>
          </a:xfrm>
          <a:prstGeom prst="rect">
            <a:avLst/>
          </a:prstGeom>
          <a:noFill/>
          <a:ln w="9525">
            <a:noFill/>
            <a:miter lim="800000"/>
            <a:headEnd/>
            <a:tailEnd/>
          </a:ln>
        </p:spPr>
      </p:pic>
      <p:sp>
        <p:nvSpPr>
          <p:cNvPr id="16" name="Text Box 7"/>
          <p:cNvSpPr txBox="1">
            <a:spLocks noChangeArrowheads="1"/>
          </p:cNvSpPr>
          <p:nvPr/>
        </p:nvSpPr>
        <p:spPr bwMode="auto">
          <a:xfrm>
            <a:off x="4464870" y="5488624"/>
            <a:ext cx="3181127" cy="307777"/>
          </a:xfrm>
          <a:prstGeom prst="rect">
            <a:avLst/>
          </a:prstGeom>
          <a:noFill/>
          <a:ln w="9525">
            <a:noFill/>
            <a:miter lim="800000"/>
            <a:headEnd/>
            <a:tailEnd/>
          </a:ln>
        </p:spPr>
        <p:txBody>
          <a:bodyPr wrap="none">
            <a:spAutoFit/>
          </a:bodyPr>
          <a:lstStyle/>
          <a:p>
            <a:pPr algn="r"/>
            <a:r>
              <a:rPr lang="en-US" sz="1400" b="1" dirty="0">
                <a:latin typeface="Arial Black" pitchFamily="34" charset="0"/>
              </a:rPr>
              <a:t>Foreign Military Studies Office</a:t>
            </a:r>
          </a:p>
        </p:txBody>
      </p:sp>
      <p:sp>
        <p:nvSpPr>
          <p:cNvPr id="3" name="TextBox 2"/>
          <p:cNvSpPr txBox="1"/>
          <p:nvPr/>
        </p:nvSpPr>
        <p:spPr>
          <a:xfrm>
            <a:off x="4890581" y="6034719"/>
            <a:ext cx="2178802" cy="261610"/>
          </a:xfrm>
          <a:prstGeom prst="rect">
            <a:avLst/>
          </a:prstGeom>
          <a:noFill/>
        </p:spPr>
        <p:txBody>
          <a:bodyPr wrap="none" rtlCol="0">
            <a:spAutoFit/>
          </a:bodyPr>
          <a:lstStyle/>
          <a:p>
            <a:r>
              <a:rPr lang="en-US" sz="1100" b="1" dirty="0">
                <a:solidFill>
                  <a:srgbClr val="C00000"/>
                </a:solidFill>
                <a:hlinkClick r:id="rId3"/>
              </a:rPr>
              <a:t>www.leavenworth.fmso.army.mil</a:t>
            </a:r>
            <a:endParaRPr lang="en-US" sz="1100" dirty="0"/>
          </a:p>
        </p:txBody>
      </p:sp>
      <p:sp>
        <p:nvSpPr>
          <p:cNvPr id="5" name="TextBox 4"/>
          <p:cNvSpPr txBox="1"/>
          <p:nvPr/>
        </p:nvSpPr>
        <p:spPr>
          <a:xfrm>
            <a:off x="2674743" y="1941093"/>
            <a:ext cx="6842515" cy="1077218"/>
          </a:xfrm>
          <a:prstGeom prst="rect">
            <a:avLst/>
          </a:prstGeom>
          <a:noFill/>
        </p:spPr>
        <p:txBody>
          <a:bodyPr wrap="none" rtlCol="0">
            <a:spAutoFit/>
          </a:bodyPr>
          <a:lstStyle/>
          <a:p>
            <a:pPr algn="ctr"/>
            <a:r>
              <a:rPr lang="en-US" sz="3200" b="1" dirty="0" smtClean="0">
                <a:solidFill>
                  <a:schemeClr val="accent5">
                    <a:lumMod val="75000"/>
                  </a:schemeClr>
                </a:solidFill>
                <a:latin typeface="Arial" panose="020B0604020202020204" pitchFamily="34" charset="0"/>
                <a:cs typeface="Arial" panose="020B0604020202020204" pitchFamily="34" charset="0"/>
              </a:rPr>
              <a:t>OBSERVATIONS FROM UKRAINE:</a:t>
            </a:r>
          </a:p>
          <a:p>
            <a:pPr algn="ctr"/>
            <a:r>
              <a:rPr lang="en-US" sz="3200" dirty="0" smtClean="0">
                <a:solidFill>
                  <a:schemeClr val="accent5">
                    <a:lumMod val="75000"/>
                  </a:schemeClr>
                </a:solidFill>
                <a:latin typeface="Arial" panose="020B0604020202020204" pitchFamily="34" charset="0"/>
                <a:cs typeface="Arial" panose="020B0604020202020204" pitchFamily="34" charset="0"/>
              </a:rPr>
              <a:t>Ukraine’s Hidden Battlefield</a:t>
            </a:r>
            <a:endParaRPr lang="en-US" sz="3200" dirty="0">
              <a:solidFill>
                <a:schemeClr val="accent5">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5252218" y="3806457"/>
            <a:ext cx="1455527" cy="400110"/>
          </a:xfrm>
          <a:prstGeom prst="rect">
            <a:avLst/>
          </a:prstGeom>
          <a:noFill/>
        </p:spPr>
        <p:txBody>
          <a:bodyPr wrap="none" rtlCol="0">
            <a:spAutoFit/>
          </a:bodyPr>
          <a:lstStyle/>
          <a:p>
            <a:pPr algn="ctr"/>
            <a:r>
              <a:rPr lang="en-US" sz="2000" b="1" i="1" dirty="0" smtClean="0"/>
              <a:t>Rob W. Kurz</a:t>
            </a:r>
            <a:endParaRPr lang="en-US" sz="2000" b="1" i="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4832" y="0"/>
            <a:ext cx="2187145" cy="1079157"/>
          </a:xfrm>
          <a:prstGeom prst="rect">
            <a:avLst/>
          </a:prstGeom>
        </p:spPr>
      </p:pic>
    </p:spTree>
    <p:extLst>
      <p:ext uri="{BB962C8B-B14F-4D97-AF65-F5344CB8AC3E}">
        <p14:creationId xmlns:p14="http://schemas.microsoft.com/office/powerpoint/2010/main" val="1380261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980</TotalTime>
  <Words>2257</Words>
  <Application>Microsoft Office PowerPoint</Application>
  <PresentationFormat>Widescreen</PresentationFormat>
  <Paragraphs>260</Paragraphs>
  <Slides>44</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MS Mincho</vt:lpstr>
      <vt:lpstr>Arial</vt:lpstr>
      <vt:lpstr>Arial Black</vt:lpstr>
      <vt:lpstr>Calibri</vt:lpstr>
      <vt:lpstr>Calibri Light</vt:lpstr>
      <vt:lpstr>Cambria</vt:lpstr>
      <vt:lpstr>Kino MT</vt:lpstr>
      <vt:lpstr>Times New Roman</vt:lpstr>
      <vt:lpstr>Wingdings</vt:lpstr>
      <vt:lpstr>Office Theme</vt:lpstr>
      <vt:lpstr>PowerPoint Presentation</vt:lpstr>
      <vt:lpstr>PowerPoint Presentation</vt:lpstr>
      <vt:lpstr>PowerPoint Presentation</vt:lpstr>
      <vt:lpstr>PowerPoint Presentation</vt:lpstr>
      <vt:lpstr>               Nagorno-Karabakh Conflict</vt:lpstr>
      <vt:lpstr>                                 The 9K720 Iskander-M</vt:lpstr>
      <vt:lpstr>Oil and Gas Pipeline Politics</vt:lpstr>
      <vt:lpstr> Russian Army chief of the General Staff  General V. “Gerasimov Doctrine” or  is  it really a Doctrine?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Russian Public Opinion on NATO, War, and Other Events</vt:lpstr>
      <vt:lpstr>Resetting US-Russia Relations</vt:lpstr>
      <vt:lpstr>US Engagement of the “New” Russia</vt:lpstr>
      <vt:lpstr>Russian Views on World Affairs</vt:lpstr>
      <vt:lpstr>Domestic Context to Russian Foreign Policy</vt:lpstr>
      <vt:lpstr>Protest and Popular Unrest</vt:lpstr>
      <vt:lpstr>NATO Expansion</vt:lpstr>
      <vt:lpstr>Russian Views on World Affairs: NATO Expansion</vt:lpstr>
      <vt:lpstr>NATO Expansion – Ukraine and Georgia, 2008</vt:lpstr>
      <vt:lpstr>     Russian Views on World Affairs: Friends and Enemies</vt:lpstr>
      <vt:lpstr>Likelihood of domestic violence </vt:lpstr>
      <vt:lpstr>Views on Crimea</vt:lpstr>
      <vt:lpstr>Threats and Enemies</vt:lpstr>
      <vt:lpstr>Views on Annexation of Crimea</vt:lpstr>
      <vt:lpstr>Relations with Ukraine?</vt:lpstr>
      <vt:lpstr>Areas of Concern for Russian Citizens</vt:lpstr>
      <vt:lpstr>Russian Public Opinion and Foreign Policy</vt:lpstr>
      <vt:lpstr>PowerPoint Presentation</vt:lpstr>
      <vt:lpstr>Cultural Studies in the Army</vt:lpstr>
      <vt:lpstr>Defining Culture</vt:lpstr>
      <vt:lpstr>The Universal Context of Cultures</vt:lpstr>
      <vt:lpstr>Attributes of Cultures</vt:lpstr>
      <vt:lpstr>The Three World Cultures: the Challenge</vt:lpstr>
      <vt:lpstr>The Three World Cultures (Cont’d)</vt:lpstr>
      <vt:lpstr>The Three World Cultures (Cont’d)</vt:lpstr>
      <vt:lpstr>Crafting Cultural Outreach Endeavors</vt:lpstr>
      <vt:lpstr>Conclusion: </vt:lpstr>
      <vt:lpstr> Some reading sources:</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Tim L Mr CIV USA TRADOC</dc:creator>
  <cp:lastModifiedBy>mahir.ibrahimov</cp:lastModifiedBy>
  <cp:revision>66</cp:revision>
  <dcterms:created xsi:type="dcterms:W3CDTF">2016-06-13T12:02:41Z</dcterms:created>
  <dcterms:modified xsi:type="dcterms:W3CDTF">2016-09-29T15:22:06Z</dcterms:modified>
</cp:coreProperties>
</file>