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7"/>
  </p:notesMasterIdLst>
  <p:sldIdLst>
    <p:sldId id="360" r:id="rId2"/>
    <p:sldId id="361" r:id="rId3"/>
    <p:sldId id="338" r:id="rId4"/>
    <p:sldId id="339" r:id="rId5"/>
    <p:sldId id="337" r:id="rId6"/>
    <p:sldId id="340"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33" autoAdjust="0"/>
  </p:normalViewPr>
  <p:slideViewPr>
    <p:cSldViewPr>
      <p:cViewPr varScale="1">
        <p:scale>
          <a:sx n="116" d="100"/>
          <a:sy n="116" d="100"/>
        </p:scale>
        <p:origin x="146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110FD9-79AF-4402-B54B-8FA48F4232A7}" type="datetimeFigureOut">
              <a:rPr lang="en-US" smtClean="0"/>
              <a:t>4/20/2016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F40B68-42A0-4A58-9CF9-2CAD66914E07}" type="slidenum">
              <a:rPr lang="en-US" smtClean="0"/>
              <a:t>‹#›</a:t>
            </a:fld>
            <a:endParaRPr lang="en-US"/>
          </a:p>
        </p:txBody>
      </p:sp>
    </p:spTree>
    <p:extLst>
      <p:ext uri="{BB962C8B-B14F-4D97-AF65-F5344CB8AC3E}">
        <p14:creationId xmlns:p14="http://schemas.microsoft.com/office/powerpoint/2010/main" val="272322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123" name="Rectangle 2"/>
          <p:cNvSpPr>
            <a:spLocks noGrp="1" noChangeArrowheads="1"/>
          </p:cNvSpPr>
          <p:nvPr>
            <p:ph type="body" idx="1"/>
          </p:nvPr>
        </p:nvSpPr>
        <p:spPr>
          <a:noFill/>
        </p:spPr>
        <p:txBody>
          <a:bodyPr/>
          <a:lstStyle/>
          <a:p>
            <a:pPr marL="39688" eaLnBrk="1" hangingPunct="1"/>
            <a:r>
              <a:rPr lang="en-US" altLang="en-US" smtClean="0">
                <a:solidFill>
                  <a:srgbClr val="000000"/>
                </a:solidFill>
                <a:latin typeface="System Font Regular" charset="0"/>
                <a:ea typeface="System Font Regular" charset="0"/>
                <a:cs typeface="System Font Regular" charset="0"/>
                <a:sym typeface="System Font Regular" charset="0"/>
              </a:rPr>
              <a:t>This presentation has been compiled by CH (MAJ) Seth George for the 4</a:t>
            </a:r>
            <a:r>
              <a:rPr lang="en-US" altLang="en-US" baseline="30000" smtClean="0">
                <a:solidFill>
                  <a:srgbClr val="000000"/>
                </a:solidFill>
                <a:latin typeface="System Font Regular" charset="0"/>
                <a:ea typeface="System Font Regular" charset="0"/>
                <a:cs typeface="System Font Regular" charset="0"/>
                <a:sym typeface="System Font Regular" charset="0"/>
              </a:rPr>
              <a:t>th</a:t>
            </a:r>
            <a:r>
              <a:rPr lang="en-US" altLang="en-US" smtClean="0">
                <a:solidFill>
                  <a:srgbClr val="000000"/>
                </a:solidFill>
                <a:latin typeface="System Font Regular" charset="0"/>
                <a:ea typeface="System Font Regular" charset="0"/>
                <a:cs typeface="System Font Regular" charset="0"/>
                <a:sym typeface="System Font Regular" charset="0"/>
              </a:rPr>
              <a:t> ID and the U.S. Army Chaplain Corps.</a:t>
            </a:r>
            <a:r>
              <a:rPr lang="en-US" altLang="en-US"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 The Ukrainian Greek Catholic Church has both Byzantine and Roman roots and has many links to western Catholicism to include the Vatican.</a:t>
            </a:r>
          </a:p>
        </p:txBody>
      </p:sp>
    </p:spTree>
    <p:extLst>
      <p:ext uri="{BB962C8B-B14F-4D97-AF65-F5344CB8AC3E}">
        <p14:creationId xmlns:p14="http://schemas.microsoft.com/office/powerpoint/2010/main" val="294693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0115" name="Rectangle 2"/>
          <p:cNvSpPr>
            <a:spLocks noGrp="1" noChangeArrowheads="1"/>
          </p:cNvSpPr>
          <p:nvPr>
            <p:ph type="body" idx="1"/>
          </p:nvPr>
        </p:nvSpPr>
        <p:spPr>
          <a:noFill/>
        </p:spPr>
        <p:txBody>
          <a:bodyPr/>
          <a:lstStyle/>
          <a:p>
            <a:pPr eaLnBrk="1" hangingPunct="1"/>
            <a:r>
              <a:rPr lang="en-US" altLang="en-US"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The Ukrainian Greek Catholic Church has both Byzantine and Roman roots and has many links to western Catholicism to include the Vatican.</a:t>
            </a:r>
          </a:p>
        </p:txBody>
      </p:sp>
    </p:spTree>
    <p:extLst>
      <p:ext uri="{BB962C8B-B14F-4D97-AF65-F5344CB8AC3E}">
        <p14:creationId xmlns:p14="http://schemas.microsoft.com/office/powerpoint/2010/main" val="309308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6259" name="Rectangle 2"/>
          <p:cNvSpPr>
            <a:spLocks noGrp="1" noChangeArrowheads="1"/>
          </p:cNvSpPr>
          <p:nvPr>
            <p:ph type="body" idx="1"/>
          </p:nvPr>
        </p:nvSpPr>
        <p:spPr>
          <a:noFill/>
        </p:spPr>
        <p:txBody>
          <a:bodyPr/>
          <a:lstStyle/>
          <a:p>
            <a:pPr marL="39688" eaLnBrk="1" hangingPunct="1"/>
            <a:r>
              <a:rPr lang="en-US" altLang="en-US"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The independence of the Greek Catholic Church and the desire for Patriarch of Kiev to be canonically recognized by the Russian Orthodox Church are two separate factors that cannot be under-estimated.</a:t>
            </a:r>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endParaRPr lang="en-US" altLang="en-US"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marL="39688" eaLnBrk="1" hangingPunct="1"/>
            <a:r>
              <a:rPr lang="en-US" altLang="en-US"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This text, signed by Metropolitan Anthony of Borispil and Brovary, of the Ukrainian Orthodox Church (patriarchate of Moscow), </a:t>
            </a:r>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endParaRPr lang="en-US" altLang="en-US"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marL="39688" eaLnBrk="1" hangingPunct="1"/>
            <a:r>
              <a:rPr lang="en-US" altLang="en-US" smtClean="0">
                <a:solidFill>
                  <a:srgbClr val="000000"/>
                </a:solidFill>
                <a:latin typeface="System Font Bold" charset="0"/>
                <a:ea typeface="System Font Bold" charset="0"/>
                <a:cs typeface="System Font Bold" charset="0"/>
                <a:sym typeface="System Font Bold" charset="0"/>
              </a:rPr>
              <a:t>Joint Declaration of Pope Francis and Patriarch Kirill, 12 February 2016, Havana, Cuba.  **** Pay special attention to  declaration #27.  The appeal to existing “canonical norms” strikes at the controversy within the Ukrainian churches and does not necessarily represent Ukrianian desires.</a:t>
            </a:r>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r>
              <a:rPr lang="en-US" altLang="en-US" smtClean="0">
                <a:solidFill>
                  <a:srgbClr val="000000"/>
                </a:solidFill>
                <a:latin typeface="System Font Regular" charset="0"/>
                <a:ea typeface="System Font Regular" charset="0"/>
                <a:cs typeface="System Font Regular" charset="0"/>
                <a:sym typeface="System Font Regular" charset="0"/>
              </a:rPr>
              <a:t>25. It is our hope that our meeting may also contribute to reconciliation wherever tensions exist between Greek Catholics and Orthodox. It is today clear that the past method of “uniatism”, understood as the union of one community to the other, separating it from its Church, is not the way to re–establish unity. Nonetheless, the ecclesial communities which emerged in these historical circumstances have the right to exist and to undertake all that is necessary to meet the spiritual needs of their faithful, while seeking to live in peace with their neighbours. Orthodox and Greek Catholics are in need of reconciliation and of mutually acceptable forms of co–existence.</a:t>
            </a:r>
          </a:p>
          <a:p>
            <a:pPr marL="39688" eaLnBrk="1" hangingPunct="1"/>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r>
              <a:rPr lang="en-US" altLang="en-US" smtClean="0">
                <a:solidFill>
                  <a:srgbClr val="000000"/>
                </a:solidFill>
                <a:latin typeface="System Font Regular" charset="0"/>
                <a:ea typeface="System Font Regular" charset="0"/>
                <a:cs typeface="System Font Regular" charset="0"/>
                <a:sym typeface="System Font Regular" charset="0"/>
              </a:rPr>
              <a:t>26. We deplore the hostility in Ukraine that has already caused many victims, inflicted innumerable wounds on peaceful inhabitants and thrown society into a deep economic and humanitarian crisis. We invite all the parts involved in the conflict to prudence, to social solidarity and to action aimed at constructing peace. We invite our Churches in Ukraine to work towards social harmony, to refrain from taking part in the confrontation, and to not support any further development of the conflict.</a:t>
            </a:r>
          </a:p>
          <a:p>
            <a:pPr marL="39688" eaLnBrk="1" hangingPunct="1"/>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r>
              <a:rPr lang="en-US" altLang="en-US" smtClean="0">
                <a:solidFill>
                  <a:srgbClr val="000000"/>
                </a:solidFill>
                <a:latin typeface="System Font Regular" charset="0"/>
                <a:ea typeface="System Font Regular" charset="0"/>
                <a:cs typeface="System Font Regular" charset="0"/>
                <a:sym typeface="System Font Regular" charset="0"/>
              </a:rPr>
              <a:t>27. It is our hope that the schism between the Orthodox faithful in Ukraine may be overcome through existing canonical norms, that all the Orthodox Christians of Ukraine may live in peace and harmony, and that the Catholic communities in the country may contribute to this, in such a way that our Christian brotherhood may become increasingly evident.</a:t>
            </a:r>
          </a:p>
          <a:p>
            <a:pPr marL="39688" eaLnBrk="1" hangingPunct="1"/>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r>
              <a:rPr lang="en-US" altLang="en-US" smtClean="0">
                <a:solidFill>
                  <a:srgbClr val="000000"/>
                </a:solidFill>
                <a:latin typeface="System Font Regular" charset="0"/>
                <a:ea typeface="System Font Regular" charset="0"/>
                <a:cs typeface="System Font Regular" charset="0"/>
                <a:sym typeface="System Font Regular" charset="0"/>
              </a:rPr>
              <a:t>28. In the contemporary world, which is both multiform yet united by a shared destiny, Catholics and Orthodox are called to work together fraternally in proclaiming the Good News of salvation, to testify together to the moral dignity and authentic freedom of the person, “so that the world may believe” (Jn 17:21). This world, in which the spiritual pillars of human existence are progressively disappearing, awaits from us a compelling Christian witness in all spheres of personal and social life. Much of the future of humanity will depend on our capacity to give shared witness to the Spirit of truth in these difficult times.</a:t>
            </a:r>
          </a:p>
          <a:p>
            <a:pPr marL="39688" eaLnBrk="1" hangingPunct="1"/>
            <a:endParaRPr lang="en-US" altLang="en-US" smtClean="0">
              <a:solidFill>
                <a:srgbClr val="000000"/>
              </a:solidFill>
              <a:latin typeface="System Font Regular" charset="0"/>
              <a:ea typeface="System Font Regular" charset="0"/>
              <a:cs typeface="System Font Regular" charset="0"/>
              <a:sym typeface="System Font Regular" charset="0"/>
            </a:endParaRPr>
          </a:p>
          <a:p>
            <a:pPr marL="39688" eaLnBrk="1" hangingPunct="1"/>
            <a:r>
              <a:rPr lang="en-US" altLang="en-US" smtClean="0">
                <a:solidFill>
                  <a:srgbClr val="000000"/>
                </a:solidFill>
                <a:latin typeface="System Font Bold" charset="0"/>
                <a:ea typeface="System Font Bold" charset="0"/>
                <a:cs typeface="System Font Bold" charset="0"/>
                <a:sym typeface="System Font Bold" charset="0"/>
              </a:rPr>
              <a:t>Joint Declaration of Pope Francis and Patriarch Kirill   </a:t>
            </a:r>
            <a:r>
              <a:rPr lang="en-US" altLang="en-US" smtClean="0">
                <a:solidFill>
                  <a:srgbClr val="000000"/>
                </a:solidFill>
                <a:latin typeface="System Font Regular" charset="0"/>
                <a:ea typeface="System Font Regular" charset="0"/>
                <a:cs typeface="System Font Regular" charset="0"/>
                <a:sym typeface="System Font Regular" charset="0"/>
              </a:rPr>
              <a:t>http://en.radiovaticana.va/news/2016/02/12/joint_declaration_of_pope_francis_and_patriarch_kirill/1208117</a:t>
            </a:r>
          </a:p>
        </p:txBody>
      </p:sp>
    </p:spTree>
    <p:extLst>
      <p:ext uri="{BB962C8B-B14F-4D97-AF65-F5344CB8AC3E}">
        <p14:creationId xmlns:p14="http://schemas.microsoft.com/office/powerpoint/2010/main" val="127150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E1DC23-578F-4F53-ADAE-DA9BCD379CA0}"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B0B82A-5CE5-4C75-96E6-6B74B58CA3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DC23-578F-4F53-ADAE-DA9BCD379CA0}"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0B82A-5CE5-4C75-96E6-6B74B58CA3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DC23-578F-4F53-ADAE-DA9BCD379CA0}"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0B82A-5CE5-4C75-96E6-6B74B58CA3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1DC23-578F-4F53-ADAE-DA9BCD379CA0}" type="datetimeFigureOut">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0B82A-5CE5-4C75-96E6-6B74B58CA3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5E1DC23-578F-4F53-ADAE-DA9BCD379CA0}" type="datetimeFigureOut">
              <a:rPr lang="en-US" smtClean="0"/>
              <a:t>4/20/2016</a:t>
            </a:fld>
            <a:endParaRPr lang="en-US"/>
          </a:p>
        </p:txBody>
      </p:sp>
      <p:sp>
        <p:nvSpPr>
          <p:cNvPr id="8" name="Slide Number Placeholder 7"/>
          <p:cNvSpPr>
            <a:spLocks noGrp="1"/>
          </p:cNvSpPr>
          <p:nvPr>
            <p:ph type="sldNum" sz="quarter" idx="11"/>
          </p:nvPr>
        </p:nvSpPr>
        <p:spPr/>
        <p:txBody>
          <a:bodyPr/>
          <a:lstStyle/>
          <a:p>
            <a:fld id="{A0B0B82A-5CE5-4C75-96E6-6B74B58CA3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E1DC23-578F-4F53-ADAE-DA9BCD379CA0}" type="datetimeFigureOut">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0B82A-5CE5-4C75-96E6-6B74B58CA3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E1DC23-578F-4F53-ADAE-DA9BCD379CA0}" type="datetimeFigureOut">
              <a:rPr lang="en-US" smtClean="0"/>
              <a:t>4/20/2016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0B82A-5CE5-4C75-96E6-6B74B58CA3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1DC23-578F-4F53-ADAE-DA9BCD379CA0}" type="datetimeFigureOut">
              <a:rPr lang="en-US" smtClean="0"/>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0B82A-5CE5-4C75-96E6-6B74B58CA3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1DC23-578F-4F53-ADAE-DA9BCD379CA0}" type="datetimeFigureOut">
              <a:rPr lang="en-US" smtClean="0"/>
              <a:t>4/20/2016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0B82A-5CE5-4C75-96E6-6B74B58CA3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DC23-578F-4F53-ADAE-DA9BCD379CA0}" type="datetimeFigureOut">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0B82A-5CE5-4C75-96E6-6B74B58CA33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DC23-578F-4F53-ADAE-DA9BCD379CA0}" type="datetimeFigureOut">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0B0B82A-5CE5-4C75-96E6-6B74B58CA334}"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5E1DC23-578F-4F53-ADAE-DA9BCD379CA0}" type="datetimeFigureOut">
              <a:rPr lang="en-US" smtClean="0"/>
              <a:t>4/20/2016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0B0B82A-5CE5-4C75-96E6-6B74B58CA334}"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background_Army_CFLP_sign_final_version.jpg"/>
          <p:cNvPicPr/>
          <p:nvPr/>
        </p:nvPicPr>
        <p:blipFill>
          <a:blip r:embed="rId2" cstate="print"/>
          <a:srcRect/>
          <a:stretch>
            <a:fillRect/>
          </a:stretch>
        </p:blipFill>
        <p:spPr bwMode="auto">
          <a:xfrm>
            <a:off x="-102550" y="3149"/>
            <a:ext cx="9246549" cy="6854851"/>
          </a:xfrm>
          <a:prstGeom prst="rect">
            <a:avLst/>
          </a:prstGeom>
          <a:noFill/>
          <a:ln w="9525">
            <a:noFill/>
            <a:miter lim="800000"/>
            <a:headEnd/>
            <a:tailEnd/>
          </a:ln>
        </p:spPr>
      </p:pic>
      <p:sp>
        <p:nvSpPr>
          <p:cNvPr id="4" name="Rectangle 3"/>
          <p:cNvSpPr/>
          <p:nvPr/>
        </p:nvSpPr>
        <p:spPr>
          <a:xfrm flipH="1">
            <a:off x="321095" y="5601730"/>
            <a:ext cx="8399260" cy="1554272"/>
          </a:xfrm>
          <a:prstGeom prst="rect">
            <a:avLst/>
          </a:prstGeom>
        </p:spPr>
        <p:txBody>
          <a:bodyPr wrap="square">
            <a:spAutoFit/>
          </a:bodyPr>
          <a:lstStyle/>
          <a:p>
            <a:pPr algn="ctr" defTabSz="913993">
              <a:spcBef>
                <a:spcPct val="0"/>
              </a:spcBef>
              <a:defRPr/>
            </a:pP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Dr. Mahir J. Ibrahimov</a:t>
            </a:r>
          </a:p>
          <a:p>
            <a:pPr algn="ctr" defTabSz="913993">
              <a:spcBef>
                <a:spcPct val="0"/>
              </a:spcBef>
              <a:defRPr/>
            </a:pP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a:t>
            </a:r>
            <a:r>
              <a:rPr lang="en-US" sz="1600" b="1" i="1" dirty="0" err="1"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ArmyU</a:t>
            </a: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Culture</a:t>
            </a: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Regional Expertise &amp; Language (CREL)</a:t>
            </a:r>
          </a:p>
          <a:p>
            <a:pPr algn="ctr" defTabSz="913993">
              <a:spcBef>
                <a:spcPct val="0"/>
              </a:spcBef>
              <a:defRPr/>
            </a:pPr>
            <a:r>
              <a:rPr lang="en-US" sz="1600" b="1" i="1" dirty="0" smtClean="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  Management Office (CRELMO) </a:t>
            </a:r>
          </a:p>
          <a:p>
            <a:pPr algn="ctr" defTabSz="913993">
              <a:spcBef>
                <a:spcPct val="0"/>
              </a:spcBef>
              <a:defRPr/>
            </a:pPr>
            <a:r>
              <a:rPr lang="en-US" sz="1100" b="1" i="1" dirty="0" smtClean="0">
                <a:latin typeface="Arial" panose="020B0604020202020204" pitchFamily="34" charset="0"/>
                <a:cs typeface="Arial" panose="020B0604020202020204" pitchFamily="34" charset="0"/>
              </a:rPr>
              <a:t>21 April 2016</a:t>
            </a:r>
            <a:endParaRPr lang="en-US" sz="1100" i="1" dirty="0" smtClean="0"/>
          </a:p>
          <a:p>
            <a:pPr algn="ctr" defTabSz="913993">
              <a:spcBef>
                <a:spcPct val="0"/>
              </a:spcBef>
              <a:defRPr/>
            </a:pPr>
            <a:endParaRPr lang="en-US"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dirty="0"/>
          </a:p>
        </p:txBody>
      </p:sp>
    </p:spTree>
    <p:extLst>
      <p:ext uri="{BB962C8B-B14F-4D97-AF65-F5344CB8AC3E}">
        <p14:creationId xmlns:p14="http://schemas.microsoft.com/office/powerpoint/2010/main" val="4111034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Change in the Perceptions of Threats</a:t>
            </a:r>
            <a:endParaRPr lang="en-US" sz="3200" dirty="0"/>
          </a:p>
        </p:txBody>
      </p:sp>
      <p:sp>
        <p:nvSpPr>
          <p:cNvPr id="3" name="Content Placeholder 2"/>
          <p:cNvSpPr>
            <a:spLocks noGrp="1"/>
          </p:cNvSpPr>
          <p:nvPr>
            <p:ph sz="half" idx="1"/>
          </p:nvPr>
        </p:nvSpPr>
        <p:spPr/>
        <p:txBody>
          <a:bodyPr>
            <a:normAutofit fontScale="85000" lnSpcReduction="20000"/>
          </a:bodyPr>
          <a:lstStyle/>
          <a:p>
            <a:r>
              <a:rPr lang="en-US" dirty="0"/>
              <a:t>The Russian government </a:t>
            </a:r>
            <a:r>
              <a:rPr lang="en-US" dirty="0" smtClean="0"/>
              <a:t>believes </a:t>
            </a:r>
            <a:r>
              <a:rPr lang="en-US" dirty="0"/>
              <a:t>that Russia is engaged in a </a:t>
            </a:r>
            <a:r>
              <a:rPr lang="en-US" dirty="0" smtClean="0">
                <a:solidFill>
                  <a:srgbClr val="0000FF"/>
                </a:solidFill>
              </a:rPr>
              <a:t>civilizational</a:t>
            </a:r>
            <a:r>
              <a:rPr lang="en-US" dirty="0" smtClean="0"/>
              <a:t> </a:t>
            </a:r>
            <a:r>
              <a:rPr lang="en-US" dirty="0"/>
              <a:t>as well as </a:t>
            </a:r>
            <a:r>
              <a:rPr lang="en-US" dirty="0">
                <a:solidFill>
                  <a:srgbClr val="0000FF"/>
                </a:solidFill>
              </a:rPr>
              <a:t>geopolitical</a:t>
            </a:r>
            <a:r>
              <a:rPr lang="en-US" dirty="0"/>
              <a:t> struggle with the West. This struggle is no longer about the territorial spaces and resources, but includes the </a:t>
            </a:r>
            <a:r>
              <a:rPr lang="en-US" dirty="0">
                <a:solidFill>
                  <a:srgbClr val="0000FF"/>
                </a:solidFill>
              </a:rPr>
              <a:t>war of ideas and values</a:t>
            </a:r>
            <a:r>
              <a:rPr lang="en-US" dirty="0"/>
              <a:t>, the dispute of minds </a:t>
            </a:r>
          </a:p>
        </p:txBody>
      </p:sp>
      <p:sp>
        <p:nvSpPr>
          <p:cNvPr id="4" name="Content Placeholder 3"/>
          <p:cNvSpPr>
            <a:spLocks noGrp="1"/>
          </p:cNvSpPr>
          <p:nvPr>
            <p:ph sz="half" idx="2"/>
          </p:nvPr>
        </p:nvSpPr>
        <p:spPr>
          <a:xfrm>
            <a:off x="5090159" y="1574800"/>
            <a:ext cx="3625453" cy="4948345"/>
          </a:xfrm>
        </p:spPr>
        <p:txBody>
          <a:bodyPr>
            <a:normAutofit fontScale="85000" lnSpcReduction="20000"/>
          </a:bodyPr>
          <a:lstStyle/>
          <a:p>
            <a:r>
              <a:rPr lang="en-US" dirty="0" smtClean="0"/>
              <a:t>The Russian army appears to believe that the world is in a </a:t>
            </a:r>
            <a:r>
              <a:rPr lang="en-US" dirty="0" smtClean="0">
                <a:solidFill>
                  <a:srgbClr val="0000FF"/>
                </a:solidFill>
              </a:rPr>
              <a:t>continual state of conflict </a:t>
            </a:r>
            <a:r>
              <a:rPr lang="en-US" dirty="0" smtClean="0"/>
              <a:t>(lines between war and peace are blurred)</a:t>
            </a:r>
          </a:p>
          <a:p>
            <a:r>
              <a:rPr lang="en-US" dirty="0" smtClean="0"/>
              <a:t>Use of </a:t>
            </a:r>
            <a:r>
              <a:rPr lang="en-US" dirty="0" smtClean="0">
                <a:solidFill>
                  <a:srgbClr val="0000FF"/>
                </a:solidFill>
              </a:rPr>
              <a:t>asymmetrical operations </a:t>
            </a:r>
            <a:r>
              <a:rPr lang="en-US" dirty="0" smtClean="0"/>
              <a:t>without the formal declaration of war </a:t>
            </a:r>
          </a:p>
          <a:p>
            <a:pPr algn="r"/>
            <a:r>
              <a:rPr lang="en-US" dirty="0" smtClean="0"/>
              <a:t>General V. </a:t>
            </a:r>
            <a:r>
              <a:rPr lang="en-US" dirty="0" err="1" smtClean="0"/>
              <a:t>Gerasmov</a:t>
            </a:r>
            <a:r>
              <a:rPr lang="en-US" dirty="0" smtClean="0"/>
              <a:t>,</a:t>
            </a:r>
          </a:p>
          <a:p>
            <a:pPr algn="r"/>
            <a:r>
              <a:rPr lang="en-US" dirty="0" smtClean="0"/>
              <a:t>The chief of the General Staff </a:t>
            </a:r>
            <a:endParaRPr lang="en-US" dirty="0"/>
          </a:p>
        </p:txBody>
      </p:sp>
    </p:spTree>
    <p:extLst>
      <p:ext uri="{BB962C8B-B14F-4D97-AF65-F5344CB8AC3E}">
        <p14:creationId xmlns:p14="http://schemas.microsoft.com/office/powerpoint/2010/main" val="32825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in the Perceptions of Capabilities </a:t>
            </a:r>
          </a:p>
        </p:txBody>
      </p:sp>
      <p:pic>
        <p:nvPicPr>
          <p:cNvPr id="5" name="Content Placeholder 4"/>
          <p:cNvPicPr>
            <a:picLocks noGrp="1" noChangeAspect="1"/>
          </p:cNvPicPr>
          <p:nvPr>
            <p:ph sz="half" idx="1"/>
          </p:nvPr>
        </p:nvPicPr>
        <p:blipFill>
          <a:blip r:embed="rId2"/>
          <a:srcRect l="25261" r="25261"/>
          <a:stretch>
            <a:fillRect/>
          </a:stretch>
        </p:blipFill>
        <p:spPr>
          <a:xfrm>
            <a:off x="730650" y="1526738"/>
            <a:ext cx="3756959" cy="5165457"/>
          </a:xfrm>
        </p:spPr>
      </p:pic>
      <p:sp>
        <p:nvSpPr>
          <p:cNvPr id="4" name="Content Placeholder 3"/>
          <p:cNvSpPr>
            <a:spLocks noGrp="1"/>
          </p:cNvSpPr>
          <p:nvPr>
            <p:ph sz="half" idx="2"/>
          </p:nvPr>
        </p:nvSpPr>
        <p:spPr>
          <a:xfrm>
            <a:off x="5090160" y="1574800"/>
            <a:ext cx="3291840" cy="4983135"/>
          </a:xfrm>
        </p:spPr>
        <p:txBody>
          <a:bodyPr>
            <a:normAutofit fontScale="77500" lnSpcReduction="20000"/>
          </a:bodyPr>
          <a:lstStyle/>
          <a:p>
            <a:r>
              <a:rPr lang="en-US" dirty="0">
                <a:solidFill>
                  <a:srgbClr val="0000FF"/>
                </a:solidFill>
              </a:rPr>
              <a:t>S</a:t>
            </a:r>
            <a:r>
              <a:rPr lang="en-US" dirty="0" smtClean="0">
                <a:solidFill>
                  <a:srgbClr val="0000FF"/>
                </a:solidFill>
              </a:rPr>
              <a:t>pecific capabilities</a:t>
            </a:r>
            <a:r>
              <a:rPr lang="en-US" dirty="0" smtClean="0"/>
              <a:t> </a:t>
            </a:r>
            <a:r>
              <a:rPr lang="en-US" dirty="0"/>
              <a:t>T</a:t>
            </a:r>
            <a:r>
              <a:rPr lang="en-US" dirty="0" smtClean="0"/>
              <a:t>he </a:t>
            </a:r>
            <a:r>
              <a:rPr lang="en-US" dirty="0"/>
              <a:t>use of Special Forces </a:t>
            </a:r>
            <a:r>
              <a:rPr lang="en-US" dirty="0" smtClean="0"/>
              <a:t>linked up with </a:t>
            </a:r>
            <a:r>
              <a:rPr lang="en-US" dirty="0"/>
              <a:t>internal opposition </a:t>
            </a:r>
            <a:r>
              <a:rPr lang="en-US" dirty="0" smtClean="0"/>
              <a:t>groups in combination </a:t>
            </a:r>
            <a:r>
              <a:rPr lang="en-US" dirty="0"/>
              <a:t>with information operations, cyber warfare, legal warfare, economic war and other activities that are linked to a strategic outcome and constantly modified to meet the specific needs of a particular operation </a:t>
            </a:r>
          </a:p>
        </p:txBody>
      </p:sp>
    </p:spTree>
    <p:extLst>
      <p:ext uri="{BB962C8B-B14F-4D97-AF65-F5344CB8AC3E}">
        <p14:creationId xmlns:p14="http://schemas.microsoft.com/office/powerpoint/2010/main" val="2654990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0630" y="239230"/>
          <a:ext cx="8501964" cy="6370891"/>
        </p:xfrm>
        <a:graphic>
          <a:graphicData uri="http://schemas.openxmlformats.org/drawingml/2006/table">
            <a:tbl>
              <a:tblPr firstRow="1" bandRow="1">
                <a:tableStyleId>{7DF18680-E054-41AD-8BC1-D1AEF772440D}</a:tableStyleId>
              </a:tblPr>
              <a:tblGrid>
                <a:gridCol w="3978892"/>
                <a:gridCol w="4523072"/>
              </a:tblGrid>
              <a:tr h="498925">
                <a:tc>
                  <a:txBody>
                    <a:bodyPr/>
                    <a:lstStyle/>
                    <a:p>
                      <a:pPr algn="ctr"/>
                      <a:r>
                        <a:rPr lang="en-US" sz="2000" b="1" dirty="0" smtClean="0"/>
                        <a:t>TRADITIONAL</a:t>
                      </a:r>
                      <a:r>
                        <a:rPr lang="en-US" sz="2000" b="1" baseline="0" dirty="0" smtClean="0"/>
                        <a:t> METHODS</a:t>
                      </a:r>
                      <a:endParaRPr lang="en-US" sz="2000" b="1" dirty="0"/>
                    </a:p>
                  </a:txBody>
                  <a:tcPr/>
                </a:tc>
                <a:tc>
                  <a:txBody>
                    <a:bodyPr/>
                    <a:lstStyle/>
                    <a:p>
                      <a:pPr algn="ctr"/>
                      <a:r>
                        <a:rPr lang="en-US" sz="2000" dirty="0" smtClean="0"/>
                        <a:t>“NEW WARFARE”</a:t>
                      </a:r>
                      <a:endParaRPr lang="en-US" sz="2000" dirty="0"/>
                    </a:p>
                  </a:txBody>
                  <a:tcPr/>
                </a:tc>
              </a:tr>
              <a:tr h="805956">
                <a:tc>
                  <a:txBody>
                    <a:bodyPr/>
                    <a:lstStyle/>
                    <a:p>
                      <a:r>
                        <a:rPr lang="en-US" sz="1800" kern="1200" dirty="0" smtClean="0">
                          <a:effectLst/>
                        </a:rPr>
                        <a:t>Military action starts after strategic deployment (declaration of war)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Military action starts by groups of troops during peace time (no war declaration).</a:t>
                      </a:r>
                      <a:endParaRPr lang="en-US" sz="1800" kern="1200" dirty="0" smtClean="0">
                        <a:solidFill>
                          <a:schemeClr val="tx1"/>
                        </a:solidFill>
                        <a:effectLst/>
                        <a:latin typeface="+mn-lt"/>
                        <a:ea typeface="+mn-ea"/>
                        <a:cs typeface="+mn-cs"/>
                      </a:endParaRPr>
                    </a:p>
                  </a:txBody>
                  <a:tcPr/>
                </a:tc>
              </a:tr>
              <a:tr h="805956">
                <a:tc>
                  <a:txBody>
                    <a:bodyPr/>
                    <a:lstStyle/>
                    <a:p>
                      <a:r>
                        <a:rPr lang="en-US" sz="1800" kern="1200" dirty="0" smtClean="0">
                          <a:solidFill>
                            <a:schemeClr val="bg1"/>
                          </a:solidFill>
                          <a:effectLst/>
                        </a:rPr>
                        <a:t>Frontal clashes between large units consisting mostly of ground units</a:t>
                      </a:r>
                      <a:r>
                        <a:rPr lang="en-US" dirty="0" smtClean="0">
                          <a:solidFill>
                            <a:schemeClr val="bg1"/>
                          </a:solidFill>
                          <a:effectLst/>
                        </a:rPr>
                        <a:t> </a:t>
                      </a:r>
                      <a:endParaRPr lang="en-US" dirty="0">
                        <a:solidFill>
                          <a:schemeClr val="bg1"/>
                        </a:solidFill>
                      </a:endParaRPr>
                    </a:p>
                  </a:txBody>
                  <a:tcPr/>
                </a:tc>
                <a:tc>
                  <a:txBody>
                    <a:bodyPr/>
                    <a:lstStyle/>
                    <a:p>
                      <a:r>
                        <a:rPr lang="en-US" sz="1800" kern="1200" dirty="0" smtClean="0">
                          <a:solidFill>
                            <a:schemeClr val="bg1"/>
                          </a:solidFill>
                          <a:effectLst/>
                        </a:rPr>
                        <a:t>Non-contact clashes between highly maneuverable interspecific fighting groups</a:t>
                      </a:r>
                      <a:r>
                        <a:rPr lang="en-US" dirty="0" smtClean="0">
                          <a:solidFill>
                            <a:schemeClr val="bg1"/>
                          </a:solidFill>
                          <a:effectLst/>
                        </a:rPr>
                        <a:t> </a:t>
                      </a:r>
                      <a:endParaRPr lang="en-US" dirty="0">
                        <a:solidFill>
                          <a:schemeClr val="bg1"/>
                        </a:solidFill>
                      </a:endParaRPr>
                    </a:p>
                  </a:txBody>
                  <a:tcPr/>
                </a:tc>
              </a:tr>
              <a:tr h="1151366">
                <a:tc>
                  <a:txBody>
                    <a:bodyPr/>
                    <a:lstStyle/>
                    <a:p>
                      <a:r>
                        <a:rPr lang="en-US" sz="1800" kern="1200" dirty="0" smtClean="0">
                          <a:solidFill>
                            <a:schemeClr val="bg1"/>
                          </a:solidFill>
                          <a:effectLst/>
                        </a:rPr>
                        <a:t>Defeat of manpower, firepower, taking control of regions and borders to gain territorial control</a:t>
                      </a:r>
                      <a:r>
                        <a:rPr lang="en-US" dirty="0" smtClean="0">
                          <a:solidFill>
                            <a:schemeClr val="bg1"/>
                          </a:solidFill>
                          <a:effectLst/>
                        </a:rPr>
                        <a:t> </a:t>
                      </a:r>
                      <a:endParaRPr lang="en-US" dirty="0">
                        <a:solidFill>
                          <a:schemeClr val="bg1"/>
                        </a:solidFill>
                      </a:endParaRPr>
                    </a:p>
                  </a:txBody>
                  <a:tcPr/>
                </a:tc>
                <a:tc>
                  <a:txBody>
                    <a:bodyPr/>
                    <a:lstStyle/>
                    <a:p>
                      <a:r>
                        <a:rPr lang="en-US" sz="1800" kern="1200" dirty="0" smtClean="0">
                          <a:solidFill>
                            <a:schemeClr val="bg1"/>
                          </a:solidFill>
                          <a:effectLst/>
                        </a:rPr>
                        <a:t>Shift in</a:t>
                      </a:r>
                      <a:r>
                        <a:rPr lang="en-US" sz="1800" kern="1200" baseline="0" dirty="0" smtClean="0">
                          <a:solidFill>
                            <a:schemeClr val="bg1"/>
                          </a:solidFill>
                          <a:effectLst/>
                        </a:rPr>
                        <a:t> focus f</a:t>
                      </a:r>
                      <a:r>
                        <a:rPr lang="en-US" sz="1800" kern="1200" dirty="0" smtClean="0">
                          <a:solidFill>
                            <a:schemeClr val="bg1"/>
                          </a:solidFill>
                          <a:effectLst/>
                        </a:rPr>
                        <a:t>rom direct destruction to </a:t>
                      </a:r>
                      <a:r>
                        <a:rPr lang="en-US" sz="1800" b="1" kern="1200" dirty="0" smtClean="0">
                          <a:solidFill>
                            <a:schemeClr val="bg1"/>
                          </a:solidFill>
                          <a:effectLst/>
                        </a:rPr>
                        <a:t>direct influence</a:t>
                      </a:r>
                      <a:r>
                        <a:rPr lang="en-US" sz="1800" kern="1200" dirty="0" smtClean="0">
                          <a:solidFill>
                            <a:schemeClr val="bg1"/>
                          </a:solidFill>
                          <a:effectLst/>
                        </a:rPr>
                        <a:t>;</a:t>
                      </a:r>
                      <a:r>
                        <a:rPr lang="en-US" sz="1800" kern="1200" baseline="0" dirty="0" smtClean="0">
                          <a:solidFill>
                            <a:schemeClr val="bg1"/>
                          </a:solidFill>
                          <a:effectLst/>
                        </a:rPr>
                        <a:t> </a:t>
                      </a:r>
                      <a:r>
                        <a:rPr lang="en-US" sz="1800" kern="1200" dirty="0" smtClean="0">
                          <a:solidFill>
                            <a:schemeClr val="bg1"/>
                          </a:solidFill>
                          <a:effectLst/>
                        </a:rPr>
                        <a:t>from direct annihilation of the opponent to its inner decay</a:t>
                      </a:r>
                      <a:r>
                        <a:rPr lang="en-US" dirty="0" smtClean="0">
                          <a:solidFill>
                            <a:schemeClr val="bg1"/>
                          </a:solidFill>
                          <a:effectLst/>
                        </a:rPr>
                        <a:t> </a:t>
                      </a:r>
                      <a:endParaRPr lang="en-US" dirty="0">
                        <a:solidFill>
                          <a:schemeClr val="bg1"/>
                        </a:solidFill>
                      </a:endParaRPr>
                    </a:p>
                  </a:txBody>
                  <a:tcPr/>
                </a:tc>
              </a:tr>
              <a:tr h="149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rPr>
                        <a:t>Combat operations on land, air, and sea (traditional</a:t>
                      </a:r>
                      <a:r>
                        <a:rPr lang="en-US" sz="1800" kern="1200" baseline="0" dirty="0" smtClean="0">
                          <a:solidFill>
                            <a:schemeClr val="bg1"/>
                          </a:solidFill>
                          <a:effectLst/>
                        </a:rPr>
                        <a:t> “3D” battleground”</a:t>
                      </a:r>
                      <a:endParaRPr lang="en-US" sz="1800" kern="1200" dirty="0" smtClean="0">
                        <a:solidFill>
                          <a:schemeClr val="bg1"/>
                        </a:solidFill>
                        <a:effectLst/>
                      </a:endParaRPr>
                    </a:p>
                    <a:p>
                      <a:endParaRPr lang="en-US" dirty="0">
                        <a:solidFill>
                          <a:schemeClr val="bg1"/>
                        </a:solidFill>
                      </a:endParaRPr>
                    </a:p>
                  </a:txBody>
                  <a:tcPr/>
                </a:tc>
                <a:tc>
                  <a:txBody>
                    <a:bodyPr/>
                    <a:lstStyle/>
                    <a:p>
                      <a:r>
                        <a:rPr lang="en-US" sz="1800" kern="1200" dirty="0" smtClean="0">
                          <a:solidFill>
                            <a:schemeClr val="bg1"/>
                          </a:solidFill>
                          <a:effectLst/>
                        </a:rPr>
                        <a:t>A combination of political, economic, information, technological, and ecological campaigns. Emphasis on</a:t>
                      </a:r>
                      <a:r>
                        <a:rPr lang="en-US" dirty="0" smtClean="0">
                          <a:solidFill>
                            <a:schemeClr val="bg1"/>
                          </a:solidFill>
                          <a:effectLst/>
                        </a:rPr>
                        <a:t> </a:t>
                      </a:r>
                      <a:r>
                        <a:rPr lang="en-US" sz="1800" kern="1200" dirty="0" smtClean="0">
                          <a:solidFill>
                            <a:schemeClr val="bg1"/>
                          </a:solidFill>
                          <a:effectLst/>
                        </a:rPr>
                        <a:t>information/psychological warfare</a:t>
                      </a:r>
                      <a:endParaRPr lang="en-US" dirty="0">
                        <a:solidFill>
                          <a:schemeClr val="bg1"/>
                        </a:solidFill>
                      </a:endParaRPr>
                    </a:p>
                  </a:txBody>
                  <a:tcPr/>
                </a:tc>
              </a:tr>
              <a:tr h="805956">
                <a:tc>
                  <a:txBody>
                    <a:bodyPr/>
                    <a:lstStyle/>
                    <a:p>
                      <a:r>
                        <a:rPr lang="en-US" sz="1800" kern="1200" dirty="0" smtClean="0">
                          <a:solidFill>
                            <a:schemeClr val="bg1"/>
                          </a:solidFill>
                          <a:effectLst/>
                        </a:rPr>
                        <a:t>Conventional forces managed by rigid hierarchy and governance</a:t>
                      </a:r>
                      <a:r>
                        <a:rPr lang="en-US" dirty="0" smtClean="0">
                          <a:solidFill>
                            <a:schemeClr val="bg1"/>
                          </a:solidFill>
                          <a:effectLst/>
                        </a:rPr>
                        <a:t> </a:t>
                      </a:r>
                      <a:endParaRPr lang="en-US" dirty="0">
                        <a:solidFill>
                          <a:schemeClr val="bg1"/>
                        </a:solidFill>
                      </a:endParaRPr>
                    </a:p>
                  </a:txBody>
                  <a:tcPr/>
                </a:tc>
                <a:tc>
                  <a:txBody>
                    <a:bodyPr/>
                    <a:lstStyle/>
                    <a:p>
                      <a:r>
                        <a:rPr lang="en-US" sz="1800" kern="1200" dirty="0" smtClean="0">
                          <a:solidFill>
                            <a:schemeClr val="bg1"/>
                          </a:solidFill>
                          <a:effectLst/>
                        </a:rPr>
                        <a:t>Specially prepared forces and commercial irregular groupings; use of armed civilians </a:t>
                      </a:r>
                      <a:endParaRPr lang="en-US" dirty="0">
                        <a:solidFill>
                          <a:schemeClr val="bg1"/>
                        </a:solidFill>
                      </a:endParaRPr>
                    </a:p>
                  </a:txBody>
                  <a:tcPr/>
                </a:tc>
              </a:tr>
              <a:tr h="805956">
                <a:tc>
                  <a:txBody>
                    <a:bodyPr/>
                    <a:lstStyle/>
                    <a:p>
                      <a:r>
                        <a:rPr lang="en-US" dirty="0" smtClean="0">
                          <a:solidFill>
                            <a:schemeClr val="bg1"/>
                          </a:solidFill>
                        </a:rPr>
                        <a:t>War has</a:t>
                      </a:r>
                      <a:r>
                        <a:rPr lang="en-US" baseline="0" dirty="0" smtClean="0">
                          <a:solidFill>
                            <a:schemeClr val="bg1"/>
                          </a:solidFill>
                        </a:rPr>
                        <a:t> spatial and temporal limits</a:t>
                      </a:r>
                      <a:endParaRPr lang="en-US" dirty="0">
                        <a:solidFill>
                          <a:schemeClr val="bg1"/>
                        </a:solidFill>
                      </a:endParaRPr>
                    </a:p>
                  </a:txBody>
                  <a:tcPr/>
                </a:tc>
                <a:tc>
                  <a:txBody>
                    <a:bodyPr/>
                    <a:lstStyle/>
                    <a:p>
                      <a:r>
                        <a:rPr lang="en-US" sz="1800" kern="1200" dirty="0" smtClean="0">
                          <a:solidFill>
                            <a:schemeClr val="bg1"/>
                          </a:solidFill>
                          <a:effectLst/>
                        </a:rPr>
                        <a:t>State of permanent war as the natural condition in national life</a:t>
                      </a:r>
                      <a:r>
                        <a:rPr lang="en-US" dirty="0" smtClean="0">
                          <a:solidFill>
                            <a:schemeClr val="bg1"/>
                          </a:solidFill>
                          <a:effectLst/>
                        </a:rPr>
                        <a:t> </a:t>
                      </a:r>
                      <a:endParaRPr lang="en-US" dirty="0">
                        <a:solidFill>
                          <a:schemeClr val="bg1"/>
                        </a:solidFill>
                      </a:endParaRPr>
                    </a:p>
                  </a:txBody>
                  <a:tcPr/>
                </a:tc>
              </a:tr>
            </a:tbl>
          </a:graphicData>
        </a:graphic>
      </p:graphicFrame>
    </p:spTree>
    <p:extLst>
      <p:ext uri="{BB962C8B-B14F-4D97-AF65-F5344CB8AC3E}">
        <p14:creationId xmlns:p14="http://schemas.microsoft.com/office/powerpoint/2010/main" val="388859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0630" y="239230"/>
          <a:ext cx="8501964" cy="6370891"/>
        </p:xfrm>
        <a:graphic>
          <a:graphicData uri="http://schemas.openxmlformats.org/drawingml/2006/table">
            <a:tbl>
              <a:tblPr firstRow="1" bandRow="1">
                <a:tableStyleId>{7DF18680-E054-41AD-8BC1-D1AEF772440D}</a:tableStyleId>
              </a:tblPr>
              <a:tblGrid>
                <a:gridCol w="3978892"/>
                <a:gridCol w="4523072"/>
              </a:tblGrid>
              <a:tr h="498925">
                <a:tc>
                  <a:txBody>
                    <a:bodyPr/>
                    <a:lstStyle/>
                    <a:p>
                      <a:pPr algn="ctr"/>
                      <a:r>
                        <a:rPr lang="en-US" sz="2000" b="1" dirty="0" smtClean="0"/>
                        <a:t>TRADITIONAL</a:t>
                      </a:r>
                      <a:r>
                        <a:rPr lang="en-US" sz="2000" b="1" baseline="0" dirty="0" smtClean="0"/>
                        <a:t> METHODS</a:t>
                      </a:r>
                      <a:endParaRPr lang="en-US" sz="2000" b="1" dirty="0"/>
                    </a:p>
                  </a:txBody>
                  <a:tcPr/>
                </a:tc>
                <a:tc>
                  <a:txBody>
                    <a:bodyPr/>
                    <a:lstStyle/>
                    <a:p>
                      <a:pPr algn="ctr"/>
                      <a:r>
                        <a:rPr lang="en-US" sz="2000" dirty="0" smtClean="0"/>
                        <a:t>“NEW WARFARE”</a:t>
                      </a:r>
                      <a:endParaRPr lang="en-US" sz="2000" dirty="0"/>
                    </a:p>
                  </a:txBody>
                  <a:tcPr/>
                </a:tc>
              </a:tr>
              <a:tr h="805956">
                <a:tc>
                  <a:txBody>
                    <a:bodyPr/>
                    <a:lstStyle/>
                    <a:p>
                      <a:r>
                        <a:rPr lang="en-US" sz="1800" kern="1200" dirty="0" smtClean="0">
                          <a:effectLst/>
                        </a:rPr>
                        <a:t>Military action starts after strategic deployment (declaration of war)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Military action starts by groups of troops during peace time (no war declaration).</a:t>
                      </a:r>
                      <a:endParaRPr lang="en-US" sz="1800" kern="1200" dirty="0" smtClean="0">
                        <a:solidFill>
                          <a:schemeClr val="tx1"/>
                        </a:solidFill>
                        <a:effectLst/>
                        <a:latin typeface="+mn-lt"/>
                        <a:ea typeface="+mn-ea"/>
                        <a:cs typeface="+mn-cs"/>
                      </a:endParaRPr>
                    </a:p>
                  </a:txBody>
                  <a:tcPr/>
                </a:tc>
              </a:tr>
              <a:tr h="805956">
                <a:tc>
                  <a:txBody>
                    <a:bodyPr/>
                    <a:lstStyle/>
                    <a:p>
                      <a:r>
                        <a:rPr lang="en-US" sz="1800" kern="1200" dirty="0" smtClean="0">
                          <a:effectLst/>
                        </a:rPr>
                        <a:t>Frontal clashes between large units consisting mostly of ground units</a:t>
                      </a:r>
                      <a:r>
                        <a:rPr lang="en-US" dirty="0" smtClean="0">
                          <a:effectLst/>
                        </a:rPr>
                        <a:t> </a:t>
                      </a:r>
                      <a:endParaRPr lang="en-US" dirty="0"/>
                    </a:p>
                  </a:txBody>
                  <a:tcPr>
                    <a:solidFill>
                      <a:schemeClr val="bg1"/>
                    </a:solidFill>
                  </a:tcPr>
                </a:tc>
                <a:tc>
                  <a:txBody>
                    <a:bodyPr/>
                    <a:lstStyle/>
                    <a:p>
                      <a:r>
                        <a:rPr lang="en-US" sz="1800" kern="1200" dirty="0" smtClean="0">
                          <a:effectLst/>
                        </a:rPr>
                        <a:t>Non-contact clashes between highly maneuverable interspecific fighting groups</a:t>
                      </a:r>
                      <a:r>
                        <a:rPr lang="en-US" dirty="0" smtClean="0">
                          <a:effectLst/>
                        </a:rPr>
                        <a:t> </a:t>
                      </a:r>
                      <a:endParaRPr lang="en-US" dirty="0"/>
                    </a:p>
                  </a:txBody>
                  <a:tcPr>
                    <a:solidFill>
                      <a:schemeClr val="bg1"/>
                    </a:solidFill>
                  </a:tcPr>
                </a:tc>
              </a:tr>
              <a:tr h="1151366">
                <a:tc>
                  <a:txBody>
                    <a:bodyPr/>
                    <a:lstStyle/>
                    <a:p>
                      <a:r>
                        <a:rPr lang="en-US" sz="1800" kern="1200" dirty="0" smtClean="0">
                          <a:solidFill>
                            <a:srgbClr val="FFFFFF"/>
                          </a:solidFill>
                          <a:effectLst/>
                        </a:rPr>
                        <a:t>Defeat of manpower, firepower, taking control of regions and borders to gain territorial control</a:t>
                      </a:r>
                      <a:r>
                        <a:rPr lang="en-US" dirty="0" smtClean="0">
                          <a:solidFill>
                            <a:srgbClr val="FFFFFF"/>
                          </a:solidFill>
                          <a:effectLst/>
                        </a:rPr>
                        <a:t> </a:t>
                      </a:r>
                      <a:endParaRPr lang="en-US" dirty="0">
                        <a:solidFill>
                          <a:srgbClr val="FFFFFF"/>
                        </a:solidFill>
                      </a:endParaRPr>
                    </a:p>
                  </a:txBody>
                  <a:tcPr/>
                </a:tc>
                <a:tc>
                  <a:txBody>
                    <a:bodyPr/>
                    <a:lstStyle/>
                    <a:p>
                      <a:r>
                        <a:rPr lang="en-US" sz="1800" kern="1200" dirty="0" smtClean="0">
                          <a:solidFill>
                            <a:srgbClr val="FFFFFF"/>
                          </a:solidFill>
                          <a:effectLst/>
                        </a:rPr>
                        <a:t>Shift in</a:t>
                      </a:r>
                      <a:r>
                        <a:rPr lang="en-US" sz="1800" kern="1200" baseline="0" dirty="0" smtClean="0">
                          <a:solidFill>
                            <a:srgbClr val="FFFFFF"/>
                          </a:solidFill>
                          <a:effectLst/>
                        </a:rPr>
                        <a:t> focus f</a:t>
                      </a:r>
                      <a:r>
                        <a:rPr lang="en-US" sz="1800" kern="1200" dirty="0" smtClean="0">
                          <a:solidFill>
                            <a:srgbClr val="FFFFFF"/>
                          </a:solidFill>
                          <a:effectLst/>
                        </a:rPr>
                        <a:t>rom direct destruction to </a:t>
                      </a:r>
                      <a:r>
                        <a:rPr lang="en-US" sz="1800" b="1" kern="1200" dirty="0" smtClean="0">
                          <a:solidFill>
                            <a:srgbClr val="FFFFFF"/>
                          </a:solidFill>
                          <a:effectLst/>
                        </a:rPr>
                        <a:t>direct influence</a:t>
                      </a:r>
                      <a:r>
                        <a:rPr lang="en-US" sz="1800" kern="1200" dirty="0" smtClean="0">
                          <a:solidFill>
                            <a:srgbClr val="FFFFFF"/>
                          </a:solidFill>
                          <a:effectLst/>
                        </a:rPr>
                        <a:t>;</a:t>
                      </a:r>
                      <a:r>
                        <a:rPr lang="en-US" sz="1800" kern="1200" baseline="0" dirty="0" smtClean="0">
                          <a:solidFill>
                            <a:srgbClr val="FFFFFF"/>
                          </a:solidFill>
                          <a:effectLst/>
                        </a:rPr>
                        <a:t> </a:t>
                      </a:r>
                      <a:r>
                        <a:rPr lang="en-US" sz="1800" kern="1200" dirty="0" smtClean="0">
                          <a:solidFill>
                            <a:srgbClr val="FFFFFF"/>
                          </a:solidFill>
                          <a:effectLst/>
                        </a:rPr>
                        <a:t>from direct annihilation of the opponent to its inner decay</a:t>
                      </a:r>
                      <a:r>
                        <a:rPr lang="en-US" dirty="0" smtClean="0">
                          <a:solidFill>
                            <a:srgbClr val="FFFFFF"/>
                          </a:solidFill>
                          <a:effectLst/>
                        </a:rPr>
                        <a:t> </a:t>
                      </a:r>
                      <a:endParaRPr lang="en-US" dirty="0">
                        <a:solidFill>
                          <a:srgbClr val="FFFFFF"/>
                        </a:solidFill>
                      </a:endParaRPr>
                    </a:p>
                  </a:txBody>
                  <a:tcPr/>
                </a:tc>
              </a:tr>
              <a:tr h="149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FF"/>
                          </a:solidFill>
                          <a:effectLst/>
                        </a:rPr>
                        <a:t>Combat operations on land, air, and sea (traditional</a:t>
                      </a:r>
                      <a:r>
                        <a:rPr lang="en-US" sz="1800" kern="1200" baseline="0" dirty="0" smtClean="0">
                          <a:solidFill>
                            <a:srgbClr val="FFFFFF"/>
                          </a:solidFill>
                          <a:effectLst/>
                        </a:rPr>
                        <a:t> “3D” battleground”</a:t>
                      </a:r>
                      <a:endParaRPr lang="en-US" sz="1800" kern="1200" dirty="0" smtClean="0">
                        <a:solidFill>
                          <a:srgbClr val="FFFFFF"/>
                        </a:solidFill>
                        <a:effectLst/>
                      </a:endParaRPr>
                    </a:p>
                    <a:p>
                      <a:endParaRPr lang="en-US" dirty="0">
                        <a:solidFill>
                          <a:srgbClr val="FFFFFF"/>
                        </a:solidFill>
                      </a:endParaRPr>
                    </a:p>
                  </a:txBody>
                  <a:tcPr/>
                </a:tc>
                <a:tc>
                  <a:txBody>
                    <a:bodyPr/>
                    <a:lstStyle/>
                    <a:p>
                      <a:r>
                        <a:rPr lang="en-US" sz="1800" kern="1200" dirty="0" smtClean="0">
                          <a:solidFill>
                            <a:srgbClr val="FFFFFF"/>
                          </a:solidFill>
                          <a:effectLst/>
                        </a:rPr>
                        <a:t>A combination of political, economic, information, technological, and ecological campaigns. Emphasis on</a:t>
                      </a:r>
                      <a:r>
                        <a:rPr lang="en-US" dirty="0" smtClean="0">
                          <a:solidFill>
                            <a:srgbClr val="FFFFFF"/>
                          </a:solidFill>
                          <a:effectLst/>
                        </a:rPr>
                        <a:t> </a:t>
                      </a:r>
                      <a:r>
                        <a:rPr lang="en-US" sz="1800" kern="1200" dirty="0" smtClean="0">
                          <a:solidFill>
                            <a:srgbClr val="FFFFFF"/>
                          </a:solidFill>
                          <a:effectLst/>
                        </a:rPr>
                        <a:t>information/psychological warfare</a:t>
                      </a:r>
                      <a:endParaRPr lang="en-US" dirty="0">
                        <a:solidFill>
                          <a:srgbClr val="FFFFFF"/>
                        </a:solidFill>
                      </a:endParaRPr>
                    </a:p>
                  </a:txBody>
                  <a:tcPr/>
                </a:tc>
              </a:tr>
              <a:tr h="805956">
                <a:tc>
                  <a:txBody>
                    <a:bodyPr/>
                    <a:lstStyle/>
                    <a:p>
                      <a:r>
                        <a:rPr lang="en-US" sz="1800" kern="1200" dirty="0" smtClean="0">
                          <a:solidFill>
                            <a:srgbClr val="FFFFFF"/>
                          </a:solidFill>
                          <a:effectLst/>
                        </a:rPr>
                        <a:t>Conventional forces managed by rigid hierarchy and governance</a:t>
                      </a:r>
                      <a:r>
                        <a:rPr lang="en-US" dirty="0" smtClean="0">
                          <a:solidFill>
                            <a:srgbClr val="FFFFFF"/>
                          </a:solidFill>
                          <a:effectLst/>
                        </a:rPr>
                        <a:t> </a:t>
                      </a:r>
                      <a:endParaRPr lang="en-US" dirty="0">
                        <a:solidFill>
                          <a:srgbClr val="FFFFFF"/>
                        </a:solidFill>
                      </a:endParaRPr>
                    </a:p>
                  </a:txBody>
                  <a:tcPr/>
                </a:tc>
                <a:tc>
                  <a:txBody>
                    <a:bodyPr/>
                    <a:lstStyle/>
                    <a:p>
                      <a:r>
                        <a:rPr lang="en-US" sz="1800" kern="1200" dirty="0" smtClean="0">
                          <a:solidFill>
                            <a:srgbClr val="FFFFFF"/>
                          </a:solidFill>
                          <a:effectLst/>
                        </a:rPr>
                        <a:t>Specially prepared forces and commercial irregular groupings; use of armed civilians </a:t>
                      </a:r>
                      <a:endParaRPr lang="en-US" dirty="0">
                        <a:solidFill>
                          <a:srgbClr val="FFFFFF"/>
                        </a:solidFill>
                      </a:endParaRPr>
                    </a:p>
                  </a:txBody>
                  <a:tcPr/>
                </a:tc>
              </a:tr>
              <a:tr h="805956">
                <a:tc>
                  <a:txBody>
                    <a:bodyPr/>
                    <a:lstStyle/>
                    <a:p>
                      <a:r>
                        <a:rPr lang="en-US" dirty="0" smtClean="0">
                          <a:solidFill>
                            <a:srgbClr val="FFFFFF"/>
                          </a:solidFill>
                        </a:rPr>
                        <a:t>War has</a:t>
                      </a:r>
                      <a:r>
                        <a:rPr lang="en-US" baseline="0" dirty="0" smtClean="0">
                          <a:solidFill>
                            <a:srgbClr val="FFFFFF"/>
                          </a:solidFill>
                        </a:rPr>
                        <a:t> spatial and temporal limits</a:t>
                      </a:r>
                      <a:endParaRPr lang="en-US" dirty="0">
                        <a:solidFill>
                          <a:srgbClr val="FFFFFF"/>
                        </a:solidFill>
                      </a:endParaRPr>
                    </a:p>
                  </a:txBody>
                  <a:tcPr/>
                </a:tc>
                <a:tc>
                  <a:txBody>
                    <a:bodyPr/>
                    <a:lstStyle/>
                    <a:p>
                      <a:r>
                        <a:rPr lang="en-US" sz="1800" kern="1200" dirty="0" smtClean="0">
                          <a:solidFill>
                            <a:srgbClr val="FFFFFF"/>
                          </a:solidFill>
                          <a:effectLst/>
                        </a:rPr>
                        <a:t>State of permanent war as the natural condition in national life</a:t>
                      </a:r>
                      <a:r>
                        <a:rPr lang="en-US" dirty="0" smtClean="0">
                          <a:solidFill>
                            <a:srgbClr val="FFFFFF"/>
                          </a:solidFill>
                          <a:effectLst/>
                        </a:rPr>
                        <a:t> </a:t>
                      </a:r>
                      <a:endParaRPr lang="en-US" dirty="0">
                        <a:solidFill>
                          <a:srgbClr val="FFFFFF"/>
                        </a:solidFill>
                      </a:endParaRPr>
                    </a:p>
                  </a:txBody>
                  <a:tcPr/>
                </a:tc>
              </a:tr>
            </a:tbl>
          </a:graphicData>
        </a:graphic>
      </p:graphicFrame>
    </p:spTree>
    <p:extLst>
      <p:ext uri="{BB962C8B-B14F-4D97-AF65-F5344CB8AC3E}">
        <p14:creationId xmlns:p14="http://schemas.microsoft.com/office/powerpoint/2010/main" val="591140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0630" y="239230"/>
          <a:ext cx="8501964" cy="6370891"/>
        </p:xfrm>
        <a:graphic>
          <a:graphicData uri="http://schemas.openxmlformats.org/drawingml/2006/table">
            <a:tbl>
              <a:tblPr firstRow="1" bandRow="1">
                <a:tableStyleId>{7DF18680-E054-41AD-8BC1-D1AEF772440D}</a:tableStyleId>
              </a:tblPr>
              <a:tblGrid>
                <a:gridCol w="3978892"/>
                <a:gridCol w="4523072"/>
              </a:tblGrid>
              <a:tr h="498925">
                <a:tc>
                  <a:txBody>
                    <a:bodyPr/>
                    <a:lstStyle/>
                    <a:p>
                      <a:pPr algn="ctr"/>
                      <a:r>
                        <a:rPr lang="en-US" sz="2000" b="1" dirty="0" smtClean="0"/>
                        <a:t>TRADITIONAL</a:t>
                      </a:r>
                      <a:r>
                        <a:rPr lang="en-US" sz="2000" b="1" baseline="0" dirty="0" smtClean="0"/>
                        <a:t> METHODS</a:t>
                      </a:r>
                      <a:endParaRPr lang="en-US" sz="2000" b="1" dirty="0"/>
                    </a:p>
                  </a:txBody>
                  <a:tcPr/>
                </a:tc>
                <a:tc>
                  <a:txBody>
                    <a:bodyPr/>
                    <a:lstStyle/>
                    <a:p>
                      <a:pPr algn="ctr"/>
                      <a:r>
                        <a:rPr lang="en-US" sz="2000" dirty="0" smtClean="0"/>
                        <a:t>“NEW WARFARE”</a:t>
                      </a:r>
                      <a:endParaRPr lang="en-US" sz="2000" dirty="0"/>
                    </a:p>
                  </a:txBody>
                  <a:tcPr/>
                </a:tc>
              </a:tr>
              <a:tr h="805956">
                <a:tc>
                  <a:txBody>
                    <a:bodyPr/>
                    <a:lstStyle/>
                    <a:p>
                      <a:r>
                        <a:rPr lang="en-US" sz="1800" kern="1200" dirty="0" smtClean="0">
                          <a:effectLst/>
                        </a:rPr>
                        <a:t>Military action starts after strategic deployment (declaration of war)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Military action starts by groups of troops during peace time (no war declaration).</a:t>
                      </a:r>
                      <a:endParaRPr lang="en-US" sz="1800" kern="1200" dirty="0" smtClean="0">
                        <a:solidFill>
                          <a:schemeClr val="tx1"/>
                        </a:solidFill>
                        <a:effectLst/>
                        <a:latin typeface="+mn-lt"/>
                        <a:ea typeface="+mn-ea"/>
                        <a:cs typeface="+mn-cs"/>
                      </a:endParaRPr>
                    </a:p>
                  </a:txBody>
                  <a:tcPr/>
                </a:tc>
              </a:tr>
              <a:tr h="805956">
                <a:tc>
                  <a:txBody>
                    <a:bodyPr/>
                    <a:lstStyle/>
                    <a:p>
                      <a:r>
                        <a:rPr lang="en-US" sz="1800" kern="1200" dirty="0" smtClean="0">
                          <a:effectLst/>
                        </a:rPr>
                        <a:t>Frontal clashes between large units consisting mostly of ground units</a:t>
                      </a:r>
                      <a:r>
                        <a:rPr lang="en-US" dirty="0" smtClean="0">
                          <a:effectLst/>
                        </a:rPr>
                        <a:t> </a:t>
                      </a:r>
                      <a:endParaRPr lang="en-US" dirty="0"/>
                    </a:p>
                  </a:txBody>
                  <a:tcPr/>
                </a:tc>
                <a:tc>
                  <a:txBody>
                    <a:bodyPr/>
                    <a:lstStyle/>
                    <a:p>
                      <a:r>
                        <a:rPr lang="en-US" sz="1800" kern="1200" dirty="0" smtClean="0">
                          <a:effectLst/>
                        </a:rPr>
                        <a:t>Non-contact clashes between highly maneuverable interspecific fighting groups</a:t>
                      </a:r>
                      <a:r>
                        <a:rPr lang="en-US" dirty="0" smtClean="0">
                          <a:effectLst/>
                        </a:rPr>
                        <a:t> </a:t>
                      </a:r>
                      <a:endParaRPr lang="en-US" dirty="0"/>
                    </a:p>
                  </a:txBody>
                  <a:tcPr/>
                </a:tc>
              </a:tr>
              <a:tr h="1151366">
                <a:tc>
                  <a:txBody>
                    <a:bodyPr/>
                    <a:lstStyle/>
                    <a:p>
                      <a:r>
                        <a:rPr lang="en-US" sz="1800" kern="1200" dirty="0" smtClean="0">
                          <a:effectLst/>
                        </a:rPr>
                        <a:t>Defeat of manpower, firepower, taking control of regions and borders to gain territorial control</a:t>
                      </a:r>
                      <a:r>
                        <a:rPr lang="en-US" dirty="0" smtClean="0">
                          <a:effectLst/>
                        </a:rPr>
                        <a:t> </a:t>
                      </a:r>
                      <a:endParaRPr lang="en-US" dirty="0"/>
                    </a:p>
                  </a:txBody>
                  <a:tcPr>
                    <a:solidFill>
                      <a:schemeClr val="bg1"/>
                    </a:solidFill>
                  </a:tcPr>
                </a:tc>
                <a:tc>
                  <a:txBody>
                    <a:bodyPr/>
                    <a:lstStyle/>
                    <a:p>
                      <a:r>
                        <a:rPr lang="en-US" sz="1800" kern="1200" dirty="0" smtClean="0">
                          <a:effectLst/>
                        </a:rPr>
                        <a:t>Shift in</a:t>
                      </a:r>
                      <a:r>
                        <a:rPr lang="en-US" sz="1800" kern="1200" baseline="0" dirty="0" smtClean="0">
                          <a:effectLst/>
                        </a:rPr>
                        <a:t> focus f</a:t>
                      </a:r>
                      <a:r>
                        <a:rPr lang="en-US" sz="1800" kern="1200" dirty="0" smtClean="0">
                          <a:effectLst/>
                        </a:rPr>
                        <a:t>rom direct destruction to </a:t>
                      </a:r>
                      <a:r>
                        <a:rPr lang="en-US" sz="1800" b="1" kern="1200" dirty="0" smtClean="0">
                          <a:effectLst/>
                        </a:rPr>
                        <a:t>direct influence</a:t>
                      </a:r>
                      <a:r>
                        <a:rPr lang="en-US" sz="1800" kern="1200" dirty="0" smtClean="0">
                          <a:effectLst/>
                        </a:rPr>
                        <a:t>;</a:t>
                      </a:r>
                      <a:r>
                        <a:rPr lang="en-US" sz="1800" kern="1200" baseline="0" dirty="0" smtClean="0">
                          <a:effectLst/>
                        </a:rPr>
                        <a:t> </a:t>
                      </a:r>
                      <a:r>
                        <a:rPr lang="en-US" sz="1800" kern="1200" dirty="0" smtClean="0">
                          <a:effectLst/>
                        </a:rPr>
                        <a:t>from direct annihilation of the opponent to its inner decay</a:t>
                      </a:r>
                      <a:r>
                        <a:rPr lang="en-US" dirty="0" smtClean="0">
                          <a:effectLst/>
                        </a:rPr>
                        <a:t> </a:t>
                      </a:r>
                      <a:endParaRPr lang="en-US" dirty="0"/>
                    </a:p>
                  </a:txBody>
                  <a:tcPr>
                    <a:solidFill>
                      <a:schemeClr val="bg1"/>
                    </a:solidFill>
                  </a:tcPr>
                </a:tc>
              </a:tr>
              <a:tr h="149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FFFF"/>
                          </a:solidFill>
                          <a:effectLst/>
                        </a:rPr>
                        <a:t>Combat operations on land, air, and sea (traditional</a:t>
                      </a:r>
                      <a:r>
                        <a:rPr lang="en-US" sz="1800" kern="1200" baseline="0" dirty="0" smtClean="0">
                          <a:solidFill>
                            <a:srgbClr val="FFFFFF"/>
                          </a:solidFill>
                          <a:effectLst/>
                        </a:rPr>
                        <a:t> “3D” battleground”</a:t>
                      </a:r>
                      <a:endParaRPr lang="en-US" sz="1800" kern="1200" dirty="0" smtClean="0">
                        <a:solidFill>
                          <a:srgbClr val="FFFFFF"/>
                        </a:solidFill>
                        <a:effectLst/>
                      </a:endParaRPr>
                    </a:p>
                    <a:p>
                      <a:endParaRPr lang="en-US" dirty="0">
                        <a:solidFill>
                          <a:srgbClr val="FFFFFF"/>
                        </a:solidFill>
                      </a:endParaRPr>
                    </a:p>
                  </a:txBody>
                  <a:tcPr/>
                </a:tc>
                <a:tc>
                  <a:txBody>
                    <a:bodyPr/>
                    <a:lstStyle/>
                    <a:p>
                      <a:r>
                        <a:rPr lang="en-US" sz="1800" kern="1200" dirty="0" smtClean="0">
                          <a:solidFill>
                            <a:srgbClr val="FFFFFF"/>
                          </a:solidFill>
                          <a:effectLst/>
                        </a:rPr>
                        <a:t>A combination of political, economic, information, technological, and ecological campaigns. Emphasis on</a:t>
                      </a:r>
                      <a:r>
                        <a:rPr lang="en-US" dirty="0" smtClean="0">
                          <a:solidFill>
                            <a:srgbClr val="FFFFFF"/>
                          </a:solidFill>
                          <a:effectLst/>
                        </a:rPr>
                        <a:t> </a:t>
                      </a:r>
                      <a:r>
                        <a:rPr lang="en-US" sz="1800" kern="1200" dirty="0" smtClean="0">
                          <a:solidFill>
                            <a:srgbClr val="FFFFFF"/>
                          </a:solidFill>
                          <a:effectLst/>
                        </a:rPr>
                        <a:t>information/psychological warfare</a:t>
                      </a:r>
                      <a:endParaRPr lang="en-US" dirty="0">
                        <a:solidFill>
                          <a:srgbClr val="FFFFFF"/>
                        </a:solidFill>
                      </a:endParaRPr>
                    </a:p>
                  </a:txBody>
                  <a:tcPr/>
                </a:tc>
              </a:tr>
              <a:tr h="805956">
                <a:tc>
                  <a:txBody>
                    <a:bodyPr/>
                    <a:lstStyle/>
                    <a:p>
                      <a:r>
                        <a:rPr lang="en-US" sz="1800" kern="1200" dirty="0" smtClean="0">
                          <a:solidFill>
                            <a:srgbClr val="FFFFFF"/>
                          </a:solidFill>
                          <a:effectLst/>
                        </a:rPr>
                        <a:t>Conventional forces managed by rigid hierarchy and governance</a:t>
                      </a:r>
                      <a:r>
                        <a:rPr lang="en-US" dirty="0" smtClean="0">
                          <a:solidFill>
                            <a:srgbClr val="FFFFFF"/>
                          </a:solidFill>
                          <a:effectLst/>
                        </a:rPr>
                        <a:t> </a:t>
                      </a:r>
                      <a:endParaRPr lang="en-US" dirty="0">
                        <a:solidFill>
                          <a:srgbClr val="FFFFFF"/>
                        </a:solidFill>
                      </a:endParaRPr>
                    </a:p>
                  </a:txBody>
                  <a:tcPr/>
                </a:tc>
                <a:tc>
                  <a:txBody>
                    <a:bodyPr/>
                    <a:lstStyle/>
                    <a:p>
                      <a:r>
                        <a:rPr lang="en-US" sz="1800" kern="1200" dirty="0" smtClean="0">
                          <a:solidFill>
                            <a:srgbClr val="FFFFFF"/>
                          </a:solidFill>
                          <a:effectLst/>
                        </a:rPr>
                        <a:t>Specially prepared forces and commercial irregular groupings; use of armed civilians </a:t>
                      </a:r>
                      <a:endParaRPr lang="en-US" dirty="0">
                        <a:solidFill>
                          <a:srgbClr val="FFFFFF"/>
                        </a:solidFill>
                      </a:endParaRPr>
                    </a:p>
                  </a:txBody>
                  <a:tcPr/>
                </a:tc>
              </a:tr>
              <a:tr h="805956">
                <a:tc>
                  <a:txBody>
                    <a:bodyPr/>
                    <a:lstStyle/>
                    <a:p>
                      <a:r>
                        <a:rPr lang="en-US" dirty="0" smtClean="0">
                          <a:solidFill>
                            <a:srgbClr val="FFFFFF"/>
                          </a:solidFill>
                        </a:rPr>
                        <a:t>War has</a:t>
                      </a:r>
                      <a:r>
                        <a:rPr lang="en-US" baseline="0" dirty="0" smtClean="0">
                          <a:solidFill>
                            <a:srgbClr val="FFFFFF"/>
                          </a:solidFill>
                        </a:rPr>
                        <a:t> spatial and temporal limits</a:t>
                      </a:r>
                      <a:endParaRPr lang="en-US" dirty="0">
                        <a:solidFill>
                          <a:srgbClr val="FFFFFF"/>
                        </a:solidFill>
                      </a:endParaRPr>
                    </a:p>
                  </a:txBody>
                  <a:tcPr/>
                </a:tc>
                <a:tc>
                  <a:txBody>
                    <a:bodyPr/>
                    <a:lstStyle/>
                    <a:p>
                      <a:r>
                        <a:rPr lang="en-US" sz="1800" kern="1200" dirty="0" smtClean="0">
                          <a:solidFill>
                            <a:srgbClr val="FFFFFF"/>
                          </a:solidFill>
                          <a:effectLst/>
                        </a:rPr>
                        <a:t>State of permanent war as the natural condition in national life</a:t>
                      </a:r>
                      <a:r>
                        <a:rPr lang="en-US" dirty="0" smtClean="0">
                          <a:solidFill>
                            <a:srgbClr val="FFFFFF"/>
                          </a:solidFill>
                          <a:effectLst/>
                        </a:rPr>
                        <a:t> </a:t>
                      </a:r>
                      <a:endParaRPr lang="en-US" dirty="0">
                        <a:solidFill>
                          <a:srgbClr val="FFFFFF"/>
                        </a:solidFill>
                      </a:endParaRPr>
                    </a:p>
                  </a:txBody>
                  <a:tcPr/>
                </a:tc>
              </a:tr>
            </a:tbl>
          </a:graphicData>
        </a:graphic>
      </p:graphicFrame>
    </p:spTree>
    <p:extLst>
      <p:ext uri="{BB962C8B-B14F-4D97-AF65-F5344CB8AC3E}">
        <p14:creationId xmlns:p14="http://schemas.microsoft.com/office/powerpoint/2010/main" val="3001199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0630" y="239230"/>
          <a:ext cx="8501964" cy="6370891"/>
        </p:xfrm>
        <a:graphic>
          <a:graphicData uri="http://schemas.openxmlformats.org/drawingml/2006/table">
            <a:tbl>
              <a:tblPr firstRow="1" bandRow="1">
                <a:tableStyleId>{7DF18680-E054-41AD-8BC1-D1AEF772440D}</a:tableStyleId>
              </a:tblPr>
              <a:tblGrid>
                <a:gridCol w="3978892"/>
                <a:gridCol w="4523072"/>
              </a:tblGrid>
              <a:tr h="498925">
                <a:tc>
                  <a:txBody>
                    <a:bodyPr/>
                    <a:lstStyle/>
                    <a:p>
                      <a:pPr algn="ctr"/>
                      <a:r>
                        <a:rPr lang="en-US" sz="2000" b="1" dirty="0" smtClean="0"/>
                        <a:t>TRADITIONAL</a:t>
                      </a:r>
                      <a:r>
                        <a:rPr lang="en-US" sz="2000" b="1" baseline="0" dirty="0" smtClean="0"/>
                        <a:t> METHODS</a:t>
                      </a:r>
                      <a:endParaRPr lang="en-US" sz="2000" b="1" dirty="0"/>
                    </a:p>
                  </a:txBody>
                  <a:tcPr/>
                </a:tc>
                <a:tc>
                  <a:txBody>
                    <a:bodyPr/>
                    <a:lstStyle/>
                    <a:p>
                      <a:pPr algn="ctr"/>
                      <a:r>
                        <a:rPr lang="en-US" sz="2000" dirty="0" smtClean="0"/>
                        <a:t>“NEW WARFARE”</a:t>
                      </a:r>
                      <a:endParaRPr lang="en-US" sz="2000" dirty="0"/>
                    </a:p>
                  </a:txBody>
                  <a:tcPr/>
                </a:tc>
              </a:tr>
              <a:tr h="805956">
                <a:tc>
                  <a:txBody>
                    <a:bodyPr/>
                    <a:lstStyle/>
                    <a:p>
                      <a:r>
                        <a:rPr lang="en-US" sz="1800" kern="1200" dirty="0" smtClean="0">
                          <a:effectLst/>
                        </a:rPr>
                        <a:t>Military action starts after strategic deployment (declaration of war)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Military action starts by groups of troops during peace time (no war declaration).</a:t>
                      </a:r>
                      <a:endParaRPr lang="en-US" sz="1800" kern="1200" dirty="0" smtClean="0">
                        <a:solidFill>
                          <a:schemeClr val="tx1"/>
                        </a:solidFill>
                        <a:effectLst/>
                        <a:latin typeface="+mn-lt"/>
                        <a:ea typeface="+mn-ea"/>
                        <a:cs typeface="+mn-cs"/>
                      </a:endParaRPr>
                    </a:p>
                  </a:txBody>
                  <a:tcPr/>
                </a:tc>
              </a:tr>
              <a:tr h="805956">
                <a:tc>
                  <a:txBody>
                    <a:bodyPr/>
                    <a:lstStyle/>
                    <a:p>
                      <a:r>
                        <a:rPr lang="en-US" sz="1800" kern="1200" dirty="0" smtClean="0">
                          <a:effectLst/>
                        </a:rPr>
                        <a:t>Frontal clashes between large units consisting mostly of ground units</a:t>
                      </a:r>
                      <a:r>
                        <a:rPr lang="en-US" dirty="0" smtClean="0">
                          <a:effectLst/>
                        </a:rPr>
                        <a:t> </a:t>
                      </a:r>
                      <a:endParaRPr lang="en-US" dirty="0"/>
                    </a:p>
                  </a:txBody>
                  <a:tcPr/>
                </a:tc>
                <a:tc>
                  <a:txBody>
                    <a:bodyPr/>
                    <a:lstStyle/>
                    <a:p>
                      <a:r>
                        <a:rPr lang="en-US" sz="1800" kern="1200" dirty="0" smtClean="0">
                          <a:effectLst/>
                        </a:rPr>
                        <a:t>Non-contact clashes between highly maneuverable interspecific fighting groups</a:t>
                      </a:r>
                      <a:r>
                        <a:rPr lang="en-US" dirty="0" smtClean="0">
                          <a:effectLst/>
                        </a:rPr>
                        <a:t> </a:t>
                      </a:r>
                      <a:endParaRPr lang="en-US" dirty="0"/>
                    </a:p>
                  </a:txBody>
                  <a:tcPr/>
                </a:tc>
              </a:tr>
              <a:tr h="1151366">
                <a:tc>
                  <a:txBody>
                    <a:bodyPr/>
                    <a:lstStyle/>
                    <a:p>
                      <a:r>
                        <a:rPr lang="en-US" sz="1800" kern="1200" dirty="0" smtClean="0">
                          <a:effectLst/>
                        </a:rPr>
                        <a:t>Defeat of manpower, firepower, taking control of regions and borders to gain territorial control</a:t>
                      </a:r>
                      <a:r>
                        <a:rPr lang="en-US" dirty="0" smtClean="0">
                          <a:effectLst/>
                        </a:rPr>
                        <a:t> </a:t>
                      </a:r>
                      <a:endParaRPr lang="en-US" dirty="0"/>
                    </a:p>
                  </a:txBody>
                  <a:tcPr/>
                </a:tc>
                <a:tc>
                  <a:txBody>
                    <a:bodyPr/>
                    <a:lstStyle/>
                    <a:p>
                      <a:r>
                        <a:rPr lang="en-US" sz="1800" kern="1200" dirty="0" smtClean="0">
                          <a:effectLst/>
                        </a:rPr>
                        <a:t>Shift in</a:t>
                      </a:r>
                      <a:r>
                        <a:rPr lang="en-US" sz="1800" kern="1200" baseline="0" dirty="0" smtClean="0">
                          <a:effectLst/>
                        </a:rPr>
                        <a:t> focus f</a:t>
                      </a:r>
                      <a:r>
                        <a:rPr lang="en-US" sz="1800" kern="1200" dirty="0" smtClean="0">
                          <a:effectLst/>
                        </a:rPr>
                        <a:t>rom direct destruction to </a:t>
                      </a:r>
                      <a:r>
                        <a:rPr lang="en-US" sz="1800" b="1" kern="1200" dirty="0" smtClean="0">
                          <a:effectLst/>
                        </a:rPr>
                        <a:t>direct influence</a:t>
                      </a:r>
                      <a:r>
                        <a:rPr lang="en-US" sz="1800" kern="1200" dirty="0" smtClean="0">
                          <a:effectLst/>
                        </a:rPr>
                        <a:t>;</a:t>
                      </a:r>
                      <a:r>
                        <a:rPr lang="en-US" sz="1800" kern="1200" baseline="0" dirty="0" smtClean="0">
                          <a:effectLst/>
                        </a:rPr>
                        <a:t> </a:t>
                      </a:r>
                      <a:r>
                        <a:rPr lang="en-US" sz="1800" kern="1200" dirty="0" smtClean="0">
                          <a:effectLst/>
                        </a:rPr>
                        <a:t>from direct annihilation of the opponent to its inner decay</a:t>
                      </a:r>
                      <a:r>
                        <a:rPr lang="en-US" dirty="0" smtClean="0">
                          <a:effectLst/>
                        </a:rPr>
                        <a:t> </a:t>
                      </a:r>
                      <a:endParaRPr lang="en-US" dirty="0"/>
                    </a:p>
                  </a:txBody>
                  <a:tcPr/>
                </a:tc>
              </a:tr>
              <a:tr h="149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Combat operations on land, air, and sea (traditional</a:t>
                      </a:r>
                      <a:r>
                        <a:rPr lang="en-US" sz="1800" kern="1200" baseline="0" dirty="0" smtClean="0">
                          <a:effectLst/>
                        </a:rPr>
                        <a:t> “3D” </a:t>
                      </a:r>
                      <a:r>
                        <a:rPr lang="en-US" sz="1800" kern="1200" baseline="0" smtClean="0">
                          <a:effectLst/>
                        </a:rPr>
                        <a:t>battleground”)</a:t>
                      </a:r>
                      <a:endParaRPr lang="en-US" sz="1800" kern="1200" dirty="0" smtClean="0">
                        <a:effectLst/>
                      </a:endParaRPr>
                    </a:p>
                    <a:p>
                      <a:endParaRPr lang="en-US" dirty="0"/>
                    </a:p>
                  </a:txBody>
                  <a:tcPr>
                    <a:solidFill>
                      <a:schemeClr val="bg1"/>
                    </a:solidFill>
                  </a:tcPr>
                </a:tc>
                <a:tc>
                  <a:txBody>
                    <a:bodyPr/>
                    <a:lstStyle/>
                    <a:p>
                      <a:r>
                        <a:rPr lang="en-US" sz="1800" kern="1200" dirty="0" smtClean="0">
                          <a:effectLst/>
                        </a:rPr>
                        <a:t>A combination of political, economic, information, technological, and ecological campaigns. Emphasis on</a:t>
                      </a:r>
                      <a:r>
                        <a:rPr lang="en-US" dirty="0" smtClean="0">
                          <a:effectLst/>
                        </a:rPr>
                        <a:t> </a:t>
                      </a:r>
                      <a:r>
                        <a:rPr lang="en-US" sz="1800" kern="1200" dirty="0" smtClean="0">
                          <a:effectLst/>
                        </a:rPr>
                        <a:t>information/psychological warfare</a:t>
                      </a:r>
                      <a:endParaRPr lang="en-US" dirty="0"/>
                    </a:p>
                  </a:txBody>
                  <a:tcPr>
                    <a:solidFill>
                      <a:schemeClr val="bg1"/>
                    </a:solidFill>
                  </a:tcPr>
                </a:tc>
              </a:tr>
              <a:tr h="805956">
                <a:tc>
                  <a:txBody>
                    <a:bodyPr/>
                    <a:lstStyle/>
                    <a:p>
                      <a:r>
                        <a:rPr lang="en-US" sz="1800" kern="1200" dirty="0" smtClean="0">
                          <a:solidFill>
                            <a:srgbClr val="FFFFFF"/>
                          </a:solidFill>
                          <a:effectLst/>
                        </a:rPr>
                        <a:t>Conventional forces managed by rigid hierarchy and governance</a:t>
                      </a:r>
                      <a:r>
                        <a:rPr lang="en-US" dirty="0" smtClean="0">
                          <a:solidFill>
                            <a:srgbClr val="FFFFFF"/>
                          </a:solidFill>
                          <a:effectLst/>
                        </a:rPr>
                        <a:t> </a:t>
                      </a:r>
                      <a:endParaRPr lang="en-US" dirty="0">
                        <a:solidFill>
                          <a:srgbClr val="FFFFFF"/>
                        </a:solidFill>
                      </a:endParaRPr>
                    </a:p>
                  </a:txBody>
                  <a:tcPr/>
                </a:tc>
                <a:tc>
                  <a:txBody>
                    <a:bodyPr/>
                    <a:lstStyle/>
                    <a:p>
                      <a:r>
                        <a:rPr lang="en-US" sz="1800" kern="1200" dirty="0" smtClean="0">
                          <a:solidFill>
                            <a:srgbClr val="FFFFFF"/>
                          </a:solidFill>
                          <a:effectLst/>
                        </a:rPr>
                        <a:t>Specially prepared forces and commercial irregular groupings; use of armed civilians </a:t>
                      </a:r>
                      <a:endParaRPr lang="en-US" dirty="0">
                        <a:solidFill>
                          <a:srgbClr val="FFFFFF"/>
                        </a:solidFill>
                      </a:endParaRPr>
                    </a:p>
                  </a:txBody>
                  <a:tcPr/>
                </a:tc>
              </a:tr>
              <a:tr h="805956">
                <a:tc>
                  <a:txBody>
                    <a:bodyPr/>
                    <a:lstStyle/>
                    <a:p>
                      <a:r>
                        <a:rPr lang="en-US" dirty="0" smtClean="0">
                          <a:solidFill>
                            <a:srgbClr val="FFFFFF"/>
                          </a:solidFill>
                        </a:rPr>
                        <a:t>War has</a:t>
                      </a:r>
                      <a:r>
                        <a:rPr lang="en-US" baseline="0" dirty="0" smtClean="0">
                          <a:solidFill>
                            <a:srgbClr val="FFFFFF"/>
                          </a:solidFill>
                        </a:rPr>
                        <a:t> spatial and temporal limits</a:t>
                      </a:r>
                      <a:endParaRPr lang="en-US" dirty="0">
                        <a:solidFill>
                          <a:srgbClr val="FFFFFF"/>
                        </a:solidFill>
                      </a:endParaRPr>
                    </a:p>
                  </a:txBody>
                  <a:tcPr/>
                </a:tc>
                <a:tc>
                  <a:txBody>
                    <a:bodyPr/>
                    <a:lstStyle/>
                    <a:p>
                      <a:r>
                        <a:rPr lang="en-US" sz="1800" kern="1200" dirty="0" smtClean="0">
                          <a:solidFill>
                            <a:srgbClr val="FFFFFF"/>
                          </a:solidFill>
                          <a:effectLst/>
                        </a:rPr>
                        <a:t>State of permanent war as the natural condition in national life</a:t>
                      </a:r>
                      <a:r>
                        <a:rPr lang="en-US" dirty="0" smtClean="0">
                          <a:solidFill>
                            <a:srgbClr val="FFFFFF"/>
                          </a:solidFill>
                          <a:effectLst/>
                        </a:rPr>
                        <a:t> </a:t>
                      </a:r>
                      <a:endParaRPr lang="en-US" dirty="0">
                        <a:solidFill>
                          <a:srgbClr val="FFFFFF"/>
                        </a:solidFill>
                      </a:endParaRPr>
                    </a:p>
                  </a:txBody>
                  <a:tcPr/>
                </a:tc>
              </a:tr>
            </a:tbl>
          </a:graphicData>
        </a:graphic>
      </p:graphicFrame>
    </p:spTree>
    <p:extLst>
      <p:ext uri="{BB962C8B-B14F-4D97-AF65-F5344CB8AC3E}">
        <p14:creationId xmlns:p14="http://schemas.microsoft.com/office/powerpoint/2010/main" val="3178357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0630" y="239230"/>
          <a:ext cx="8501964" cy="6370891"/>
        </p:xfrm>
        <a:graphic>
          <a:graphicData uri="http://schemas.openxmlformats.org/drawingml/2006/table">
            <a:tbl>
              <a:tblPr firstRow="1" bandRow="1">
                <a:tableStyleId>{7DF18680-E054-41AD-8BC1-D1AEF772440D}</a:tableStyleId>
              </a:tblPr>
              <a:tblGrid>
                <a:gridCol w="3978892"/>
                <a:gridCol w="4523072"/>
              </a:tblGrid>
              <a:tr h="498925">
                <a:tc>
                  <a:txBody>
                    <a:bodyPr/>
                    <a:lstStyle/>
                    <a:p>
                      <a:pPr algn="ctr"/>
                      <a:r>
                        <a:rPr lang="en-US" sz="2000" b="1" dirty="0" smtClean="0"/>
                        <a:t>TRADITIONAL</a:t>
                      </a:r>
                      <a:r>
                        <a:rPr lang="en-US" sz="2000" b="1" baseline="0" dirty="0" smtClean="0"/>
                        <a:t> METHODS</a:t>
                      </a:r>
                      <a:endParaRPr lang="en-US" sz="2000" b="1" dirty="0"/>
                    </a:p>
                  </a:txBody>
                  <a:tcPr/>
                </a:tc>
                <a:tc>
                  <a:txBody>
                    <a:bodyPr/>
                    <a:lstStyle/>
                    <a:p>
                      <a:pPr algn="ctr"/>
                      <a:r>
                        <a:rPr lang="en-US" sz="2000" dirty="0" smtClean="0"/>
                        <a:t>“NEW WARFARE”</a:t>
                      </a:r>
                      <a:endParaRPr lang="en-US" sz="2000" dirty="0"/>
                    </a:p>
                  </a:txBody>
                  <a:tcPr/>
                </a:tc>
              </a:tr>
              <a:tr h="805956">
                <a:tc>
                  <a:txBody>
                    <a:bodyPr/>
                    <a:lstStyle/>
                    <a:p>
                      <a:r>
                        <a:rPr lang="en-US" sz="1800" kern="1200" dirty="0" smtClean="0">
                          <a:effectLst/>
                        </a:rPr>
                        <a:t>Military action starts after strategic deployment (declaration of war)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Military action starts by groups of troops during peace time (no war declaration).</a:t>
                      </a:r>
                      <a:endParaRPr lang="en-US" sz="1800" kern="1200" dirty="0" smtClean="0">
                        <a:solidFill>
                          <a:schemeClr val="tx1"/>
                        </a:solidFill>
                        <a:effectLst/>
                        <a:latin typeface="+mn-lt"/>
                        <a:ea typeface="+mn-ea"/>
                        <a:cs typeface="+mn-cs"/>
                      </a:endParaRPr>
                    </a:p>
                  </a:txBody>
                  <a:tcPr/>
                </a:tc>
              </a:tr>
              <a:tr h="805956">
                <a:tc>
                  <a:txBody>
                    <a:bodyPr/>
                    <a:lstStyle/>
                    <a:p>
                      <a:r>
                        <a:rPr lang="en-US" sz="1800" kern="1200" dirty="0" smtClean="0">
                          <a:effectLst/>
                        </a:rPr>
                        <a:t>Frontal clashes between large units consisting mostly of ground units</a:t>
                      </a:r>
                      <a:r>
                        <a:rPr lang="en-US" dirty="0" smtClean="0">
                          <a:effectLst/>
                        </a:rPr>
                        <a:t> </a:t>
                      </a:r>
                      <a:endParaRPr lang="en-US" dirty="0"/>
                    </a:p>
                  </a:txBody>
                  <a:tcPr/>
                </a:tc>
                <a:tc>
                  <a:txBody>
                    <a:bodyPr/>
                    <a:lstStyle/>
                    <a:p>
                      <a:r>
                        <a:rPr lang="en-US" sz="1800" kern="1200" dirty="0" smtClean="0">
                          <a:effectLst/>
                        </a:rPr>
                        <a:t>Non-contact clashes between highly maneuverable interspecific fighting groups</a:t>
                      </a:r>
                      <a:r>
                        <a:rPr lang="en-US" dirty="0" smtClean="0">
                          <a:effectLst/>
                        </a:rPr>
                        <a:t> </a:t>
                      </a:r>
                      <a:endParaRPr lang="en-US" dirty="0"/>
                    </a:p>
                  </a:txBody>
                  <a:tcPr/>
                </a:tc>
              </a:tr>
              <a:tr h="1151366">
                <a:tc>
                  <a:txBody>
                    <a:bodyPr/>
                    <a:lstStyle/>
                    <a:p>
                      <a:r>
                        <a:rPr lang="en-US" sz="1800" kern="1200" dirty="0" smtClean="0">
                          <a:effectLst/>
                        </a:rPr>
                        <a:t>Defeat of manpower, firepower, taking control of regions and borders to gain territorial control</a:t>
                      </a:r>
                      <a:r>
                        <a:rPr lang="en-US" dirty="0" smtClean="0">
                          <a:effectLst/>
                        </a:rPr>
                        <a:t> </a:t>
                      </a:r>
                      <a:endParaRPr lang="en-US" dirty="0"/>
                    </a:p>
                  </a:txBody>
                  <a:tcPr/>
                </a:tc>
                <a:tc>
                  <a:txBody>
                    <a:bodyPr/>
                    <a:lstStyle/>
                    <a:p>
                      <a:r>
                        <a:rPr lang="en-US" sz="1800" kern="1200" dirty="0" smtClean="0">
                          <a:effectLst/>
                        </a:rPr>
                        <a:t>Shift in</a:t>
                      </a:r>
                      <a:r>
                        <a:rPr lang="en-US" sz="1800" kern="1200" baseline="0" dirty="0" smtClean="0">
                          <a:effectLst/>
                        </a:rPr>
                        <a:t> focus f</a:t>
                      </a:r>
                      <a:r>
                        <a:rPr lang="en-US" sz="1800" kern="1200" dirty="0" smtClean="0">
                          <a:effectLst/>
                        </a:rPr>
                        <a:t>rom direct destruction to </a:t>
                      </a:r>
                      <a:r>
                        <a:rPr lang="en-US" sz="1800" b="1" kern="1200" dirty="0" smtClean="0">
                          <a:effectLst/>
                        </a:rPr>
                        <a:t>direct influence</a:t>
                      </a:r>
                      <a:r>
                        <a:rPr lang="en-US" sz="1800" kern="1200" dirty="0" smtClean="0">
                          <a:effectLst/>
                        </a:rPr>
                        <a:t>;</a:t>
                      </a:r>
                      <a:r>
                        <a:rPr lang="en-US" sz="1800" kern="1200" baseline="0" dirty="0" smtClean="0">
                          <a:effectLst/>
                        </a:rPr>
                        <a:t> </a:t>
                      </a:r>
                      <a:r>
                        <a:rPr lang="en-US" sz="1800" kern="1200" dirty="0" smtClean="0">
                          <a:effectLst/>
                        </a:rPr>
                        <a:t>from direct annihilation of the opponent to its inner decay</a:t>
                      </a:r>
                      <a:r>
                        <a:rPr lang="en-US" dirty="0" smtClean="0">
                          <a:effectLst/>
                        </a:rPr>
                        <a:t> </a:t>
                      </a:r>
                      <a:endParaRPr lang="en-US" dirty="0"/>
                    </a:p>
                  </a:txBody>
                  <a:tcPr/>
                </a:tc>
              </a:tr>
              <a:tr h="149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Combat operations on land, air, and sea (traditional</a:t>
                      </a:r>
                      <a:r>
                        <a:rPr lang="en-US" sz="1800" kern="1200" baseline="0" dirty="0" smtClean="0">
                          <a:effectLst/>
                        </a:rPr>
                        <a:t> “3D” battleground”</a:t>
                      </a:r>
                      <a:endParaRPr lang="en-US" sz="1800" kern="1200" dirty="0" smtClean="0">
                        <a:effectLst/>
                      </a:endParaRPr>
                    </a:p>
                    <a:p>
                      <a:endParaRPr lang="en-US" dirty="0"/>
                    </a:p>
                  </a:txBody>
                  <a:tcPr/>
                </a:tc>
                <a:tc>
                  <a:txBody>
                    <a:bodyPr/>
                    <a:lstStyle/>
                    <a:p>
                      <a:r>
                        <a:rPr lang="en-US" sz="1800" kern="1200" dirty="0" smtClean="0">
                          <a:effectLst/>
                        </a:rPr>
                        <a:t>A combination of political, economic, information, technological, and ecological campaigns. Emphasis on</a:t>
                      </a:r>
                      <a:r>
                        <a:rPr lang="en-US" dirty="0" smtClean="0">
                          <a:effectLst/>
                        </a:rPr>
                        <a:t> </a:t>
                      </a:r>
                      <a:r>
                        <a:rPr lang="en-US" sz="1800" kern="1200" dirty="0" smtClean="0">
                          <a:effectLst/>
                        </a:rPr>
                        <a:t>information/psychological warfare</a:t>
                      </a:r>
                      <a:endParaRPr lang="en-US" dirty="0"/>
                    </a:p>
                  </a:txBody>
                  <a:tcPr/>
                </a:tc>
              </a:tr>
              <a:tr h="805956">
                <a:tc>
                  <a:txBody>
                    <a:bodyPr/>
                    <a:lstStyle/>
                    <a:p>
                      <a:r>
                        <a:rPr lang="en-US" sz="1800" kern="1200" dirty="0" smtClean="0">
                          <a:effectLst/>
                        </a:rPr>
                        <a:t>Conventional forces managed by rigid hierarchy and governance</a:t>
                      </a:r>
                      <a:r>
                        <a:rPr lang="en-US" dirty="0" smtClean="0">
                          <a:effectLst/>
                        </a:rPr>
                        <a:t> </a:t>
                      </a:r>
                      <a:endParaRPr lang="en-US" dirty="0"/>
                    </a:p>
                  </a:txBody>
                  <a:tcPr>
                    <a:solidFill>
                      <a:schemeClr val="bg1"/>
                    </a:solidFill>
                  </a:tcPr>
                </a:tc>
                <a:tc>
                  <a:txBody>
                    <a:bodyPr/>
                    <a:lstStyle/>
                    <a:p>
                      <a:r>
                        <a:rPr lang="en-US" sz="1800" kern="1200" dirty="0" smtClean="0">
                          <a:effectLst/>
                        </a:rPr>
                        <a:t>Specially prepared forces and commercial irregular groupings; use of armed civilians </a:t>
                      </a:r>
                      <a:endParaRPr lang="en-US" dirty="0"/>
                    </a:p>
                  </a:txBody>
                  <a:tcPr>
                    <a:solidFill>
                      <a:schemeClr val="bg1"/>
                    </a:solidFill>
                  </a:tcPr>
                </a:tc>
              </a:tr>
              <a:tr h="805956">
                <a:tc>
                  <a:txBody>
                    <a:bodyPr/>
                    <a:lstStyle/>
                    <a:p>
                      <a:r>
                        <a:rPr lang="en-US" dirty="0" smtClean="0">
                          <a:solidFill>
                            <a:srgbClr val="FFFFFF"/>
                          </a:solidFill>
                        </a:rPr>
                        <a:t>War has</a:t>
                      </a:r>
                      <a:r>
                        <a:rPr lang="en-US" baseline="0" dirty="0" smtClean="0">
                          <a:solidFill>
                            <a:srgbClr val="FFFFFF"/>
                          </a:solidFill>
                        </a:rPr>
                        <a:t> spatial and temporal limits</a:t>
                      </a:r>
                      <a:endParaRPr lang="en-US" dirty="0">
                        <a:solidFill>
                          <a:srgbClr val="FFFFFF"/>
                        </a:solidFill>
                      </a:endParaRPr>
                    </a:p>
                  </a:txBody>
                  <a:tcPr/>
                </a:tc>
                <a:tc>
                  <a:txBody>
                    <a:bodyPr/>
                    <a:lstStyle/>
                    <a:p>
                      <a:r>
                        <a:rPr lang="en-US" sz="1800" kern="1200" dirty="0" smtClean="0">
                          <a:solidFill>
                            <a:srgbClr val="FFFFFF"/>
                          </a:solidFill>
                          <a:effectLst/>
                        </a:rPr>
                        <a:t>State of permanent war as the natural condition in national life</a:t>
                      </a:r>
                      <a:r>
                        <a:rPr lang="en-US" dirty="0" smtClean="0">
                          <a:solidFill>
                            <a:srgbClr val="FFFFFF"/>
                          </a:solidFill>
                          <a:effectLst/>
                        </a:rPr>
                        <a:t> </a:t>
                      </a:r>
                      <a:endParaRPr lang="en-US" dirty="0">
                        <a:solidFill>
                          <a:srgbClr val="FFFFFF"/>
                        </a:solidFill>
                      </a:endParaRPr>
                    </a:p>
                  </a:txBody>
                  <a:tcPr/>
                </a:tc>
              </a:tr>
            </a:tbl>
          </a:graphicData>
        </a:graphic>
      </p:graphicFrame>
    </p:spTree>
    <p:extLst>
      <p:ext uri="{BB962C8B-B14F-4D97-AF65-F5344CB8AC3E}">
        <p14:creationId xmlns:p14="http://schemas.microsoft.com/office/powerpoint/2010/main" val="262957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0630" y="239230"/>
          <a:ext cx="8501964" cy="6370891"/>
        </p:xfrm>
        <a:graphic>
          <a:graphicData uri="http://schemas.openxmlformats.org/drawingml/2006/table">
            <a:tbl>
              <a:tblPr firstRow="1" bandRow="1">
                <a:tableStyleId>{7DF18680-E054-41AD-8BC1-D1AEF772440D}</a:tableStyleId>
              </a:tblPr>
              <a:tblGrid>
                <a:gridCol w="3978892"/>
                <a:gridCol w="4523072"/>
              </a:tblGrid>
              <a:tr h="498925">
                <a:tc>
                  <a:txBody>
                    <a:bodyPr/>
                    <a:lstStyle/>
                    <a:p>
                      <a:pPr algn="ctr"/>
                      <a:r>
                        <a:rPr lang="en-US" sz="2000" b="1" dirty="0" smtClean="0"/>
                        <a:t>TRADITIONAL</a:t>
                      </a:r>
                      <a:r>
                        <a:rPr lang="en-US" sz="2000" b="1" baseline="0" dirty="0" smtClean="0"/>
                        <a:t> METHODS</a:t>
                      </a:r>
                      <a:endParaRPr lang="en-US" sz="2000" b="1" dirty="0"/>
                    </a:p>
                  </a:txBody>
                  <a:tcPr/>
                </a:tc>
                <a:tc>
                  <a:txBody>
                    <a:bodyPr/>
                    <a:lstStyle/>
                    <a:p>
                      <a:pPr algn="ctr"/>
                      <a:r>
                        <a:rPr lang="en-US" sz="2000" dirty="0" smtClean="0"/>
                        <a:t>“NEW WARFARE”</a:t>
                      </a:r>
                      <a:endParaRPr lang="en-US" sz="2000" dirty="0"/>
                    </a:p>
                  </a:txBody>
                  <a:tcPr/>
                </a:tc>
              </a:tr>
              <a:tr h="805956">
                <a:tc>
                  <a:txBody>
                    <a:bodyPr/>
                    <a:lstStyle/>
                    <a:p>
                      <a:r>
                        <a:rPr lang="en-US" sz="1800" kern="1200" dirty="0" smtClean="0">
                          <a:effectLst/>
                        </a:rPr>
                        <a:t>Military action starts after strategic deployment (declaration of war)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Military action starts by groups of troops during peace time (no war declaration).</a:t>
                      </a:r>
                      <a:endParaRPr lang="en-US" sz="1800" kern="1200" dirty="0" smtClean="0">
                        <a:solidFill>
                          <a:schemeClr val="tx1"/>
                        </a:solidFill>
                        <a:effectLst/>
                        <a:latin typeface="+mn-lt"/>
                        <a:ea typeface="+mn-ea"/>
                        <a:cs typeface="+mn-cs"/>
                      </a:endParaRPr>
                    </a:p>
                  </a:txBody>
                  <a:tcPr/>
                </a:tc>
              </a:tr>
              <a:tr h="805956">
                <a:tc>
                  <a:txBody>
                    <a:bodyPr/>
                    <a:lstStyle/>
                    <a:p>
                      <a:r>
                        <a:rPr lang="en-US" sz="1800" kern="1200" dirty="0" smtClean="0">
                          <a:effectLst/>
                        </a:rPr>
                        <a:t>Frontal clashes between large units consisting mostly of ground units</a:t>
                      </a:r>
                      <a:r>
                        <a:rPr lang="en-US" dirty="0" smtClean="0">
                          <a:effectLst/>
                        </a:rPr>
                        <a:t> </a:t>
                      </a:r>
                      <a:endParaRPr lang="en-US" dirty="0"/>
                    </a:p>
                  </a:txBody>
                  <a:tcPr/>
                </a:tc>
                <a:tc>
                  <a:txBody>
                    <a:bodyPr/>
                    <a:lstStyle/>
                    <a:p>
                      <a:r>
                        <a:rPr lang="en-US" sz="1800" kern="1200" dirty="0" smtClean="0">
                          <a:effectLst/>
                        </a:rPr>
                        <a:t>Non-contact clashes between highly maneuverable interspecific fighting groups</a:t>
                      </a:r>
                      <a:r>
                        <a:rPr lang="en-US" dirty="0" smtClean="0">
                          <a:effectLst/>
                        </a:rPr>
                        <a:t> </a:t>
                      </a:r>
                      <a:endParaRPr lang="en-US" dirty="0"/>
                    </a:p>
                  </a:txBody>
                  <a:tcPr/>
                </a:tc>
              </a:tr>
              <a:tr h="1151366">
                <a:tc>
                  <a:txBody>
                    <a:bodyPr/>
                    <a:lstStyle/>
                    <a:p>
                      <a:r>
                        <a:rPr lang="en-US" sz="1800" kern="1200" dirty="0" smtClean="0">
                          <a:effectLst/>
                        </a:rPr>
                        <a:t>Defeat of manpower, firepower, taking control of regions and borders to gain territorial control</a:t>
                      </a:r>
                      <a:r>
                        <a:rPr lang="en-US" dirty="0" smtClean="0">
                          <a:effectLst/>
                        </a:rPr>
                        <a:t> </a:t>
                      </a:r>
                      <a:endParaRPr lang="en-US" dirty="0"/>
                    </a:p>
                  </a:txBody>
                  <a:tcPr/>
                </a:tc>
                <a:tc>
                  <a:txBody>
                    <a:bodyPr/>
                    <a:lstStyle/>
                    <a:p>
                      <a:r>
                        <a:rPr lang="en-US" sz="1800" kern="1200" dirty="0" smtClean="0">
                          <a:effectLst/>
                        </a:rPr>
                        <a:t>Shift in</a:t>
                      </a:r>
                      <a:r>
                        <a:rPr lang="en-US" sz="1800" kern="1200" baseline="0" dirty="0" smtClean="0">
                          <a:effectLst/>
                        </a:rPr>
                        <a:t> focus f</a:t>
                      </a:r>
                      <a:r>
                        <a:rPr lang="en-US" sz="1800" kern="1200" dirty="0" smtClean="0">
                          <a:effectLst/>
                        </a:rPr>
                        <a:t>rom direct destruction to </a:t>
                      </a:r>
                      <a:r>
                        <a:rPr lang="en-US" sz="1800" b="1" kern="1200" dirty="0" smtClean="0">
                          <a:effectLst/>
                        </a:rPr>
                        <a:t>direct influence</a:t>
                      </a:r>
                      <a:r>
                        <a:rPr lang="en-US" sz="1800" kern="1200" dirty="0" smtClean="0">
                          <a:effectLst/>
                        </a:rPr>
                        <a:t>;</a:t>
                      </a:r>
                      <a:r>
                        <a:rPr lang="en-US" sz="1800" kern="1200" baseline="0" dirty="0" smtClean="0">
                          <a:effectLst/>
                        </a:rPr>
                        <a:t> </a:t>
                      </a:r>
                      <a:r>
                        <a:rPr lang="en-US" sz="1800" kern="1200" dirty="0" smtClean="0">
                          <a:effectLst/>
                        </a:rPr>
                        <a:t>from direct annihilation of the opponent to its inner decay</a:t>
                      </a:r>
                      <a:r>
                        <a:rPr lang="en-US" dirty="0" smtClean="0">
                          <a:effectLst/>
                        </a:rPr>
                        <a:t> </a:t>
                      </a:r>
                      <a:endParaRPr lang="en-US" dirty="0"/>
                    </a:p>
                  </a:txBody>
                  <a:tcPr/>
                </a:tc>
              </a:tr>
              <a:tr h="149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Combat operations on land, air, and sea (traditional</a:t>
                      </a:r>
                      <a:r>
                        <a:rPr lang="en-US" sz="1800" kern="1200" baseline="0" dirty="0" smtClean="0">
                          <a:effectLst/>
                        </a:rPr>
                        <a:t> “3D” battleground”</a:t>
                      </a:r>
                      <a:endParaRPr lang="en-US" sz="1800" kern="1200" dirty="0" smtClean="0">
                        <a:effectLst/>
                      </a:endParaRPr>
                    </a:p>
                    <a:p>
                      <a:endParaRPr lang="en-US" dirty="0"/>
                    </a:p>
                  </a:txBody>
                  <a:tcPr/>
                </a:tc>
                <a:tc>
                  <a:txBody>
                    <a:bodyPr/>
                    <a:lstStyle/>
                    <a:p>
                      <a:r>
                        <a:rPr lang="en-US" sz="1800" kern="1200" dirty="0" smtClean="0">
                          <a:effectLst/>
                        </a:rPr>
                        <a:t>A combination of political, economic, information, technological, and ecological campaigns. Emphasis on</a:t>
                      </a:r>
                      <a:r>
                        <a:rPr lang="en-US" dirty="0" smtClean="0">
                          <a:effectLst/>
                        </a:rPr>
                        <a:t> </a:t>
                      </a:r>
                      <a:r>
                        <a:rPr lang="en-US" sz="1800" kern="1200" dirty="0" smtClean="0">
                          <a:effectLst/>
                        </a:rPr>
                        <a:t>information/psychological warfare</a:t>
                      </a:r>
                      <a:endParaRPr lang="en-US" dirty="0"/>
                    </a:p>
                  </a:txBody>
                  <a:tcPr/>
                </a:tc>
              </a:tr>
              <a:tr h="805956">
                <a:tc>
                  <a:txBody>
                    <a:bodyPr/>
                    <a:lstStyle/>
                    <a:p>
                      <a:r>
                        <a:rPr lang="en-US" sz="1800" kern="1200" dirty="0" smtClean="0">
                          <a:effectLst/>
                        </a:rPr>
                        <a:t>Conventional forces managed by rigid hierarchy and governance</a:t>
                      </a:r>
                      <a:r>
                        <a:rPr lang="en-US" dirty="0" smtClean="0">
                          <a:effectLst/>
                        </a:rPr>
                        <a:t> </a:t>
                      </a:r>
                      <a:endParaRPr lang="en-US" dirty="0"/>
                    </a:p>
                  </a:txBody>
                  <a:tcPr/>
                </a:tc>
                <a:tc>
                  <a:txBody>
                    <a:bodyPr/>
                    <a:lstStyle/>
                    <a:p>
                      <a:r>
                        <a:rPr lang="en-US" sz="1800" kern="1200" dirty="0" smtClean="0">
                          <a:effectLst/>
                        </a:rPr>
                        <a:t>Specially prepared forces and commercial irregular groupings; use of armed civilians </a:t>
                      </a:r>
                      <a:endParaRPr lang="en-US" dirty="0"/>
                    </a:p>
                  </a:txBody>
                  <a:tcPr/>
                </a:tc>
              </a:tr>
              <a:tr h="805956">
                <a:tc>
                  <a:txBody>
                    <a:bodyPr/>
                    <a:lstStyle/>
                    <a:p>
                      <a:r>
                        <a:rPr lang="en-US" dirty="0" smtClean="0"/>
                        <a:t>War has</a:t>
                      </a:r>
                      <a:r>
                        <a:rPr lang="en-US" baseline="0" dirty="0" smtClean="0"/>
                        <a:t> spatial and temporal limits</a:t>
                      </a:r>
                      <a:endParaRPr lang="en-US" dirty="0"/>
                    </a:p>
                  </a:txBody>
                  <a:tcPr>
                    <a:solidFill>
                      <a:schemeClr val="bg1"/>
                    </a:solidFill>
                  </a:tcPr>
                </a:tc>
                <a:tc>
                  <a:txBody>
                    <a:bodyPr/>
                    <a:lstStyle/>
                    <a:p>
                      <a:r>
                        <a:rPr lang="en-US" sz="1800" kern="1200" dirty="0" smtClean="0">
                          <a:effectLst/>
                        </a:rPr>
                        <a:t>State of permanent war as the natural condition in national life</a:t>
                      </a:r>
                      <a:r>
                        <a:rPr lang="en-US" dirty="0" smtClean="0">
                          <a:effectLst/>
                        </a:rPr>
                        <a:t> </a:t>
                      </a:r>
                      <a:endParaRPr lang="en-US" dirty="0"/>
                    </a:p>
                  </a:txBody>
                  <a:tcPr>
                    <a:solidFill>
                      <a:schemeClr val="bg1"/>
                    </a:solidFill>
                  </a:tcPr>
                </a:tc>
              </a:tr>
            </a:tbl>
          </a:graphicData>
        </a:graphic>
      </p:graphicFrame>
    </p:spTree>
    <p:extLst>
      <p:ext uri="{BB962C8B-B14F-4D97-AF65-F5344CB8AC3E}">
        <p14:creationId xmlns:p14="http://schemas.microsoft.com/office/powerpoint/2010/main" val="812996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200"/>
            <a:ext cx="9144000" cy="6428804"/>
          </a:xfrm>
          <a:prstGeom prst="rect">
            <a:avLst/>
          </a:prstGeom>
        </p:spPr>
      </p:pic>
    </p:spTree>
    <p:extLst>
      <p:ext uri="{BB962C8B-B14F-4D97-AF65-F5344CB8AC3E}">
        <p14:creationId xmlns:p14="http://schemas.microsoft.com/office/powerpoint/2010/main" val="624286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“New Warfare”</a:t>
            </a:r>
            <a:endParaRPr lang="en-US" dirty="0"/>
          </a:p>
        </p:txBody>
      </p:sp>
      <p:sp>
        <p:nvSpPr>
          <p:cNvPr id="3" name="Content Placeholder 2"/>
          <p:cNvSpPr>
            <a:spLocks noGrp="1"/>
          </p:cNvSpPr>
          <p:nvPr>
            <p:ph idx="1"/>
          </p:nvPr>
        </p:nvSpPr>
        <p:spPr>
          <a:xfrm>
            <a:off x="191361" y="1524318"/>
            <a:ext cx="8402477" cy="5190173"/>
          </a:xfrm>
        </p:spPr>
        <p:txBody>
          <a:bodyPr>
            <a:normAutofit fontScale="92500" lnSpcReduction="20000"/>
          </a:bodyPr>
          <a:lstStyle/>
          <a:p>
            <a:pPr lvl="0"/>
            <a:r>
              <a:rPr lang="en-US" sz="2100" dirty="0" smtClean="0"/>
              <a:t>I. Non</a:t>
            </a:r>
            <a:r>
              <a:rPr lang="en-US" sz="2100" dirty="0"/>
              <a:t>-military </a:t>
            </a:r>
            <a:r>
              <a:rPr lang="en-US" sz="2100" dirty="0" smtClean="0"/>
              <a:t>asymmetric warfare (encompassing information, moral, psychological, ideological, diplomatic, and economic measures)</a:t>
            </a:r>
            <a:endParaRPr lang="en-US" sz="2100" dirty="0"/>
          </a:p>
          <a:p>
            <a:pPr lvl="0"/>
            <a:r>
              <a:rPr lang="en-US" sz="2100" dirty="0" smtClean="0"/>
              <a:t>II. </a:t>
            </a:r>
            <a:r>
              <a:rPr lang="en-US" sz="2100" dirty="0"/>
              <a:t>S</a:t>
            </a:r>
            <a:r>
              <a:rPr lang="en-US" sz="2100" dirty="0" smtClean="0"/>
              <a:t>pecial </a:t>
            </a:r>
            <a:r>
              <a:rPr lang="en-US" sz="2100" dirty="0"/>
              <a:t>operations to mislead political and military </a:t>
            </a:r>
            <a:r>
              <a:rPr lang="en-US" sz="2100" dirty="0" smtClean="0"/>
              <a:t>leaders</a:t>
            </a:r>
            <a:endParaRPr lang="en-US" sz="2100" dirty="0"/>
          </a:p>
          <a:p>
            <a:pPr lvl="0"/>
            <a:r>
              <a:rPr lang="en-US" sz="2100" dirty="0" smtClean="0"/>
              <a:t>III. </a:t>
            </a:r>
            <a:r>
              <a:rPr lang="en-US" sz="2100" dirty="0"/>
              <a:t>I</a:t>
            </a:r>
            <a:r>
              <a:rPr lang="en-US" sz="2100" dirty="0" smtClean="0"/>
              <a:t>ntimidation</a:t>
            </a:r>
            <a:r>
              <a:rPr lang="en-US" sz="2100" dirty="0"/>
              <a:t>, deceiving, and bribing government and military officers, with the objective of making them abandon their service duties.</a:t>
            </a:r>
          </a:p>
          <a:p>
            <a:pPr lvl="0"/>
            <a:r>
              <a:rPr lang="en-US" sz="2100" dirty="0" smtClean="0"/>
              <a:t>IV. </a:t>
            </a:r>
            <a:r>
              <a:rPr lang="en-US" sz="2100" dirty="0"/>
              <a:t>D</a:t>
            </a:r>
            <a:r>
              <a:rPr lang="en-US" sz="2100" dirty="0" smtClean="0"/>
              <a:t>estabilizing </a:t>
            </a:r>
            <a:r>
              <a:rPr lang="en-US" sz="2100" dirty="0"/>
              <a:t>propaganda to increase discontent among the </a:t>
            </a:r>
            <a:r>
              <a:rPr lang="en-US" sz="2100" dirty="0" smtClean="0"/>
              <a:t>population</a:t>
            </a:r>
            <a:endParaRPr lang="en-US" sz="2100" dirty="0"/>
          </a:p>
          <a:p>
            <a:pPr lvl="0"/>
            <a:r>
              <a:rPr lang="en-US" sz="2100" dirty="0" smtClean="0"/>
              <a:t>V. </a:t>
            </a:r>
            <a:r>
              <a:rPr lang="en-US" sz="2100" dirty="0"/>
              <a:t>E</a:t>
            </a:r>
            <a:r>
              <a:rPr lang="en-US" sz="2100" dirty="0" smtClean="0"/>
              <a:t>stablishment </a:t>
            </a:r>
            <a:r>
              <a:rPr lang="en-US" sz="2100" dirty="0"/>
              <a:t>of no-fly zones over the country to be attacked, imposition of blockades, and </a:t>
            </a:r>
            <a:r>
              <a:rPr lang="en-US" sz="2100" dirty="0" smtClean="0"/>
              <a:t>VI. </a:t>
            </a:r>
            <a:r>
              <a:rPr lang="en-US" sz="2100" dirty="0"/>
              <a:t>C</a:t>
            </a:r>
            <a:r>
              <a:rPr lang="en-US" sz="2100" dirty="0" smtClean="0"/>
              <a:t>ommencement </a:t>
            </a:r>
            <a:r>
              <a:rPr lang="en-US" sz="2100" dirty="0"/>
              <a:t>of military action, immediately preceded by large-scale recon- naissance and subversive </a:t>
            </a:r>
            <a:r>
              <a:rPr lang="en-US" sz="2100" dirty="0" smtClean="0"/>
              <a:t>missions</a:t>
            </a:r>
          </a:p>
          <a:p>
            <a:pPr lvl="0"/>
            <a:r>
              <a:rPr lang="en-US" sz="2100" dirty="0" smtClean="0"/>
              <a:t>VII. </a:t>
            </a:r>
            <a:r>
              <a:rPr lang="en-US" sz="2100" dirty="0"/>
              <a:t>C</a:t>
            </a:r>
            <a:r>
              <a:rPr lang="en-US" sz="2100" dirty="0" smtClean="0"/>
              <a:t>ombination </a:t>
            </a:r>
            <a:r>
              <a:rPr lang="en-US" sz="2100" dirty="0"/>
              <a:t>of targeted information operation, electronic warfare </a:t>
            </a:r>
            <a:r>
              <a:rPr lang="en-US" sz="2100" dirty="0" smtClean="0"/>
              <a:t>operation</a:t>
            </a:r>
            <a:r>
              <a:rPr lang="en-US" sz="2100" dirty="0"/>
              <a:t>, aerospace operation, continuous </a:t>
            </a:r>
            <a:r>
              <a:rPr lang="en-US" sz="2100" dirty="0" err="1"/>
              <a:t>airforce</a:t>
            </a:r>
            <a:r>
              <a:rPr lang="en-US" sz="2100" dirty="0"/>
              <a:t> harassment, combined with the use of high- precision weapons launched from various </a:t>
            </a:r>
            <a:r>
              <a:rPr lang="en-US" sz="2100" dirty="0" smtClean="0"/>
              <a:t>platforms.</a:t>
            </a:r>
          </a:p>
          <a:p>
            <a:pPr lvl="0"/>
            <a:r>
              <a:rPr lang="en-US" sz="2100" dirty="0" smtClean="0"/>
              <a:t>VIII. </a:t>
            </a:r>
            <a:r>
              <a:rPr lang="en-US" sz="2100" dirty="0"/>
              <a:t>R</a:t>
            </a:r>
            <a:r>
              <a:rPr lang="en-US" sz="2100" dirty="0" smtClean="0"/>
              <a:t>oll </a:t>
            </a:r>
            <a:r>
              <a:rPr lang="en-US" sz="2100" dirty="0"/>
              <a:t>over the remaining points of resistance and destroy surviving enemy </a:t>
            </a:r>
            <a:r>
              <a:rPr lang="en-US" sz="2100" dirty="0" smtClean="0"/>
              <a:t>units.</a:t>
            </a:r>
            <a:endParaRPr lang="en-US" sz="2100" dirty="0"/>
          </a:p>
          <a:p>
            <a:endParaRPr lang="en-US" dirty="0"/>
          </a:p>
        </p:txBody>
      </p:sp>
    </p:spTree>
    <p:extLst>
      <p:ext uri="{BB962C8B-B14F-4D97-AF65-F5344CB8AC3E}">
        <p14:creationId xmlns:p14="http://schemas.microsoft.com/office/powerpoint/2010/main" val="93521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794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Regional Security</a:t>
            </a:r>
            <a:endParaRPr lang="en-US" dirty="0"/>
          </a:p>
        </p:txBody>
      </p:sp>
      <p:sp>
        <p:nvSpPr>
          <p:cNvPr id="3" name="Content Placeholder 2"/>
          <p:cNvSpPr>
            <a:spLocks noGrp="1"/>
          </p:cNvSpPr>
          <p:nvPr>
            <p:ph idx="1"/>
          </p:nvPr>
        </p:nvSpPr>
        <p:spPr/>
        <p:txBody>
          <a:bodyPr/>
          <a:lstStyle/>
          <a:p>
            <a:r>
              <a:rPr lang="en-US" sz="2400" dirty="0"/>
              <a:t>Do not rely on Art. 5 of NATO but develop a more self-reliant approach </a:t>
            </a:r>
          </a:p>
          <a:p>
            <a:r>
              <a:rPr lang="en-US" sz="2400" dirty="0"/>
              <a:t>Reconsider the strategies and methods used to fight </a:t>
            </a:r>
            <a:r>
              <a:rPr lang="en-US" sz="2400" dirty="0" smtClean="0"/>
              <a:t>wars</a:t>
            </a:r>
          </a:p>
          <a:p>
            <a:r>
              <a:rPr lang="en-US" sz="2400" i="1" dirty="0"/>
              <a:t>Do not fight the war that fits your organization and weapon, but choose your way of fighting, then build your </a:t>
            </a:r>
            <a:r>
              <a:rPr lang="en-US" sz="2400" i="1" dirty="0" smtClean="0"/>
              <a:t>system</a:t>
            </a:r>
          </a:p>
          <a:p>
            <a:pPr algn="r"/>
            <a:r>
              <a:rPr lang="en-US" sz="1800" dirty="0" err="1"/>
              <a:t>Qiao</a:t>
            </a:r>
            <a:r>
              <a:rPr lang="en-US" sz="1800" dirty="0"/>
              <a:t> Liang and Wang </a:t>
            </a:r>
            <a:r>
              <a:rPr lang="en-US" sz="1800" dirty="0" err="1"/>
              <a:t>Xiangsui</a:t>
            </a:r>
            <a:r>
              <a:rPr lang="en-US" sz="1800" dirty="0"/>
              <a:t>, </a:t>
            </a:r>
            <a:r>
              <a:rPr lang="en-US" sz="1800" i="1" dirty="0"/>
              <a:t>Unrestricted Warfare </a:t>
            </a:r>
            <a:r>
              <a:rPr lang="en-US" sz="1800" dirty="0"/>
              <a:t>(Beijing: PLA Literature and Arts Publishing House, 1999</a:t>
            </a:r>
            <a:r>
              <a:rPr lang="en-US" sz="1800" dirty="0" smtClean="0"/>
              <a:t>)</a:t>
            </a:r>
            <a:endParaRPr lang="en-US" sz="1800" dirty="0"/>
          </a:p>
          <a:p>
            <a:endParaRPr lang="en-US" dirty="0"/>
          </a:p>
        </p:txBody>
      </p:sp>
    </p:spTree>
    <p:extLst>
      <p:ext uri="{BB962C8B-B14F-4D97-AF65-F5344CB8AC3E}">
        <p14:creationId xmlns:p14="http://schemas.microsoft.com/office/powerpoint/2010/main" val="309456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19075" y="5562600"/>
            <a:ext cx="8782050" cy="1066800"/>
          </a:xfrm>
          <a:extLst>
            <a:ext uri="{91240B29-F687-4F45-9708-019B960494DF}">
              <a14:hiddenLine xmlns:a14="http://schemas.microsoft.com/office/drawing/2010/main" w="9525">
                <a:solidFill>
                  <a:schemeClr val="tx1"/>
                </a:solidFill>
                <a:miter lim="800000"/>
                <a:headEnd/>
                <a:tailEnd/>
              </a14:hiddenLine>
            </a:ext>
          </a:extLst>
        </p:spPr>
        <p:txBody>
          <a:bodyPr>
            <a:normAutofit/>
          </a:bodyPr>
          <a:lstStyle/>
          <a:p>
            <a:r>
              <a:rPr lang="en-US" sz="1800" dirty="0" smtClean="0"/>
              <a:t>                              Chaplain </a:t>
            </a:r>
            <a:r>
              <a:rPr lang="en-US" sz="1800" dirty="0"/>
              <a:t>Seth H. George</a:t>
            </a:r>
            <a:br>
              <a:rPr lang="en-US" sz="1800" dirty="0"/>
            </a:br>
            <a:r>
              <a:rPr lang="en-US" sz="1800" dirty="0" smtClean="0"/>
              <a:t>         U.S</a:t>
            </a:r>
            <a:r>
              <a:rPr lang="en-US" sz="1800" dirty="0"/>
              <a:t>. Army Command and General Staff </a:t>
            </a:r>
            <a:r>
              <a:rPr lang="en-US" sz="1800" dirty="0" smtClean="0"/>
              <a:t>College</a:t>
            </a:r>
            <a:endParaRPr lang="en-US" sz="1800" dirty="0"/>
          </a:p>
        </p:txBody>
      </p:sp>
      <p:sp>
        <p:nvSpPr>
          <p:cNvPr id="4099" name="Rectangle 2"/>
          <p:cNvSpPr>
            <a:spLocks noGrp="1" noChangeArrowheads="1"/>
          </p:cNvSpPr>
          <p:nvPr>
            <p:ph type="body" idx="1"/>
          </p:nvPr>
        </p:nvSpPr>
        <p:spPr>
          <a:xfrm>
            <a:off x="0" y="76201"/>
            <a:ext cx="9001125" cy="1219200"/>
          </a:xfrm>
          <a:extLst>
            <a:ext uri="{91240B29-F687-4F45-9708-019B960494DF}">
              <a14:hiddenLine xmlns:a14="http://schemas.microsoft.com/office/drawing/2010/main" w="9525">
                <a:solidFill>
                  <a:schemeClr val="tx1"/>
                </a:solidFill>
                <a:miter lim="800000"/>
                <a:headEnd/>
                <a:tailEnd/>
              </a14:hiddenLine>
            </a:ext>
          </a:extLst>
        </p:spPr>
        <p:txBody>
          <a:bodyPr>
            <a:normAutofit fontScale="55000" lnSpcReduction="20000"/>
          </a:bodyPr>
          <a:lstStyle/>
          <a:p>
            <a:r>
              <a:rPr lang="en-US" altLang="en-US" sz="5100" dirty="0" smtClean="0">
                <a:latin typeface="+mj-lt"/>
                <a:ea typeface="System Font Bold" charset="0"/>
                <a:cs typeface="System Font Bold" charset="0"/>
                <a:sym typeface="System Font Bold" charset="0"/>
              </a:rPr>
              <a:t>                   Ukraine Orthodoxy </a:t>
            </a:r>
          </a:p>
          <a:p>
            <a:r>
              <a:rPr lang="en-US" altLang="en-US" sz="5100" dirty="0" smtClean="0">
                <a:latin typeface="+mj-lt"/>
                <a:ea typeface="System Font Bold" charset="0"/>
                <a:cs typeface="System Font Bold" charset="0"/>
                <a:sym typeface="System Font Bold" charset="0"/>
              </a:rPr>
              <a:t>Symphony </a:t>
            </a:r>
            <a:r>
              <a:rPr lang="en-US" altLang="en-US" sz="5100" dirty="0">
                <a:latin typeface="+mj-lt"/>
                <a:ea typeface="System Font Bold" charset="0"/>
                <a:cs typeface="System Font Bold" charset="0"/>
                <a:sym typeface="System Font Bold" charset="0"/>
              </a:rPr>
              <a:t>B</a:t>
            </a:r>
            <a:r>
              <a:rPr lang="en-US" altLang="en-US" sz="5100" dirty="0" smtClean="0">
                <a:latin typeface="+mj-lt"/>
                <a:ea typeface="System Font Bold" charset="0"/>
                <a:cs typeface="System Font Bold" charset="0"/>
                <a:sym typeface="System Font Bold" charset="0"/>
              </a:rPr>
              <a:t>etween Church and Society</a:t>
            </a:r>
            <a:endParaRPr lang="en-US" altLang="en-US" sz="5100" dirty="0" smtClean="0">
              <a:latin typeface="+mj-lt"/>
            </a:endParaRPr>
          </a:p>
          <a:p>
            <a:pPr marL="142875" indent="-142875"/>
            <a:r>
              <a:rPr lang="en-US" altLang="en-US" dirty="0" smtClean="0">
                <a:latin typeface="System Font Bold" charset="0"/>
                <a:ea typeface="System Font Bold" charset="0"/>
                <a:cs typeface="System Font Bold" charset="0"/>
                <a:sym typeface="System Font Bold" charset="0"/>
              </a:rPr>
              <a:t> </a:t>
            </a:r>
            <a:endParaRPr lang="en-US" altLang="en-US" dirty="0" smtClean="0">
              <a:latin typeface="System Font Bold" charset="0"/>
              <a:ea typeface="PingFang SC Semibold" charset="0"/>
              <a:cs typeface="PingFang SC Semibold" charset="0"/>
              <a:sym typeface="System Font Bold" charset="0"/>
            </a:endParaRPr>
          </a:p>
        </p:txBody>
      </p:sp>
      <p:sp>
        <p:nvSpPr>
          <p:cNvPr id="4101" name="Rectangle 4"/>
          <p:cNvSpPr>
            <a:spLocks/>
          </p:cNvSpPr>
          <p:nvPr/>
        </p:nvSpPr>
        <p:spPr bwMode="auto">
          <a:xfrm>
            <a:off x="481013" y="5486400"/>
            <a:ext cx="813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28575" tIns="28575" rIns="28575" bIns="28575"/>
          <a:lstStyle>
            <a:lvl1pPr>
              <a:lnSpc>
                <a:spcPct val="90000"/>
              </a:lnSpc>
              <a:spcBef>
                <a:spcPts val="1000"/>
              </a:spcBef>
              <a:buClr>
                <a:srgbClr val="000000"/>
              </a:buClr>
              <a:buSzPct val="100000"/>
              <a:buFont typeface="Arial" panose="020B0604020202020204" pitchFamily="34" charset="0"/>
              <a:buChar char="•"/>
              <a:defRPr sz="2800">
                <a:solidFill>
                  <a:schemeClr val="tx1"/>
                </a:solidFill>
                <a:latin typeface="System Font Regular" charset="0"/>
                <a:ea typeface=".PingFang SC Regular" charset="0"/>
                <a:cs typeface=".PingFang SC Regular" charset="0"/>
                <a:sym typeface="System Font Regular" charset="0"/>
              </a:defRPr>
            </a:lvl1pPr>
            <a:lvl2pPr marL="647700" indent="-228600">
              <a:lnSpc>
                <a:spcPct val="90000"/>
              </a:lnSpc>
              <a:spcBef>
                <a:spcPts val="500"/>
              </a:spcBef>
              <a:buClr>
                <a:srgbClr val="000000"/>
              </a:buClr>
              <a:buSzPct val="100000"/>
              <a:buFont typeface="Arial" panose="020B0604020202020204" pitchFamily="34" charset="0"/>
              <a:buChar char="•"/>
              <a:defRPr sz="2400">
                <a:solidFill>
                  <a:schemeClr val="tx1"/>
                </a:solidFill>
                <a:latin typeface="System Font Regular" charset="0"/>
                <a:ea typeface=".PingFang SC Regular" charset="0"/>
                <a:cs typeface=".PingFang SC Regular" charset="0"/>
                <a:sym typeface="System Font Regular" charset="0"/>
              </a:defRPr>
            </a:lvl2pPr>
            <a:lvl3pPr marL="1104900" indent="-228600">
              <a:lnSpc>
                <a:spcPct val="90000"/>
              </a:lnSpc>
              <a:spcBef>
                <a:spcPts val="500"/>
              </a:spcBef>
              <a:buClr>
                <a:srgbClr val="000000"/>
              </a:buClr>
              <a:buSzPct val="100000"/>
              <a:buFont typeface="Arial" panose="020B0604020202020204" pitchFamily="34" charset="0"/>
              <a:buChar char="•"/>
              <a:defRPr sz="2000">
                <a:solidFill>
                  <a:schemeClr val="tx1"/>
                </a:solidFill>
                <a:latin typeface="System Font Regular" charset="0"/>
                <a:ea typeface=".PingFang SC Regular" charset="0"/>
                <a:cs typeface=".PingFang SC Regular" charset="0"/>
                <a:sym typeface="System Font Regular" charset="0"/>
              </a:defRPr>
            </a:lvl3pPr>
            <a:lvl4pPr marL="15621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4pPr>
            <a:lvl5pPr marL="20193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5pPr>
            <a:lvl6pPr marL="24765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6pPr>
            <a:lvl7pPr marL="29337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7pPr>
            <a:lvl8pPr marL="33909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8pPr>
            <a:lvl9pPr marL="38481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9pPr>
          </a:lstStyle>
          <a:p>
            <a:pPr algn="ctr">
              <a:lnSpc>
                <a:spcPct val="107000"/>
              </a:lnSpc>
              <a:spcBef>
                <a:spcPts val="600"/>
              </a:spcBef>
              <a:buClrTx/>
              <a:buSzTx/>
              <a:buNone/>
            </a:pPr>
            <a:r>
              <a:rPr lang="en-US" altLang="en-US" sz="1350" dirty="0">
                <a:ea typeface="System Font Regular" charset="0"/>
                <a:cs typeface="System Font Regular" charset="0"/>
              </a:rPr>
              <a:t> ‘</a:t>
            </a:r>
          </a:p>
        </p:txBody>
      </p:sp>
      <p:pic>
        <p:nvPicPr>
          <p:cNvPr id="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263" y="1752600"/>
            <a:ext cx="552663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4065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8ABC396-1D0D-4793-AE82-ACEC487DA831}" type="slidenum">
              <a:rPr lang="en-US" altLang="en-US"/>
              <a:pPr>
                <a:defRPr/>
              </a:pPr>
              <a:t>22</a:t>
            </a:fld>
            <a:endParaRPr lang="en-US" altLang="en-US"/>
          </a:p>
        </p:txBody>
      </p:sp>
      <p:pic>
        <p:nvPicPr>
          <p:cNvPr id="3277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425" y="857250"/>
            <a:ext cx="49815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Rectangle 1"/>
          <p:cNvSpPr/>
          <p:nvPr/>
        </p:nvSpPr>
        <p:spPr>
          <a:xfrm>
            <a:off x="-204788" y="1494578"/>
            <a:ext cx="4572000" cy="300082"/>
          </a:xfrm>
          <a:prstGeom prst="rect">
            <a:avLst/>
          </a:prstGeom>
        </p:spPr>
        <p:txBody>
          <a:bodyPr>
            <a:spAutoFit/>
          </a:bodyPr>
          <a:lstStyle/>
          <a:p>
            <a:pPr algn="ctr">
              <a:spcBef>
                <a:spcPct val="0"/>
              </a:spcBef>
            </a:pPr>
            <a:r>
              <a:rPr lang="en-US" altLang="en-US" sz="1350" dirty="0" err="1">
                <a:latin typeface="System Font Bold" charset="0"/>
                <a:ea typeface="System Font Bold" charset="0"/>
                <a:cs typeface="System Font Bold" charset="0"/>
                <a:sym typeface="System Font Bold" charset="0"/>
              </a:rPr>
              <a:t>Maidian</a:t>
            </a:r>
            <a:r>
              <a:rPr lang="en-US" altLang="en-US" sz="1350" dirty="0">
                <a:latin typeface="System Font Bold" charset="0"/>
                <a:ea typeface="System Font Bold" charset="0"/>
                <a:cs typeface="System Font Bold" charset="0"/>
                <a:sym typeface="System Font Bold" charset="0"/>
              </a:rPr>
              <a:t> Square; Kiev, Ukraine</a:t>
            </a:r>
          </a:p>
        </p:txBody>
      </p:sp>
      <p:pic>
        <p:nvPicPr>
          <p:cNvPr id="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5440"/>
            <a:ext cx="4162425" cy="278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26529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a:xfrm>
            <a:off x="3200400" y="1476375"/>
            <a:ext cx="2657475" cy="1771650"/>
          </a:xfrm>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z="1800">
              <a:latin typeface="System Font Bold" charset="0"/>
              <a:ea typeface="PingFang SC Semibold" charset="0"/>
              <a:cs typeface="PingFang SC Semibold" charset="0"/>
              <a:sym typeface="System Font Bold" charset="0"/>
            </a:endParaRPr>
          </a:p>
        </p:txBody>
      </p:sp>
      <p:sp>
        <p:nvSpPr>
          <p:cNvPr id="89092" name="Rectangle 3"/>
          <p:cNvSpPr>
            <a:spLocks/>
          </p:cNvSpPr>
          <p:nvPr/>
        </p:nvSpPr>
        <p:spPr bwMode="auto">
          <a:xfrm>
            <a:off x="561295" y="5063218"/>
            <a:ext cx="793568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lstStyle>
            <a:lvl1pPr marL="457200" indent="457200">
              <a:lnSpc>
                <a:spcPct val="90000"/>
              </a:lnSpc>
              <a:spcBef>
                <a:spcPts val="1000"/>
              </a:spcBef>
              <a:buClr>
                <a:srgbClr val="000000"/>
              </a:buClr>
              <a:buSzPct val="100000"/>
              <a:buFont typeface="Arial" panose="020B0604020202020204" pitchFamily="34" charset="0"/>
              <a:buChar char="•"/>
              <a:defRPr sz="2800">
                <a:solidFill>
                  <a:schemeClr val="tx1"/>
                </a:solidFill>
                <a:latin typeface="System Font Regular" charset="0"/>
                <a:ea typeface=".PingFang SC Regular" charset="0"/>
                <a:cs typeface=".PingFang SC Regular" charset="0"/>
                <a:sym typeface="System Font Regular" charset="0"/>
              </a:defRPr>
            </a:lvl1pPr>
            <a:lvl2pPr marL="647700" indent="-228600">
              <a:lnSpc>
                <a:spcPct val="90000"/>
              </a:lnSpc>
              <a:spcBef>
                <a:spcPts val="500"/>
              </a:spcBef>
              <a:buClr>
                <a:srgbClr val="000000"/>
              </a:buClr>
              <a:buSzPct val="100000"/>
              <a:buFont typeface="Arial" panose="020B0604020202020204" pitchFamily="34" charset="0"/>
              <a:buChar char="•"/>
              <a:defRPr sz="2400">
                <a:solidFill>
                  <a:schemeClr val="tx1"/>
                </a:solidFill>
                <a:latin typeface="System Font Regular" charset="0"/>
                <a:ea typeface=".PingFang SC Regular" charset="0"/>
                <a:cs typeface=".PingFang SC Regular" charset="0"/>
                <a:sym typeface="System Font Regular" charset="0"/>
              </a:defRPr>
            </a:lvl2pPr>
            <a:lvl3pPr marL="1104900" indent="-228600">
              <a:lnSpc>
                <a:spcPct val="90000"/>
              </a:lnSpc>
              <a:spcBef>
                <a:spcPts val="500"/>
              </a:spcBef>
              <a:buClr>
                <a:srgbClr val="000000"/>
              </a:buClr>
              <a:buSzPct val="100000"/>
              <a:buFont typeface="Arial" panose="020B0604020202020204" pitchFamily="34" charset="0"/>
              <a:buChar char="•"/>
              <a:defRPr sz="2000">
                <a:solidFill>
                  <a:schemeClr val="tx1"/>
                </a:solidFill>
                <a:latin typeface="System Font Regular" charset="0"/>
                <a:ea typeface=".PingFang SC Regular" charset="0"/>
                <a:cs typeface=".PingFang SC Regular" charset="0"/>
                <a:sym typeface="System Font Regular" charset="0"/>
              </a:defRPr>
            </a:lvl3pPr>
            <a:lvl4pPr marL="15621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4pPr>
            <a:lvl5pPr marL="20193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5pPr>
            <a:lvl6pPr marL="24765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6pPr>
            <a:lvl7pPr marL="29337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7pPr>
            <a:lvl8pPr marL="33909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8pPr>
            <a:lvl9pPr marL="38481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9pPr>
          </a:lstStyle>
          <a:p>
            <a:pPr algn="just">
              <a:lnSpc>
                <a:spcPct val="100000"/>
              </a:lnSpc>
              <a:spcBef>
                <a:spcPts val="600"/>
              </a:spcBef>
              <a:buClrTx/>
              <a:buSzTx/>
              <a:buNone/>
            </a:pPr>
            <a:r>
              <a:rPr lang="en-US" altLang="en-US" sz="1500" dirty="0">
                <a:latin typeface="Times New Roman" panose="02020603050405020304" pitchFamily="18" charset="0"/>
                <a:ea typeface="PingFang SC Regular" charset="0"/>
                <a:cs typeface="Times New Roman" panose="02020603050405020304" pitchFamily="18" charset="0"/>
                <a:sym typeface="Times New Roman" panose="02020603050405020304" pitchFamily="18" charset="0"/>
              </a:rPr>
              <a:t>“This close alliance between the government and the Russian Orthodox Church has become a defining characteristic of Mr. Putin’s tenure, a mutually reinforcing choreography that is again described as working “in symphony.” </a:t>
            </a:r>
            <a:r>
              <a:rPr lang="en-US" altLang="en-US" sz="900" dirty="0">
                <a:latin typeface="Times New Roman" panose="02020603050405020304" pitchFamily="18" charset="0"/>
                <a:ea typeface="PingFang SC Regular" charset="0"/>
                <a:cs typeface="Times New Roman" panose="02020603050405020304" pitchFamily="18" charset="0"/>
                <a:sym typeface="Times New Roman" panose="02020603050405020304" pitchFamily="18" charset="0"/>
              </a:rPr>
              <a:t>Clifford Levy</a:t>
            </a:r>
            <a:endParaRPr lang="en-US" altLang="en-US" sz="900" dirty="0">
              <a:latin typeface="Gill Sans" charset="0"/>
              <a:ea typeface="Gill Sans" charset="0"/>
              <a:cs typeface="Gill Sans" charset="0"/>
              <a:sym typeface="Gill Sans" charset="0"/>
            </a:endParaRPr>
          </a:p>
          <a:p>
            <a:pPr algn="just">
              <a:lnSpc>
                <a:spcPct val="100000"/>
              </a:lnSpc>
              <a:spcBef>
                <a:spcPts val="600"/>
              </a:spcBef>
              <a:buClrTx/>
              <a:buSzTx/>
              <a:buNone/>
            </a:pPr>
            <a:endParaRPr lang="en-US" altLang="en-US" sz="900" dirty="0">
              <a:latin typeface="Gill Sans" charset="0"/>
              <a:ea typeface="Gill Sans" charset="0"/>
              <a:cs typeface="Gill Sans" charset="0"/>
              <a:sym typeface="Gill Sans" charset="0"/>
            </a:endParaRPr>
          </a:p>
        </p:txBody>
      </p:sp>
      <p:pic>
        <p:nvPicPr>
          <p:cNvPr id="8909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6" y="1104900"/>
            <a:ext cx="4637484"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13851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p:cNvSpPr>
          <p:nvPr/>
        </p:nvSpPr>
        <p:spPr bwMode="auto">
          <a:xfrm>
            <a:off x="8365763" y="5729095"/>
            <a:ext cx="1686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0" tIns="0" rIns="0" bIns="0" anchor="ctr">
            <a:spAutoFit/>
          </a:bodyPr>
          <a:lstStyle>
            <a:lvl1pPr marL="39688">
              <a:lnSpc>
                <a:spcPct val="90000"/>
              </a:lnSpc>
              <a:spcBef>
                <a:spcPts val="1000"/>
              </a:spcBef>
              <a:buClr>
                <a:srgbClr val="000000"/>
              </a:buClr>
              <a:buSzPct val="100000"/>
              <a:buFont typeface="Arial" panose="020B0604020202020204" pitchFamily="34" charset="0"/>
              <a:buChar char="•"/>
              <a:defRPr sz="2800">
                <a:solidFill>
                  <a:schemeClr val="tx1"/>
                </a:solidFill>
                <a:latin typeface="System Font Regular" charset="0"/>
                <a:ea typeface=".PingFang SC Regular" charset="0"/>
                <a:cs typeface=".PingFang SC Regular" charset="0"/>
                <a:sym typeface="System Font Regular" charset="0"/>
              </a:defRPr>
            </a:lvl1pPr>
            <a:lvl2pPr marL="647700" indent="-228600">
              <a:lnSpc>
                <a:spcPct val="90000"/>
              </a:lnSpc>
              <a:spcBef>
                <a:spcPts val="500"/>
              </a:spcBef>
              <a:buClr>
                <a:srgbClr val="000000"/>
              </a:buClr>
              <a:buSzPct val="100000"/>
              <a:buFont typeface="Arial" panose="020B0604020202020204" pitchFamily="34" charset="0"/>
              <a:buChar char="•"/>
              <a:defRPr sz="2400">
                <a:solidFill>
                  <a:schemeClr val="tx1"/>
                </a:solidFill>
                <a:latin typeface="System Font Regular" charset="0"/>
                <a:ea typeface=".PingFang SC Regular" charset="0"/>
                <a:cs typeface=".PingFang SC Regular" charset="0"/>
                <a:sym typeface="System Font Regular" charset="0"/>
              </a:defRPr>
            </a:lvl2pPr>
            <a:lvl3pPr marL="1104900" indent="-228600">
              <a:lnSpc>
                <a:spcPct val="90000"/>
              </a:lnSpc>
              <a:spcBef>
                <a:spcPts val="500"/>
              </a:spcBef>
              <a:buClr>
                <a:srgbClr val="000000"/>
              </a:buClr>
              <a:buSzPct val="100000"/>
              <a:buFont typeface="Arial" panose="020B0604020202020204" pitchFamily="34" charset="0"/>
              <a:buChar char="•"/>
              <a:defRPr sz="2000">
                <a:solidFill>
                  <a:schemeClr val="tx1"/>
                </a:solidFill>
                <a:latin typeface="System Font Regular" charset="0"/>
                <a:ea typeface=".PingFang SC Regular" charset="0"/>
                <a:cs typeface=".PingFang SC Regular" charset="0"/>
                <a:sym typeface="System Font Regular" charset="0"/>
              </a:defRPr>
            </a:lvl3pPr>
            <a:lvl4pPr marL="15621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4pPr>
            <a:lvl5pPr marL="20193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5pPr>
            <a:lvl6pPr marL="24765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6pPr>
            <a:lvl7pPr marL="29337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7pPr>
            <a:lvl8pPr marL="33909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8pPr>
            <a:lvl9pPr marL="38481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9pPr>
          </a:lstStyle>
          <a:p>
            <a:pPr algn="r" eaLnBrk="1" hangingPunct="1">
              <a:lnSpc>
                <a:spcPct val="100000"/>
              </a:lnSpc>
              <a:spcBef>
                <a:spcPct val="0"/>
              </a:spcBef>
              <a:buClrTx/>
              <a:buSzTx/>
              <a:buFontTx/>
              <a:buNone/>
            </a:pPr>
            <a:r>
              <a:rPr lang="en-US" altLang="en-US" sz="900">
                <a:solidFill>
                  <a:srgbClr val="878787"/>
                </a:solidFill>
                <a:ea typeface="System Font Regular" charset="0"/>
                <a:cs typeface="System Font Regular" charset="0"/>
              </a:rPr>
              <a:t>48</a:t>
            </a:r>
          </a:p>
        </p:txBody>
      </p:sp>
      <p:sp>
        <p:nvSpPr>
          <p:cNvPr id="95235" name="Rectangle 2"/>
          <p:cNvSpPr>
            <a:spLocks noGrp="1" noChangeArrowheads="1"/>
          </p:cNvSpPr>
          <p:nvPr>
            <p:ph type="title"/>
          </p:nvPr>
        </p:nvSpPr>
        <p:spPr>
          <a:xfrm>
            <a:off x="220266" y="4114800"/>
            <a:ext cx="8620125" cy="1981200"/>
          </a:xfrm>
          <a:extLst>
            <a:ext uri="{91240B29-F687-4F45-9708-019B960494DF}">
              <a14:hiddenLine xmlns:a14="http://schemas.microsoft.com/office/drawing/2010/main" w="9525">
                <a:solidFill>
                  <a:schemeClr val="tx1"/>
                </a:solidFill>
                <a:miter lim="800000"/>
                <a:headEnd/>
                <a:tailEnd/>
              </a14:hiddenLine>
            </a:ext>
          </a:extLst>
        </p:spPr>
        <p:txBody>
          <a:bodyPr>
            <a:normAutofit/>
          </a:bodyPr>
          <a:lstStyle/>
          <a:p>
            <a:pPr eaLnBrk="1" hangingPunct="1">
              <a:lnSpc>
                <a:spcPct val="106000"/>
              </a:lnSpc>
            </a:pPr>
            <a:r>
              <a:rPr lang="en-US" altLang="en-US" sz="1425" dirty="0">
                <a:latin typeface="Times New Roman" panose="02020603050405020304" pitchFamily="18" charset="0"/>
                <a:ea typeface="Songti SC Regular" charset="0"/>
                <a:cs typeface="Songti SC Regular" charset="0"/>
                <a:sym typeface="Times New Roman" panose="02020603050405020304" pitchFamily="18" charset="0"/>
              </a:rPr>
              <a:t/>
            </a:r>
            <a:br>
              <a:rPr lang="en-US" altLang="en-US" sz="1425" dirty="0">
                <a:latin typeface="Times New Roman" panose="02020603050405020304" pitchFamily="18" charset="0"/>
                <a:ea typeface="Songti SC Regular" charset="0"/>
                <a:cs typeface="Songti SC Regular" charset="0"/>
                <a:sym typeface="Times New Roman" panose="02020603050405020304" pitchFamily="18" charset="0"/>
              </a:rPr>
            </a:br>
            <a:r>
              <a:rPr lang="en-US" altLang="en-US" sz="1350" dirty="0">
                <a:latin typeface="Times New Roman" panose="02020603050405020304" pitchFamily="18" charset="0"/>
                <a:ea typeface="Songti SC Regular" charset="0"/>
                <a:cs typeface="Songti SC Regular" charset="0"/>
                <a:sym typeface="Times New Roman" panose="02020603050405020304" pitchFamily="18" charset="0"/>
              </a:rPr>
              <a:t/>
            </a:r>
            <a:br>
              <a:rPr lang="en-US" altLang="en-US" sz="1350" dirty="0">
                <a:latin typeface="Times New Roman" panose="02020603050405020304" pitchFamily="18" charset="0"/>
                <a:ea typeface="Songti SC Regular" charset="0"/>
                <a:cs typeface="Songti SC Regular" charset="0"/>
                <a:sym typeface="Times New Roman" panose="02020603050405020304" pitchFamily="18" charset="0"/>
              </a:rPr>
            </a:br>
            <a:r>
              <a:rPr lang="en-US" altLang="en-US" sz="1350"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1350" dirty="0">
                <a:latin typeface="Times New Roman" panose="02020603050405020304" pitchFamily="18" charset="0"/>
                <a:ea typeface="Songti SC Regular" charset="0"/>
                <a:cs typeface="Songti SC Regular" charset="0"/>
                <a:sym typeface="Times New Roman" panose="02020603050405020304" pitchFamily="18" charset="0"/>
              </a:rPr>
              <a:t/>
            </a:r>
            <a:br>
              <a:rPr lang="en-US" altLang="en-US" sz="1350" dirty="0">
                <a:latin typeface="Times New Roman" panose="02020603050405020304" pitchFamily="18" charset="0"/>
                <a:ea typeface="Songti SC Regular" charset="0"/>
                <a:cs typeface="Songti SC Regular" charset="0"/>
                <a:sym typeface="Times New Roman" panose="02020603050405020304" pitchFamily="18" charset="0"/>
              </a:rPr>
            </a:br>
            <a:endParaRPr lang="en-US" altLang="en-US" sz="1350" dirty="0">
              <a:latin typeface="Times New Roman" panose="02020603050405020304" pitchFamily="18" charset="0"/>
              <a:ea typeface="Songti SC Regular" charset="0"/>
              <a:cs typeface="Songti SC Regular" charset="0"/>
              <a:sym typeface="Times New Roman" panose="02020603050405020304" pitchFamily="18" charset="0"/>
            </a:endParaRPr>
          </a:p>
        </p:txBody>
      </p:sp>
      <p:pic>
        <p:nvPicPr>
          <p:cNvPr id="9523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333500"/>
            <a:ext cx="530270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95237" name="Rectangle 4"/>
          <p:cNvSpPr>
            <a:spLocks/>
          </p:cNvSpPr>
          <p:nvPr/>
        </p:nvSpPr>
        <p:spPr bwMode="auto">
          <a:xfrm>
            <a:off x="3099026" y="5264944"/>
            <a:ext cx="2533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lstStyle>
            <a:lvl1pPr marL="39688">
              <a:lnSpc>
                <a:spcPct val="90000"/>
              </a:lnSpc>
              <a:spcBef>
                <a:spcPts val="1000"/>
              </a:spcBef>
              <a:buClr>
                <a:srgbClr val="000000"/>
              </a:buClr>
              <a:buSzPct val="100000"/>
              <a:buFont typeface="Arial" panose="020B0604020202020204" pitchFamily="34" charset="0"/>
              <a:buChar char="•"/>
              <a:defRPr sz="2800">
                <a:solidFill>
                  <a:schemeClr val="tx1"/>
                </a:solidFill>
                <a:latin typeface="System Font Regular" charset="0"/>
                <a:ea typeface=".PingFang SC Regular" charset="0"/>
                <a:cs typeface=".PingFang SC Regular" charset="0"/>
                <a:sym typeface="System Font Regular" charset="0"/>
              </a:defRPr>
            </a:lvl1pPr>
            <a:lvl2pPr marL="647700" indent="-228600">
              <a:lnSpc>
                <a:spcPct val="90000"/>
              </a:lnSpc>
              <a:spcBef>
                <a:spcPts val="500"/>
              </a:spcBef>
              <a:buClr>
                <a:srgbClr val="000000"/>
              </a:buClr>
              <a:buSzPct val="100000"/>
              <a:buFont typeface="Arial" panose="020B0604020202020204" pitchFamily="34" charset="0"/>
              <a:buChar char="•"/>
              <a:defRPr sz="2400">
                <a:solidFill>
                  <a:schemeClr val="tx1"/>
                </a:solidFill>
                <a:latin typeface="System Font Regular" charset="0"/>
                <a:ea typeface=".PingFang SC Regular" charset="0"/>
                <a:cs typeface=".PingFang SC Regular" charset="0"/>
                <a:sym typeface="System Font Regular" charset="0"/>
              </a:defRPr>
            </a:lvl2pPr>
            <a:lvl3pPr marL="1104900" indent="-228600">
              <a:lnSpc>
                <a:spcPct val="90000"/>
              </a:lnSpc>
              <a:spcBef>
                <a:spcPts val="500"/>
              </a:spcBef>
              <a:buClr>
                <a:srgbClr val="000000"/>
              </a:buClr>
              <a:buSzPct val="100000"/>
              <a:buFont typeface="Arial" panose="020B0604020202020204" pitchFamily="34" charset="0"/>
              <a:buChar char="•"/>
              <a:defRPr sz="2000">
                <a:solidFill>
                  <a:schemeClr val="tx1"/>
                </a:solidFill>
                <a:latin typeface="System Font Regular" charset="0"/>
                <a:ea typeface=".PingFang SC Regular" charset="0"/>
                <a:cs typeface=".PingFang SC Regular" charset="0"/>
                <a:sym typeface="System Font Regular" charset="0"/>
              </a:defRPr>
            </a:lvl3pPr>
            <a:lvl4pPr marL="15621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4pPr>
            <a:lvl5pPr marL="2019300" indent="-228600">
              <a:lnSpc>
                <a:spcPct val="90000"/>
              </a:lnSpc>
              <a:spcBef>
                <a:spcPts val="500"/>
              </a:spcBef>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5pPr>
            <a:lvl6pPr marL="24765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6pPr>
            <a:lvl7pPr marL="29337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7pPr>
            <a:lvl8pPr marL="33909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8pPr>
            <a:lvl9pPr marL="3848100" indent="-228600" eaLnBrk="0" fontAlgn="base" hangingPunct="0">
              <a:lnSpc>
                <a:spcPct val="90000"/>
              </a:lnSpc>
              <a:spcBef>
                <a:spcPts val="500"/>
              </a:spcBef>
              <a:spcAft>
                <a:spcPct val="0"/>
              </a:spcAft>
              <a:buClr>
                <a:srgbClr val="000000"/>
              </a:buClr>
              <a:buSzPct val="100000"/>
              <a:buFont typeface="Arial" panose="020B0604020202020204" pitchFamily="34" charset="0"/>
              <a:buChar char="•"/>
              <a:defRPr>
                <a:solidFill>
                  <a:schemeClr val="tx1"/>
                </a:solidFill>
                <a:latin typeface="System Font Regular" charset="0"/>
                <a:ea typeface=".PingFang SC Regular" charset="0"/>
                <a:cs typeface=".PingFang SC Regular" charset="0"/>
                <a:sym typeface="System Font Regular" charset="0"/>
              </a:defRPr>
            </a:lvl9pPr>
          </a:lstStyle>
          <a:p>
            <a:pPr algn="ctr" eaLnBrk="1" hangingPunct="1">
              <a:lnSpc>
                <a:spcPct val="100000"/>
              </a:lnSpc>
              <a:spcBef>
                <a:spcPct val="0"/>
              </a:spcBef>
              <a:buClrTx/>
              <a:buSzTx/>
              <a:buFontTx/>
              <a:buNone/>
            </a:pPr>
            <a:r>
              <a:rPr lang="en-US" altLang="en-US" sz="1800" dirty="0">
                <a:latin typeface="System Font Bold" charset="0"/>
                <a:ea typeface="System Font Bold" charset="0"/>
                <a:cs typeface="System Font Bold" charset="0"/>
                <a:sym typeface="System Font Bold" charset="0"/>
              </a:rPr>
              <a:t>Havana, Cuba; </a:t>
            </a:r>
            <a:br>
              <a:rPr lang="en-US" altLang="en-US" sz="1800" dirty="0">
                <a:latin typeface="System Font Bold" charset="0"/>
                <a:ea typeface="System Font Bold" charset="0"/>
                <a:cs typeface="System Font Bold" charset="0"/>
                <a:sym typeface="System Font Bold" charset="0"/>
              </a:rPr>
            </a:br>
            <a:r>
              <a:rPr lang="en-US" altLang="en-US" sz="1800" dirty="0">
                <a:latin typeface="System Font Bold" charset="0"/>
                <a:ea typeface="System Font Bold" charset="0"/>
                <a:cs typeface="System Font Bold" charset="0"/>
                <a:sym typeface="System Font Bold" charset="0"/>
              </a:rPr>
              <a:t>12 February 2016 </a:t>
            </a:r>
          </a:p>
        </p:txBody>
      </p:sp>
    </p:spTree>
    <p:extLst>
      <p:ext uri="{BB962C8B-B14F-4D97-AF65-F5344CB8AC3E}">
        <p14:creationId xmlns:p14="http://schemas.microsoft.com/office/powerpoint/2010/main" val="76739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background_Army_CFLP_sign_final_version.jpg"/>
          <p:cNvPicPr/>
          <p:nvPr/>
        </p:nvPicPr>
        <p:blipFill>
          <a:blip r:embed="rId2" cstate="print"/>
          <a:srcRect/>
          <a:stretch>
            <a:fillRect/>
          </a:stretch>
        </p:blipFill>
        <p:spPr bwMode="auto">
          <a:xfrm>
            <a:off x="-51275" y="-16476"/>
            <a:ext cx="9246549" cy="6871327"/>
          </a:xfrm>
          <a:prstGeom prst="rect">
            <a:avLst/>
          </a:prstGeom>
          <a:noFill/>
          <a:ln w="9525">
            <a:noFill/>
            <a:miter lim="800000"/>
            <a:headEnd/>
            <a:tailEnd/>
          </a:ln>
        </p:spPr>
      </p:pic>
      <p:sp>
        <p:nvSpPr>
          <p:cNvPr id="4" name="Rectangle 3"/>
          <p:cNvSpPr/>
          <p:nvPr/>
        </p:nvSpPr>
        <p:spPr>
          <a:xfrm flipH="1">
            <a:off x="321095" y="5601730"/>
            <a:ext cx="8399260" cy="646331"/>
          </a:xfrm>
          <a:prstGeom prst="rect">
            <a:avLst/>
          </a:prstGeom>
        </p:spPr>
        <p:txBody>
          <a:bodyPr wrap="square">
            <a:spAutoFit/>
          </a:bodyPr>
          <a:lstStyle/>
          <a:p>
            <a:pPr algn="ctr" defTabSz="913993">
              <a:spcBef>
                <a:spcPct val="0"/>
              </a:spcBef>
              <a:defRPr/>
            </a:pPr>
            <a:endParaRPr lang="en-US"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dirty="0"/>
          </a:p>
        </p:txBody>
      </p:sp>
      <p:sp>
        <p:nvSpPr>
          <p:cNvPr id="3" name="Rectangle 2"/>
          <p:cNvSpPr/>
          <p:nvPr/>
        </p:nvSpPr>
        <p:spPr>
          <a:xfrm>
            <a:off x="6324600" y="5583534"/>
            <a:ext cx="2395755" cy="646331"/>
          </a:xfrm>
          <a:prstGeom prst="rect">
            <a:avLst/>
          </a:prstGeom>
        </p:spPr>
        <p:txBody>
          <a:bodyPr wrap="square">
            <a:spAutoFit/>
          </a:bodyPr>
          <a:lstStyle/>
          <a:p>
            <a:r>
              <a:rPr lang="en-US" b="1" i="1" dirty="0" err="1">
                <a:latin typeface="Arial" panose="020B0604020202020204" pitchFamily="34" charset="0"/>
                <a:cs typeface="Arial" panose="020B0604020202020204" pitchFamily="34" charset="0"/>
              </a:rPr>
              <a:t>Ph</a:t>
            </a:r>
            <a:r>
              <a:rPr lang="en-US" b="1" i="1" dirty="0">
                <a:latin typeface="Arial" panose="020B0604020202020204" pitchFamily="34" charset="0"/>
                <a:cs typeface="Arial" panose="020B0604020202020204" pitchFamily="34" charset="0"/>
              </a:rPr>
              <a:t>: (913) 684-3345</a:t>
            </a:r>
          </a:p>
          <a:p>
            <a:r>
              <a:rPr lang="en-US" b="1" i="1" dirty="0">
                <a:latin typeface="Arial" panose="020B0604020202020204" pitchFamily="34" charset="0"/>
                <a:cs typeface="Arial" panose="020B0604020202020204" pitchFamily="34" charset="0"/>
              </a:rPr>
              <a:t>DSN: 552-3345 </a:t>
            </a:r>
          </a:p>
        </p:txBody>
      </p:sp>
      <p:sp>
        <p:nvSpPr>
          <p:cNvPr id="5" name="Rectangle 4"/>
          <p:cNvSpPr/>
          <p:nvPr/>
        </p:nvSpPr>
        <p:spPr>
          <a:xfrm>
            <a:off x="381000" y="4701769"/>
            <a:ext cx="4572000" cy="1477328"/>
          </a:xfrm>
          <a:prstGeom prst="rect">
            <a:avLst/>
          </a:prstGeom>
        </p:spPr>
        <p:txBody>
          <a:bodyPr>
            <a:spAutoFit/>
          </a:bodyPr>
          <a:lstStyle/>
          <a:p>
            <a:r>
              <a:rPr lang="en-US" b="1" i="1" dirty="0">
                <a:latin typeface="Arial" panose="020B0604020202020204" pitchFamily="34" charset="0"/>
              </a:rPr>
              <a:t>Contact: </a:t>
            </a:r>
          </a:p>
          <a:p>
            <a:r>
              <a:rPr lang="en-US" b="1" i="1" dirty="0">
                <a:latin typeface="Arial" panose="020B0604020202020204" pitchFamily="34" charset="0"/>
              </a:rPr>
              <a:t>Program Manager</a:t>
            </a:r>
          </a:p>
          <a:p>
            <a:r>
              <a:rPr lang="en-US" b="1" i="1" dirty="0">
                <a:latin typeface="Arial" panose="020B0604020202020204" pitchFamily="34" charset="0"/>
              </a:rPr>
              <a:t>CAC CREL Management Office (CRELMO)</a:t>
            </a:r>
          </a:p>
          <a:p>
            <a:r>
              <a:rPr lang="en-US" b="1" i="1" dirty="0"/>
              <a:t>Fort Leavenworth, KS 66027-2300</a:t>
            </a:r>
          </a:p>
        </p:txBody>
      </p:sp>
      <p:sp>
        <p:nvSpPr>
          <p:cNvPr id="6" name="Rectangle 5"/>
          <p:cNvSpPr/>
          <p:nvPr/>
        </p:nvSpPr>
        <p:spPr>
          <a:xfrm>
            <a:off x="2248911" y="6113160"/>
            <a:ext cx="5071633" cy="369332"/>
          </a:xfrm>
          <a:prstGeom prst="rect">
            <a:avLst/>
          </a:prstGeom>
        </p:spPr>
        <p:txBody>
          <a:bodyPr wrap="square">
            <a:spAutoFit/>
          </a:bodyPr>
          <a:lstStyle/>
          <a:p>
            <a:r>
              <a:rPr lang="en-US" dirty="0">
                <a:solidFill>
                  <a:srgbClr val="CC9900"/>
                </a:solidFill>
              </a:rPr>
              <a:t>http://usacac.army.mil/organizations/cace/lrec</a:t>
            </a:r>
          </a:p>
        </p:txBody>
      </p:sp>
    </p:spTree>
    <p:extLst>
      <p:ext uri="{BB962C8B-B14F-4D97-AF65-F5344CB8AC3E}">
        <p14:creationId xmlns:p14="http://schemas.microsoft.com/office/powerpoint/2010/main" val="201811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066800"/>
          </a:xfrm>
          <a:ln>
            <a:solidFill>
              <a:srgbClr val="FF0000"/>
            </a:solidFill>
          </a:ln>
        </p:spPr>
        <p:txBody>
          <a:bodyPr>
            <a:noAutofit/>
          </a:bodyPr>
          <a:lstStyle/>
          <a:p>
            <a:r>
              <a:rPr lang="en-US" sz="2000" b="1" i="1" dirty="0" smtClean="0">
                <a:solidFill>
                  <a:srgbClr val="C00000"/>
                </a:solidFill>
              </a:rPr>
              <a:t>             Soviet/Russian </a:t>
            </a:r>
            <a:r>
              <a:rPr lang="en-US" sz="2000" b="1" i="1" dirty="0">
                <a:solidFill>
                  <a:srgbClr val="C00000"/>
                </a:solidFill>
              </a:rPr>
              <a:t>Strategic </a:t>
            </a:r>
            <a:r>
              <a:rPr lang="en-US" sz="2000" b="1" i="1" dirty="0" smtClean="0">
                <a:solidFill>
                  <a:srgbClr val="C00000"/>
                </a:solidFill>
              </a:rPr>
              <a:t>Military Culture:   </a:t>
            </a:r>
            <a:br>
              <a:rPr lang="en-US" sz="2000" b="1" i="1" dirty="0" smtClean="0">
                <a:solidFill>
                  <a:srgbClr val="C00000"/>
                </a:solidFill>
              </a:rPr>
            </a:br>
            <a:r>
              <a:rPr lang="en-US" sz="2000" b="1" i="1" dirty="0" smtClean="0">
                <a:solidFill>
                  <a:srgbClr val="C00000"/>
                </a:solidFill>
              </a:rPr>
              <a:t>                 Eastern Europe &amp; Afghanistan (USSR)  </a:t>
            </a:r>
            <a:br>
              <a:rPr lang="en-US" sz="2000" b="1" i="1" dirty="0" smtClean="0">
                <a:solidFill>
                  <a:srgbClr val="C00000"/>
                </a:solidFill>
              </a:rPr>
            </a:br>
            <a:r>
              <a:rPr lang="en-US" sz="2000" b="1" i="1" dirty="0" smtClean="0">
                <a:solidFill>
                  <a:srgbClr val="C00000"/>
                </a:solidFill>
              </a:rPr>
              <a:t>                  Chechnya/Georgia/Ukraine ( Russia)</a:t>
            </a:r>
            <a:endParaRPr lang="en-US" sz="2000" b="1" i="1" dirty="0"/>
          </a:p>
        </p:txBody>
      </p:sp>
      <p:sp>
        <p:nvSpPr>
          <p:cNvPr id="3" name="Content Placeholder 2"/>
          <p:cNvSpPr>
            <a:spLocks noGrp="1"/>
          </p:cNvSpPr>
          <p:nvPr>
            <p:ph idx="1"/>
          </p:nvPr>
        </p:nvSpPr>
        <p:spPr>
          <a:xfrm>
            <a:off x="-1" y="1143000"/>
            <a:ext cx="9022797" cy="1905000"/>
          </a:xfrm>
        </p:spPr>
        <p:txBody>
          <a:bodyPr>
            <a:noAutofit/>
          </a:bodyPr>
          <a:lstStyle/>
          <a:p>
            <a:pPr marL="0" indent="0">
              <a:buNone/>
            </a:pPr>
            <a:r>
              <a:rPr lang="en-US" b="1" dirty="0" smtClean="0"/>
              <a:t>- The USSR </a:t>
            </a:r>
            <a:r>
              <a:rPr lang="en-US" b="1" dirty="0"/>
              <a:t>bipolar</a:t>
            </a:r>
            <a:r>
              <a:rPr lang="en-US" b="1" dirty="0" smtClean="0"/>
              <a:t> </a:t>
            </a:r>
            <a:r>
              <a:rPr lang="en-US" b="1" dirty="0"/>
              <a:t>international system </a:t>
            </a:r>
            <a:r>
              <a:rPr lang="en-US" b="1" dirty="0" smtClean="0"/>
              <a:t> became unipolar.</a:t>
            </a:r>
          </a:p>
          <a:p>
            <a:pPr marL="0" indent="0">
              <a:buFontTx/>
              <a:buChar char="-"/>
            </a:pPr>
            <a:r>
              <a:rPr lang="en-US" b="1" dirty="0" smtClean="0"/>
              <a:t> Russia </a:t>
            </a:r>
            <a:r>
              <a:rPr lang="en-US" b="1" dirty="0"/>
              <a:t>ceased to be a great </a:t>
            </a:r>
            <a:r>
              <a:rPr lang="en-US" b="1" dirty="0" smtClean="0"/>
              <a:t>power with significantly less resources.</a:t>
            </a:r>
          </a:p>
          <a:p>
            <a:pPr marL="0" indent="0">
              <a:buFontTx/>
              <a:buChar char="-"/>
            </a:pPr>
            <a:r>
              <a:rPr lang="en-US" dirty="0" smtClean="0"/>
              <a:t> Russian near abroad is still strategically important (Europe and Asia)</a:t>
            </a:r>
            <a:endParaRPr lang="en-US" b="1" dirty="0" smtClean="0"/>
          </a:p>
        </p:txBody>
      </p:sp>
      <p:pic>
        <p:nvPicPr>
          <p:cNvPr id="6" name="Picture 2" descr="commonw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591494"/>
            <a:ext cx="3886200" cy="40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joseph.babb\Desktop\Military_power_of_NATO_and_the_Warsaw_Pact_states_in_1973_svg.png"/>
          <p:cNvPicPr>
            <a:picLocks noChangeAspect="1" noChangeArrowheads="1"/>
          </p:cNvPicPr>
          <p:nvPr/>
        </p:nvPicPr>
        <p:blipFill>
          <a:blip r:embed="rId3" cstate="print"/>
          <a:srcRect/>
          <a:stretch>
            <a:fillRect/>
          </a:stretch>
        </p:blipFill>
        <p:spPr bwMode="auto">
          <a:xfrm>
            <a:off x="457200" y="2590800"/>
            <a:ext cx="3989471" cy="4042664"/>
          </a:xfrm>
          <a:prstGeom prst="rect">
            <a:avLst/>
          </a:prstGeom>
          <a:solidFill>
            <a:schemeClr val="bg1"/>
          </a:solidFill>
        </p:spPr>
      </p:pic>
    </p:spTree>
    <p:extLst>
      <p:ext uri="{BB962C8B-B14F-4D97-AF65-F5344CB8AC3E}">
        <p14:creationId xmlns:p14="http://schemas.microsoft.com/office/powerpoint/2010/main" val="3575449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nato-expan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28600" y="152718"/>
            <a:ext cx="8458200" cy="609282"/>
          </a:xfrm>
          <a:ln>
            <a:solidFill>
              <a:srgbClr val="FF0000"/>
            </a:solidFill>
          </a:ln>
        </p:spPr>
        <p:txBody>
          <a:bodyPr>
            <a:normAutofit/>
          </a:bodyPr>
          <a:lstStyle/>
          <a:p>
            <a:pPr algn="ctr"/>
            <a:r>
              <a:rPr lang="en-US" sz="2000" b="1" i="1" dirty="0" smtClean="0">
                <a:solidFill>
                  <a:srgbClr val="C00000"/>
                </a:solidFill>
              </a:rPr>
              <a:t>Russia’s Concern over NATO’s Expansion</a:t>
            </a:r>
            <a:endParaRPr lang="en-US" sz="2000" i="1" dirty="0"/>
          </a:p>
        </p:txBody>
      </p:sp>
      <p:pic>
        <p:nvPicPr>
          <p:cNvPr id="4" name="Picture 4" descr="nato v. russi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838200"/>
            <a:ext cx="4572000"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9360" y="4419600"/>
            <a:ext cx="8534400" cy="2308324"/>
          </a:xfrm>
          <a:prstGeom prst="rect">
            <a:avLst/>
          </a:prstGeom>
        </p:spPr>
        <p:txBody>
          <a:bodyPr wrap="square">
            <a:spAutoFit/>
          </a:bodyPr>
          <a:lstStyle/>
          <a:p>
            <a:pPr marL="171450" indent="-171450">
              <a:buFont typeface="Arial" panose="020B0604020202020204" pitchFamily="34" charset="0"/>
              <a:buChar char="•"/>
            </a:pPr>
            <a:r>
              <a:rPr lang="en-US" b="1" dirty="0" smtClean="0"/>
              <a:t>The </a:t>
            </a:r>
            <a:r>
              <a:rPr lang="en-US" b="1" dirty="0"/>
              <a:t>Lithuanian and Estonian </a:t>
            </a:r>
            <a:r>
              <a:rPr lang="en-US" b="1" dirty="0" smtClean="0"/>
              <a:t>defense </a:t>
            </a:r>
            <a:r>
              <a:rPr lang="en-US" b="1" dirty="0"/>
              <a:t>ministries have expressed alarm at the increased military activity, and drawn comparisons with moves prior to the Russian invasion of Crimea</a:t>
            </a:r>
            <a:r>
              <a:rPr lang="en-US" b="1" dirty="0" smtClean="0"/>
              <a:t>.</a:t>
            </a:r>
          </a:p>
          <a:p>
            <a:endParaRPr lang="en-US" b="1" dirty="0"/>
          </a:p>
          <a:p>
            <a:pPr marL="171450" indent="-171450">
              <a:buFont typeface="Arial" panose="020B0604020202020204" pitchFamily="34" charset="0"/>
              <a:buChar char="•"/>
            </a:pPr>
            <a:r>
              <a:rPr lang="en-US" b="1" dirty="0" smtClean="0"/>
              <a:t>“</a:t>
            </a:r>
            <a:r>
              <a:rPr lang="en-US" b="1" dirty="0"/>
              <a:t>Russia’s frequent snap military drills near its eastern European neighbors could be part of a strategy that will open the door for a Russian offensive on the Baltic states” (</a:t>
            </a:r>
            <a:r>
              <a:rPr lang="en-US" b="1" dirty="0" smtClean="0"/>
              <a:t>defense </a:t>
            </a:r>
            <a:r>
              <a:rPr lang="en-US" b="1" dirty="0"/>
              <a:t>expert Martin Hurt, deputy director at Estonia’s International Centre for </a:t>
            </a:r>
            <a:r>
              <a:rPr lang="en-US" b="1" dirty="0" smtClean="0"/>
              <a:t>Defense </a:t>
            </a:r>
            <a:r>
              <a:rPr lang="en-US" b="1" dirty="0"/>
              <a:t>and Security</a:t>
            </a:r>
            <a:r>
              <a:rPr lang="en-US" b="1" dirty="0" smtClean="0"/>
              <a:t>).</a:t>
            </a:r>
            <a:endParaRPr lang="en-US" b="1" dirty="0">
              <a:effectLst/>
            </a:endParaRPr>
          </a:p>
        </p:txBody>
      </p:sp>
    </p:spTree>
    <p:extLst>
      <p:ext uri="{BB962C8B-B14F-4D97-AF65-F5344CB8AC3E}">
        <p14:creationId xmlns:p14="http://schemas.microsoft.com/office/powerpoint/2010/main" val="301244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76200"/>
            <a:ext cx="8506522" cy="533400"/>
          </a:xfrm>
          <a:ln>
            <a:solidFill>
              <a:srgbClr val="FF0000"/>
            </a:solidFill>
          </a:ln>
        </p:spPr>
        <p:txBody>
          <a:bodyPr/>
          <a:lstStyle/>
          <a:p>
            <a:pPr algn="ctr"/>
            <a:r>
              <a:rPr lang="en-US" sz="2000" i="1" dirty="0" smtClean="0">
                <a:solidFill>
                  <a:srgbClr val="C00000"/>
                </a:solidFill>
              </a:rPr>
              <a:t>Ukraine Conflict 2014 to present</a:t>
            </a:r>
            <a:endParaRPr lang="en-US" sz="2000" i="1" dirty="0">
              <a:solidFill>
                <a:srgbClr val="C0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24600" y="1096036"/>
            <a:ext cx="2418127" cy="162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124200"/>
            <a:ext cx="5486400" cy="3733800"/>
          </a:xfrm>
          <a:prstGeom prst="rect">
            <a:avLst/>
          </a:prstGeom>
        </p:spPr>
      </p:pic>
      <p:sp>
        <p:nvSpPr>
          <p:cNvPr id="4" name="Rectangle 3"/>
          <p:cNvSpPr/>
          <p:nvPr/>
        </p:nvSpPr>
        <p:spPr>
          <a:xfrm>
            <a:off x="76200" y="3447633"/>
            <a:ext cx="3505200" cy="2800767"/>
          </a:xfrm>
          <a:prstGeom prst="rect">
            <a:avLst/>
          </a:prstGeom>
        </p:spPr>
        <p:txBody>
          <a:bodyPr wrap="square">
            <a:spAutoFit/>
          </a:bodyPr>
          <a:lstStyle/>
          <a:p>
            <a:pPr marL="285750" indent="-285750">
              <a:buFont typeface="Arial" panose="020B0604020202020204" pitchFamily="34" charset="0"/>
              <a:buChar char="•"/>
            </a:pPr>
            <a:r>
              <a:rPr lang="en-US" sz="1600" b="1" dirty="0" smtClean="0"/>
              <a:t>Ukrainian </a:t>
            </a:r>
            <a:r>
              <a:rPr lang="en-US" sz="1600" b="1" dirty="0"/>
              <a:t>P</a:t>
            </a:r>
            <a:r>
              <a:rPr lang="en-US" sz="1600" b="1" dirty="0" smtClean="0"/>
              <a:t>resident Petro Poroshenko </a:t>
            </a:r>
            <a:r>
              <a:rPr lang="en-US" sz="1600" b="1" dirty="0"/>
              <a:t>estimated that as many as 9,000 </a:t>
            </a:r>
            <a:r>
              <a:rPr lang="en-US" sz="1600" b="1" dirty="0" smtClean="0"/>
              <a:t>Russian </a:t>
            </a:r>
            <a:r>
              <a:rPr lang="en-US" sz="1600" b="1" dirty="0"/>
              <a:t>troops were backing the </a:t>
            </a:r>
            <a:r>
              <a:rPr lang="en-US" sz="1600" b="1" dirty="0" smtClean="0"/>
              <a:t>rebels.</a:t>
            </a:r>
          </a:p>
          <a:p>
            <a:pPr marL="285750" indent="-285750">
              <a:buFont typeface="Arial" panose="020B0604020202020204" pitchFamily="34" charset="0"/>
              <a:buChar char="•"/>
            </a:pPr>
            <a:endParaRPr lang="en-US" sz="1600" b="1" dirty="0" smtClean="0"/>
          </a:p>
          <a:p>
            <a:pPr marL="285750" indent="-285750">
              <a:buFont typeface="Arial" panose="020B0604020202020204" pitchFamily="34" charset="0"/>
              <a:buChar char="•"/>
            </a:pPr>
            <a:r>
              <a:rPr lang="en-US" sz="1600" b="1" dirty="0" smtClean="0"/>
              <a:t>Ukrainian </a:t>
            </a:r>
            <a:r>
              <a:rPr lang="en-US" sz="1600" b="1" dirty="0"/>
              <a:t>territory of </a:t>
            </a:r>
            <a:r>
              <a:rPr lang="en-US" sz="1600" b="1" dirty="0" smtClean="0"/>
              <a:t>Crimea</a:t>
            </a:r>
          </a:p>
          <a:p>
            <a:pPr marL="285750" indent="-285750"/>
            <a:r>
              <a:rPr lang="en-US" sz="1600" b="1" dirty="0" smtClean="0"/>
              <a:t>     is now part of Russia.</a:t>
            </a:r>
          </a:p>
          <a:p>
            <a:pPr marL="285750" indent="-285750"/>
            <a:endParaRPr lang="en-US" sz="1600" b="1" dirty="0" smtClean="0"/>
          </a:p>
          <a:p>
            <a:pPr marL="342900" indent="-342900">
              <a:buFont typeface="Arial" pitchFamily="34" charset="0"/>
              <a:buChar char="•"/>
            </a:pPr>
            <a:r>
              <a:rPr lang="en-US" sz="1600" b="1" dirty="0" smtClean="0"/>
              <a:t>The capture of </a:t>
            </a:r>
            <a:r>
              <a:rPr lang="en-US" sz="1600" b="1" dirty="0" err="1" smtClean="0"/>
              <a:t>Mariupol</a:t>
            </a:r>
            <a:r>
              <a:rPr lang="en-US" sz="1600" b="1" dirty="0" smtClean="0"/>
              <a:t> would pave </a:t>
            </a:r>
            <a:r>
              <a:rPr lang="en-US" sz="1600" b="1" dirty="0"/>
              <a:t>the way for a land corridor to the </a:t>
            </a:r>
            <a:r>
              <a:rPr lang="en-US" sz="1600" b="1" dirty="0" smtClean="0"/>
              <a:t>peninsula.</a:t>
            </a:r>
            <a:endParaRPr lang="en-US" sz="1600" dirty="0"/>
          </a:p>
        </p:txBody>
      </p:sp>
      <p:sp>
        <p:nvSpPr>
          <p:cNvPr id="8" name="Rectangle 7"/>
          <p:cNvSpPr/>
          <p:nvPr/>
        </p:nvSpPr>
        <p:spPr>
          <a:xfrm>
            <a:off x="152400" y="914400"/>
            <a:ext cx="5928919" cy="2031325"/>
          </a:xfrm>
          <a:prstGeom prst="rect">
            <a:avLst/>
          </a:prstGeom>
        </p:spPr>
        <p:txBody>
          <a:bodyPr wrap="square">
            <a:spAutoFit/>
          </a:bodyPr>
          <a:lstStyle/>
          <a:p>
            <a:pPr marL="285750" indent="-285750">
              <a:buFont typeface="Arial" panose="020B0604020202020204" pitchFamily="34" charset="0"/>
              <a:buChar char="•"/>
            </a:pPr>
            <a:r>
              <a:rPr lang="en-US" b="1" dirty="0" smtClean="0"/>
              <a:t>The real question is the extent to which Russia is prepared to back the rebels' quest for territorial gain. </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The </a:t>
            </a:r>
            <a:r>
              <a:rPr lang="en-US" b="1" dirty="0"/>
              <a:t>K</a:t>
            </a:r>
            <a:r>
              <a:rPr lang="en-US" b="1" dirty="0" smtClean="0"/>
              <a:t>remlin </a:t>
            </a:r>
            <a:r>
              <a:rPr lang="en-US" b="1" dirty="0"/>
              <a:t>has repeatedly denied supplying troops and sophisticated military hardware to the rebels</a:t>
            </a:r>
            <a:r>
              <a:rPr lang="en-US" b="1" dirty="0" smtClean="0"/>
              <a:t>.</a:t>
            </a:r>
            <a:endParaRPr lang="en-US" b="1" dirty="0"/>
          </a:p>
        </p:txBody>
      </p:sp>
      <p:sp>
        <p:nvSpPr>
          <p:cNvPr id="9" name="TextBox 8"/>
          <p:cNvSpPr txBox="1"/>
          <p:nvPr/>
        </p:nvSpPr>
        <p:spPr>
          <a:xfrm>
            <a:off x="6172200" y="2693313"/>
            <a:ext cx="2570527" cy="430887"/>
          </a:xfrm>
          <a:prstGeom prst="rect">
            <a:avLst/>
          </a:prstGeom>
          <a:noFill/>
        </p:spPr>
        <p:txBody>
          <a:bodyPr wrap="square" rtlCol="0">
            <a:spAutoFit/>
          </a:bodyPr>
          <a:lstStyle/>
          <a:p>
            <a:pPr algn="ctr"/>
            <a:r>
              <a:rPr lang="en-US" sz="1100" dirty="0" smtClean="0"/>
              <a:t>Russian Soldiers captured by Ukrainian Armed forces, 2014</a:t>
            </a:r>
            <a:endParaRPr lang="en-US" sz="1100" dirty="0"/>
          </a:p>
        </p:txBody>
      </p:sp>
    </p:spTree>
    <p:extLst>
      <p:ext uri="{BB962C8B-B14F-4D97-AF65-F5344CB8AC3E}">
        <p14:creationId xmlns:p14="http://schemas.microsoft.com/office/powerpoint/2010/main" val="258864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76200"/>
            <a:ext cx="8506522" cy="533400"/>
          </a:xfrm>
          <a:ln>
            <a:solidFill>
              <a:srgbClr val="FF0000"/>
            </a:solidFill>
          </a:ln>
        </p:spPr>
        <p:txBody>
          <a:bodyPr/>
          <a:lstStyle/>
          <a:p>
            <a:pPr algn="ctr"/>
            <a:r>
              <a:rPr lang="en-US" sz="2000" i="1" dirty="0" smtClean="0">
                <a:solidFill>
                  <a:srgbClr val="C00000"/>
                </a:solidFill>
              </a:rPr>
              <a:t>Ukraine Conflict 2014 to present</a:t>
            </a:r>
            <a:endParaRPr lang="en-US" sz="2000" i="1" dirty="0">
              <a:solidFill>
                <a:srgbClr val="C0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24600" y="1096036"/>
            <a:ext cx="2418127" cy="162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124200"/>
            <a:ext cx="5486400" cy="3733800"/>
          </a:xfrm>
          <a:prstGeom prst="rect">
            <a:avLst/>
          </a:prstGeom>
        </p:spPr>
      </p:pic>
      <p:sp>
        <p:nvSpPr>
          <p:cNvPr id="4" name="Rectangle 3"/>
          <p:cNvSpPr/>
          <p:nvPr/>
        </p:nvSpPr>
        <p:spPr>
          <a:xfrm>
            <a:off x="-107092" y="3448661"/>
            <a:ext cx="3505200" cy="2800767"/>
          </a:xfrm>
          <a:prstGeom prst="rect">
            <a:avLst/>
          </a:prstGeom>
        </p:spPr>
        <p:txBody>
          <a:bodyPr wrap="square">
            <a:spAutoFit/>
          </a:bodyPr>
          <a:lstStyle/>
          <a:p>
            <a:pPr marL="285750" indent="-285750">
              <a:buFont typeface="Arial" panose="020B0604020202020204" pitchFamily="34" charset="0"/>
              <a:buChar char="•"/>
            </a:pPr>
            <a:r>
              <a:rPr lang="en-US" sz="1600" b="1" dirty="0" smtClean="0"/>
              <a:t>Ukrainian </a:t>
            </a:r>
            <a:r>
              <a:rPr lang="en-US" sz="1600" b="1" dirty="0"/>
              <a:t>P</a:t>
            </a:r>
            <a:r>
              <a:rPr lang="en-US" sz="1600" b="1" dirty="0" smtClean="0"/>
              <a:t>resident Petro Poroshenko </a:t>
            </a:r>
            <a:r>
              <a:rPr lang="en-US" sz="1600" b="1" dirty="0"/>
              <a:t>estimated that as many as 9,000 </a:t>
            </a:r>
            <a:r>
              <a:rPr lang="en-US" sz="1600" b="1" dirty="0" smtClean="0"/>
              <a:t>Russian </a:t>
            </a:r>
            <a:r>
              <a:rPr lang="en-US" sz="1600" b="1" dirty="0"/>
              <a:t>troops were backing the </a:t>
            </a:r>
            <a:r>
              <a:rPr lang="en-US" sz="1600" b="1" dirty="0" smtClean="0"/>
              <a:t>rebels.</a:t>
            </a:r>
          </a:p>
          <a:p>
            <a:pPr marL="285750" indent="-285750">
              <a:buFont typeface="Arial" panose="020B0604020202020204" pitchFamily="34" charset="0"/>
              <a:buChar char="•"/>
            </a:pPr>
            <a:endParaRPr lang="en-US" sz="1600" b="1" dirty="0" smtClean="0"/>
          </a:p>
          <a:p>
            <a:pPr marL="285750" indent="-285750">
              <a:buFont typeface="Arial" panose="020B0604020202020204" pitchFamily="34" charset="0"/>
              <a:buChar char="•"/>
            </a:pPr>
            <a:r>
              <a:rPr lang="en-US" sz="1600" b="1" dirty="0" smtClean="0"/>
              <a:t>Ukrainian </a:t>
            </a:r>
            <a:r>
              <a:rPr lang="en-US" sz="1600" b="1" dirty="0"/>
              <a:t>territory of </a:t>
            </a:r>
            <a:r>
              <a:rPr lang="en-US" sz="1600" b="1" dirty="0" smtClean="0"/>
              <a:t>Crimea</a:t>
            </a:r>
          </a:p>
          <a:p>
            <a:pPr marL="285750" indent="-285750"/>
            <a:r>
              <a:rPr lang="en-US" sz="1600" b="1" dirty="0" smtClean="0"/>
              <a:t>     is now part of Russia.</a:t>
            </a:r>
          </a:p>
          <a:p>
            <a:pPr marL="285750" indent="-285750"/>
            <a:endParaRPr lang="en-US" sz="1600" b="1" dirty="0" smtClean="0"/>
          </a:p>
          <a:p>
            <a:pPr marL="342900" indent="-342900">
              <a:buFont typeface="Arial" pitchFamily="34" charset="0"/>
              <a:buChar char="•"/>
            </a:pPr>
            <a:r>
              <a:rPr lang="en-US" sz="1600" b="1" dirty="0" smtClean="0"/>
              <a:t>The capture of </a:t>
            </a:r>
            <a:r>
              <a:rPr lang="en-US" sz="1600" b="1" dirty="0" err="1" smtClean="0"/>
              <a:t>Mariupol</a:t>
            </a:r>
            <a:r>
              <a:rPr lang="en-US" sz="1600" b="1" dirty="0" smtClean="0"/>
              <a:t> would pave </a:t>
            </a:r>
            <a:r>
              <a:rPr lang="en-US" sz="1600" b="1" dirty="0"/>
              <a:t>the way for a land corridor to the </a:t>
            </a:r>
            <a:r>
              <a:rPr lang="en-US" sz="1600" b="1" dirty="0" smtClean="0"/>
              <a:t>peninsula.</a:t>
            </a:r>
            <a:endParaRPr lang="en-US" sz="1600" dirty="0"/>
          </a:p>
        </p:txBody>
      </p:sp>
      <p:sp>
        <p:nvSpPr>
          <p:cNvPr id="8" name="Rectangle 7"/>
          <p:cNvSpPr/>
          <p:nvPr/>
        </p:nvSpPr>
        <p:spPr>
          <a:xfrm>
            <a:off x="152400" y="914400"/>
            <a:ext cx="5928919" cy="2031325"/>
          </a:xfrm>
          <a:prstGeom prst="rect">
            <a:avLst/>
          </a:prstGeom>
        </p:spPr>
        <p:txBody>
          <a:bodyPr wrap="square">
            <a:spAutoFit/>
          </a:bodyPr>
          <a:lstStyle/>
          <a:p>
            <a:pPr marL="285750" indent="-285750">
              <a:buFont typeface="Arial" panose="020B0604020202020204" pitchFamily="34" charset="0"/>
              <a:buChar char="•"/>
            </a:pPr>
            <a:r>
              <a:rPr lang="en-US" b="1" dirty="0" smtClean="0"/>
              <a:t>The real question is the extent to which Russia is prepared to back the rebels' quest for territorial gain. </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The </a:t>
            </a:r>
            <a:r>
              <a:rPr lang="en-US" b="1" dirty="0"/>
              <a:t>K</a:t>
            </a:r>
            <a:r>
              <a:rPr lang="en-US" b="1" dirty="0" smtClean="0"/>
              <a:t>remlin </a:t>
            </a:r>
            <a:r>
              <a:rPr lang="en-US" b="1" dirty="0"/>
              <a:t>has repeatedly denied supplying troops and sophisticated military hardware to the rebels</a:t>
            </a:r>
            <a:r>
              <a:rPr lang="en-US" b="1" dirty="0" smtClean="0"/>
              <a:t>.</a:t>
            </a:r>
            <a:endParaRPr lang="en-US" b="1" dirty="0"/>
          </a:p>
        </p:txBody>
      </p:sp>
      <p:sp>
        <p:nvSpPr>
          <p:cNvPr id="9" name="TextBox 8"/>
          <p:cNvSpPr txBox="1"/>
          <p:nvPr/>
        </p:nvSpPr>
        <p:spPr>
          <a:xfrm>
            <a:off x="6172200" y="2693313"/>
            <a:ext cx="2570527" cy="430887"/>
          </a:xfrm>
          <a:prstGeom prst="rect">
            <a:avLst/>
          </a:prstGeom>
          <a:noFill/>
        </p:spPr>
        <p:txBody>
          <a:bodyPr wrap="square" rtlCol="0">
            <a:spAutoFit/>
          </a:bodyPr>
          <a:lstStyle/>
          <a:p>
            <a:pPr algn="ctr"/>
            <a:r>
              <a:rPr lang="en-US" sz="1100" dirty="0" smtClean="0"/>
              <a:t>Russian Soldiers captured by Ukrainian Armed forces, 2014</a:t>
            </a:r>
            <a:endParaRPr lang="en-US" sz="1100" dirty="0"/>
          </a:p>
        </p:txBody>
      </p:sp>
      <p:pic>
        <p:nvPicPr>
          <p:cNvPr id="11" name="Picture 2" descr="C:\Users\joseph.babb\Desktop\map-military-districts-2010.jpg"/>
          <p:cNvPicPr>
            <a:picLocks noChangeAspect="1" noChangeArrowheads="1"/>
          </p:cNvPicPr>
          <p:nvPr/>
        </p:nvPicPr>
        <p:blipFill>
          <a:blip r:embed="rId4" cstate="print"/>
          <a:srcRect/>
          <a:stretch>
            <a:fillRect/>
          </a:stretch>
        </p:blipFill>
        <p:spPr bwMode="auto">
          <a:xfrm>
            <a:off x="107092" y="63842"/>
            <a:ext cx="8991600" cy="6794157"/>
          </a:xfrm>
          <a:prstGeom prst="rect">
            <a:avLst/>
          </a:prstGeom>
          <a:noFill/>
        </p:spPr>
      </p:pic>
    </p:spTree>
    <p:extLst>
      <p:ext uri="{BB962C8B-B14F-4D97-AF65-F5344CB8AC3E}">
        <p14:creationId xmlns:p14="http://schemas.microsoft.com/office/powerpoint/2010/main" val="128702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19100"/>
            <a:ext cx="9448800" cy="800100"/>
          </a:xfrm>
        </p:spPr>
        <p:txBody>
          <a:bodyPr>
            <a:normAutofit/>
          </a:bodyPr>
          <a:lstStyle/>
          <a:p>
            <a:r>
              <a:rPr lang="en-US" sz="2000" b="1" i="1" dirty="0" smtClean="0"/>
              <a:t>  Russia </a:t>
            </a:r>
            <a:r>
              <a:rPr lang="en-US" sz="2000" b="1" i="1" dirty="0"/>
              <a:t>Draws Closer to </a:t>
            </a:r>
            <a:r>
              <a:rPr lang="en-US" sz="2000" b="1" i="1" dirty="0" smtClean="0"/>
              <a:t>China: U.S</a:t>
            </a:r>
            <a:r>
              <a:rPr lang="en-US" sz="2000" b="1" i="1" dirty="0"/>
              <a:t>. Faces a New Challenge</a:t>
            </a:r>
            <a:endParaRPr lang="en-US" sz="2000"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 y="304800"/>
            <a:ext cx="4495800" cy="3124200"/>
          </a:xfrm>
        </p:spPr>
      </p:pic>
      <p:sp>
        <p:nvSpPr>
          <p:cNvPr id="5" name="Rectangle 4"/>
          <p:cNvSpPr/>
          <p:nvPr/>
        </p:nvSpPr>
        <p:spPr>
          <a:xfrm>
            <a:off x="0" y="3520857"/>
            <a:ext cx="8991600" cy="3416320"/>
          </a:xfrm>
          <a:prstGeom prst="rect">
            <a:avLst/>
          </a:prstGeom>
        </p:spPr>
        <p:txBody>
          <a:bodyPr wrap="square">
            <a:spAutoFit/>
          </a:bodyPr>
          <a:lstStyle/>
          <a:p>
            <a:pPr marL="285750" indent="-285750">
              <a:buFont typeface="Arial" panose="020B0604020202020204" pitchFamily="34" charset="0"/>
              <a:buChar char="•"/>
            </a:pPr>
            <a:r>
              <a:rPr lang="en-US" b="1" dirty="0" smtClean="0"/>
              <a:t>Estranged </a:t>
            </a:r>
            <a:r>
              <a:rPr lang="en-US" b="1" dirty="0"/>
              <a:t>from the West </a:t>
            </a:r>
            <a:r>
              <a:rPr lang="en-US" b="1" dirty="0" smtClean="0"/>
              <a:t>over NATO Expansion, and especially the Ukraine, </a:t>
            </a:r>
            <a:r>
              <a:rPr lang="en-US" b="1" dirty="0"/>
              <a:t>Russia </a:t>
            </a:r>
            <a:r>
              <a:rPr lang="en-US" b="1" dirty="0" smtClean="0"/>
              <a:t>seeks </a:t>
            </a:r>
            <a:r>
              <a:rPr lang="en-US" b="1" dirty="0"/>
              <a:t>economic and political </a:t>
            </a:r>
            <a:r>
              <a:rPr lang="en-US" b="1" dirty="0" smtClean="0"/>
              <a:t>support from China.</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Mr</a:t>
            </a:r>
            <a:r>
              <a:rPr lang="en-US" b="1" dirty="0"/>
              <a:t>. Putin </a:t>
            </a:r>
            <a:r>
              <a:rPr lang="en-US" b="1" dirty="0" smtClean="0"/>
              <a:t>trying </a:t>
            </a:r>
            <a:r>
              <a:rPr lang="en-US" b="1" dirty="0"/>
              <a:t>to </a:t>
            </a:r>
            <a:r>
              <a:rPr lang="en-US" b="1" dirty="0" smtClean="0"/>
              <a:t>fashion </a:t>
            </a:r>
            <a:r>
              <a:rPr lang="en-US" b="1" dirty="0"/>
              <a:t>a coalition to resist what both countries view as American </a:t>
            </a:r>
            <a:r>
              <a:rPr lang="en-US" b="1" dirty="0" smtClean="0"/>
              <a:t>arrogance (</a:t>
            </a:r>
            <a:r>
              <a:rPr lang="en-US" b="1" i="1" dirty="0" smtClean="0"/>
              <a:t>Shanghai </a:t>
            </a:r>
            <a:r>
              <a:rPr lang="en-US" b="1" i="1" dirty="0"/>
              <a:t>Cooperation </a:t>
            </a:r>
            <a:r>
              <a:rPr lang="en-US" b="1" i="1" dirty="0" smtClean="0"/>
              <a:t>Organization </a:t>
            </a:r>
            <a:r>
              <a:rPr lang="en-US" b="1" i="1" dirty="0"/>
              <a:t>(SCO</a:t>
            </a:r>
            <a:r>
              <a:rPr lang="en-US" b="1" i="1" dirty="0" smtClean="0"/>
              <a:t>),BRICS).</a:t>
            </a:r>
          </a:p>
          <a:p>
            <a:pPr marL="285750" indent="-285750">
              <a:buFont typeface="Arial" panose="020B0604020202020204" pitchFamily="34" charset="0"/>
              <a:buChar char="•"/>
            </a:pPr>
            <a:endParaRPr lang="en-US" b="1" i="1" dirty="0" smtClean="0"/>
          </a:p>
          <a:p>
            <a:pPr marL="285750" indent="-285750">
              <a:buFont typeface="Arial" panose="020B0604020202020204" pitchFamily="34" charset="0"/>
              <a:buChar char="•"/>
            </a:pPr>
            <a:r>
              <a:rPr lang="en-US" b="1" dirty="0" smtClean="0"/>
              <a:t>Arms </a:t>
            </a:r>
            <a:r>
              <a:rPr lang="en-US" b="1" dirty="0"/>
              <a:t>deals between the two at around $2 billion </a:t>
            </a:r>
            <a:r>
              <a:rPr lang="en-US" b="1" dirty="0" smtClean="0"/>
              <a:t>annually, a $</a:t>
            </a:r>
            <a:r>
              <a:rPr lang="en-US" b="1" dirty="0"/>
              <a:t>3 billion deal being negotiated for S-400 missile </a:t>
            </a:r>
            <a:r>
              <a:rPr lang="en-US" b="1" dirty="0" smtClean="0"/>
              <a:t>systems. </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a:t>Russia-China rapprochement presents a profound challenge to the United States and </a:t>
            </a:r>
            <a:r>
              <a:rPr lang="en-US" b="1" dirty="0" smtClean="0"/>
              <a:t>Europe.</a:t>
            </a:r>
            <a:endParaRPr lang="en-US" b="1" dirty="0"/>
          </a:p>
          <a:p>
            <a:pPr marL="285750" indent="-285750">
              <a:buFont typeface="Arial" panose="020B0604020202020204" pitchFamily="34" charset="0"/>
              <a:buChar char="•"/>
            </a:pPr>
            <a:endParaRPr lang="en-US"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900" y="304800"/>
            <a:ext cx="4457700" cy="3124200"/>
          </a:xfrm>
          <a:prstGeom prst="rect">
            <a:avLst/>
          </a:prstGeom>
        </p:spPr>
      </p:pic>
    </p:spTree>
    <p:extLst>
      <p:ext uri="{BB962C8B-B14F-4D97-AF65-F5344CB8AC3E}">
        <p14:creationId xmlns:p14="http://schemas.microsoft.com/office/powerpoint/2010/main" val="406119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602" y="0"/>
            <a:ext cx="8791298" cy="4688692"/>
          </a:xfrm>
          <a:prstGeom prst="rect">
            <a:avLst/>
          </a:prstGeom>
        </p:spPr>
      </p:pic>
      <p:sp>
        <p:nvSpPr>
          <p:cNvPr id="2" name="Title 1"/>
          <p:cNvSpPr>
            <a:spLocks noGrp="1"/>
          </p:cNvSpPr>
          <p:nvPr>
            <p:ph type="ctrTitle"/>
          </p:nvPr>
        </p:nvSpPr>
        <p:spPr>
          <a:xfrm>
            <a:off x="60603" y="1635135"/>
            <a:ext cx="8791298" cy="3165464"/>
          </a:xfrm>
        </p:spPr>
        <p:txBody>
          <a:bodyPr/>
          <a:lstStyle/>
          <a:p>
            <a:r>
              <a:rPr lang="en-US" sz="4400" dirty="0" smtClean="0"/>
              <a:t>Russia’s “New Generation Warfare”</a:t>
            </a:r>
            <a:endParaRPr lang="en-US" sz="4400" dirty="0"/>
          </a:p>
        </p:txBody>
      </p:sp>
      <p:sp>
        <p:nvSpPr>
          <p:cNvPr id="3" name="Subtitle 2"/>
          <p:cNvSpPr>
            <a:spLocks noGrp="1"/>
          </p:cNvSpPr>
          <p:nvPr>
            <p:ph type="subTitle" idx="1"/>
          </p:nvPr>
        </p:nvSpPr>
        <p:spPr>
          <a:xfrm>
            <a:off x="457200" y="4800600"/>
            <a:ext cx="7110248" cy="914400"/>
          </a:xfrm>
        </p:spPr>
        <p:txBody>
          <a:bodyPr>
            <a:normAutofit fontScale="92500"/>
          </a:bodyPr>
          <a:lstStyle/>
          <a:p>
            <a:r>
              <a:rPr lang="en-US" dirty="0" smtClean="0"/>
              <a:t>Mariya Y. Omelicheva</a:t>
            </a:r>
          </a:p>
          <a:p>
            <a:r>
              <a:rPr lang="en-US" dirty="0" smtClean="0"/>
              <a:t>Political Science, University of Kansas</a:t>
            </a:r>
          </a:p>
        </p:txBody>
      </p:sp>
    </p:spTree>
    <p:extLst>
      <p:ext uri="{BB962C8B-B14F-4D97-AF65-F5344CB8AC3E}">
        <p14:creationId xmlns:p14="http://schemas.microsoft.com/office/powerpoint/2010/main" val="76640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4034" cy="1371600"/>
          </a:xfrm>
        </p:spPr>
        <p:txBody>
          <a:bodyPr>
            <a:normAutofit fontScale="90000"/>
          </a:bodyPr>
          <a:lstStyle/>
          <a:p>
            <a:r>
              <a:rPr lang="en-US" dirty="0" smtClean="0"/>
              <a:t>“Hybrid”, “Multi-Dimensional”, “new Generation”, “Irregular”</a:t>
            </a:r>
            <a:endParaRPr lang="en-US" dirty="0"/>
          </a:p>
        </p:txBody>
      </p:sp>
      <p:sp>
        <p:nvSpPr>
          <p:cNvPr id="3" name="Content Placeholder 2"/>
          <p:cNvSpPr>
            <a:spLocks noGrp="1"/>
          </p:cNvSpPr>
          <p:nvPr>
            <p:ph idx="1"/>
          </p:nvPr>
        </p:nvSpPr>
        <p:spPr>
          <a:xfrm>
            <a:off x="191362" y="1752600"/>
            <a:ext cx="4140350" cy="4840125"/>
          </a:xfrm>
        </p:spPr>
        <p:txBody>
          <a:bodyPr>
            <a:normAutofit/>
          </a:bodyPr>
          <a:lstStyle/>
          <a:p>
            <a:r>
              <a:rPr lang="en-US" sz="2400" i="1" dirty="0" smtClean="0"/>
              <a:t>An approach to </a:t>
            </a:r>
            <a:r>
              <a:rPr lang="en-US" sz="2400" i="1" dirty="0"/>
              <a:t>conflict </a:t>
            </a:r>
            <a:r>
              <a:rPr lang="en-US" sz="2400" i="1" dirty="0" smtClean="0"/>
              <a:t>that embraces </a:t>
            </a:r>
            <a:r>
              <a:rPr lang="en-US" sz="2400" i="1" dirty="0"/>
              <a:t>“simultaneous employment of multiple instruments of war, including non-military means where information warfare, such as mass political manipulation, is a major </a:t>
            </a:r>
            <a:r>
              <a:rPr lang="en-US" sz="2400" i="1" dirty="0" smtClean="0"/>
              <a:t>capability” </a:t>
            </a:r>
          </a:p>
          <a:p>
            <a:pPr algn="r"/>
            <a:r>
              <a:rPr lang="en-US" dirty="0" smtClean="0"/>
              <a:t>Lieutenant </a:t>
            </a:r>
            <a:r>
              <a:rPr lang="en-US" dirty="0"/>
              <a:t>General Ben Hodges, commander of Army forces in </a:t>
            </a:r>
            <a:r>
              <a:rPr lang="en-US" dirty="0" smtClean="0"/>
              <a:t>Europe</a:t>
            </a:r>
            <a:endParaRPr lang="en-US" dirty="0"/>
          </a:p>
        </p:txBody>
      </p:sp>
      <p:pic>
        <p:nvPicPr>
          <p:cNvPr id="4" name="Picture 3"/>
          <p:cNvPicPr>
            <a:picLocks noChangeAspect="1"/>
          </p:cNvPicPr>
          <p:nvPr/>
        </p:nvPicPr>
        <p:blipFill>
          <a:blip r:embed="rId2"/>
          <a:stretch>
            <a:fillRect/>
          </a:stretch>
        </p:blipFill>
        <p:spPr>
          <a:xfrm>
            <a:off x="4470883" y="2169463"/>
            <a:ext cx="4505675" cy="4272093"/>
          </a:xfrm>
          <a:prstGeom prst="rect">
            <a:avLst/>
          </a:prstGeom>
        </p:spPr>
      </p:pic>
    </p:spTree>
    <p:extLst>
      <p:ext uri="{BB962C8B-B14F-4D97-AF65-F5344CB8AC3E}">
        <p14:creationId xmlns:p14="http://schemas.microsoft.com/office/powerpoint/2010/main" val="38268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957</TotalTime>
  <Words>2428</Words>
  <Application>Microsoft Office PowerPoint</Application>
  <PresentationFormat>On-screen Show (4:3)</PresentationFormat>
  <Paragraphs>188</Paragraphs>
  <Slides>25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Black</vt:lpstr>
      <vt:lpstr>Calibri</vt:lpstr>
      <vt:lpstr>Gill Sans</vt:lpstr>
      <vt:lpstr>PingFang SC Regular</vt:lpstr>
      <vt:lpstr>PingFang SC Semibold</vt:lpstr>
      <vt:lpstr>Songti SC Regular</vt:lpstr>
      <vt:lpstr>System Font Bold</vt:lpstr>
      <vt:lpstr>System Font Regular</vt:lpstr>
      <vt:lpstr>Times New Roman</vt:lpstr>
      <vt:lpstr>Essential</vt:lpstr>
      <vt:lpstr>PowerPoint Presentation</vt:lpstr>
      <vt:lpstr>PowerPoint Presentation</vt:lpstr>
      <vt:lpstr>             Soviet/Russian Strategic Military Culture:                     Eastern Europe &amp; Afghanistan (USSR)                     Chechnya/Georgia/Ukraine ( Russia)</vt:lpstr>
      <vt:lpstr>Russia’s Concern over NATO’s Expansion</vt:lpstr>
      <vt:lpstr>Ukraine Conflict 2014 to present</vt:lpstr>
      <vt:lpstr>Ukraine Conflict 2014 to present</vt:lpstr>
      <vt:lpstr>  Russia Draws Closer to China: U.S. Faces a New Challenge</vt:lpstr>
      <vt:lpstr>Russia’s “New Generation Warfare”</vt:lpstr>
      <vt:lpstr>“Hybrid”, “Multi-Dimensional”, “new Generation”, “Irregular”</vt:lpstr>
      <vt:lpstr>Change in the Perceptions of Threats</vt:lpstr>
      <vt:lpstr>Change in the Perceptions of Capabilities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Stages of “New Warfare”</vt:lpstr>
      <vt:lpstr>Implications for Regional Security</vt:lpstr>
      <vt:lpstr>                              Chaplain Seth H. George          U.S. Army Command and General Staff College</vt:lpstr>
      <vt:lpstr>PowerPoint Presentation</vt:lpstr>
      <vt:lpstr>PowerPoint Presentation</vt:lpstr>
      <vt:lpst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dc:creator>
  <cp:lastModifiedBy>mahir.ibrahimov</cp:lastModifiedBy>
  <cp:revision>101</cp:revision>
  <cp:lastPrinted>2015-03-09T15:55:47Z</cp:lastPrinted>
  <dcterms:created xsi:type="dcterms:W3CDTF">2015-02-08T01:43:43Z</dcterms:created>
  <dcterms:modified xsi:type="dcterms:W3CDTF">2016-04-20T20:35:11Z</dcterms:modified>
</cp:coreProperties>
</file>