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65" r:id="rId3"/>
    <p:sldId id="302" r:id="rId4"/>
    <p:sldId id="256" r:id="rId5"/>
    <p:sldId id="261" r:id="rId6"/>
    <p:sldId id="262" r:id="rId7"/>
    <p:sldId id="257" r:id="rId8"/>
    <p:sldId id="258" r:id="rId9"/>
    <p:sldId id="269" r:id="rId10"/>
    <p:sldId id="301" r:id="rId11"/>
    <p:sldId id="268" r:id="rId12"/>
    <p:sldId id="299" r:id="rId13"/>
    <p:sldId id="298" r:id="rId14"/>
    <p:sldId id="303" r:id="rId15"/>
    <p:sldId id="304" r:id="rId16"/>
    <p:sldId id="270" r:id="rId17"/>
    <p:sldId id="271" r:id="rId18"/>
    <p:sldId id="272" r:id="rId19"/>
    <p:sldId id="273" r:id="rId20"/>
    <p:sldId id="297" r:id="rId2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8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A7D2B83-6F5E-4311-8EFB-88B1D2FEEC9E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262EEEE-8A26-456D-8650-1B5D56F92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3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F27E-C21B-4BEF-B45B-CE28CD7E66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8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F27E-C21B-4BEF-B45B-CE28CD7E66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6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F27E-C21B-4BEF-B45B-CE28CD7E66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7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F27E-C21B-4BEF-B45B-CE28CD7E66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8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38D1-F62E-43E9-8E3A-C86B4179575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2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F2D7-34FC-40BE-9317-E6A09772B67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48E-6196-4E8E-9233-34AF4EF94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0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F2D7-34FC-40BE-9317-E6A09772B67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48E-6196-4E8E-9233-34AF4EF94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4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F2D7-34FC-40BE-9317-E6A09772B67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48E-6196-4E8E-9233-34AF4EF94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2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F2D7-34FC-40BE-9317-E6A09772B67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48E-6196-4E8E-9233-34AF4EF94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F2D7-34FC-40BE-9317-E6A09772B67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48E-6196-4E8E-9233-34AF4EF94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3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F2D7-34FC-40BE-9317-E6A09772B67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48E-6196-4E8E-9233-34AF4EF94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2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F2D7-34FC-40BE-9317-E6A09772B67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48E-6196-4E8E-9233-34AF4EF94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8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F2D7-34FC-40BE-9317-E6A09772B67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48E-6196-4E8E-9233-34AF4EF94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2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F2D7-34FC-40BE-9317-E6A09772B67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48E-6196-4E8E-9233-34AF4EF94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6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F2D7-34FC-40BE-9317-E6A09772B67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48E-6196-4E8E-9233-34AF4EF94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2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F2D7-34FC-40BE-9317-E6A09772B67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48E-6196-4E8E-9233-34AF4EF94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7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F2D7-34FC-40BE-9317-E6A09772B67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3B48E-6196-4E8E-9233-34AF4EF94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5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iIpa42duMA" TargetMode="External"/><Relationship Id="rId7" Type="http://schemas.openxmlformats.org/officeDocument/2006/relationships/image" Target="../media/image13.jpg"/><Relationship Id="rId2" Type="http://schemas.openxmlformats.org/officeDocument/2006/relationships/hyperlink" Target="https://www.youtube.com/watch?v=SmolVWRS1q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ashingtontimes.com/topics/russia/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ationalinterest.org/" TargetMode="External"/><Relationship Id="rId2" Type="http://schemas.openxmlformats.org/officeDocument/2006/relationships/hyperlink" Target="http://vpk-news.ru/articles/1463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s.gov.ru/node/28132" TargetMode="External"/><Relationship Id="rId5" Type="http://schemas.openxmlformats.org/officeDocument/2006/relationships/hyperlink" Target="http://databank.worldbank.org/data/reports.aspx?Code=NY.GDP.MKTP.KD.ZG&amp;id=af3ce82b&amp;report_name=Popular_indicators&amp;populartype=series&amp;ispopular=y" TargetMode="External"/><Relationship Id="rId4" Type="http://schemas.openxmlformats.org/officeDocument/2006/relationships/hyperlink" Target="http://www.russkiymir.ru/russkiymir/e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-78377"/>
            <a:ext cx="13088983" cy="69363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052" y="5688568"/>
            <a:ext cx="111643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993">
              <a:spcBef>
                <a:spcPct val="0"/>
              </a:spcBef>
              <a:defRPr/>
            </a:pPr>
            <a:endParaRPr lang="en-US" b="1" i="1" dirty="0" smtClean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913993">
              <a:spcBef>
                <a:spcPct val="0"/>
              </a:spcBef>
              <a:defRPr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12 September 2017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118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109392" cy="5811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304" y="6176963"/>
            <a:ext cx="12333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MT"/>
              </a:rPr>
              <a:t>Graphic </a:t>
            </a:r>
            <a:r>
              <a:rPr lang="en-US" dirty="0">
                <a:latin typeface="ArialMT"/>
              </a:rPr>
              <a:t>courtesy of CIA, located at the Library of </a:t>
            </a:r>
            <a:r>
              <a:rPr lang="en-US" dirty="0" smtClean="0">
                <a:latin typeface="ArialMT"/>
              </a:rPr>
              <a:t>Congress: </a:t>
            </a:r>
          </a:p>
          <a:p>
            <a:r>
              <a:rPr lang="en-US" dirty="0"/>
              <a:t>http://tile.loc.gov/image-services/iiif/service:gmd:gmd5:g5692:g5692c:ct003073/full/pct:12.5/0/default.jpg.</a:t>
            </a:r>
          </a:p>
        </p:txBody>
      </p:sp>
      <p:sp>
        <p:nvSpPr>
          <p:cNvPr id="7" name="Rectangle 6"/>
          <p:cNvSpPr/>
          <p:nvPr/>
        </p:nvSpPr>
        <p:spPr>
          <a:xfrm>
            <a:off x="3721396" y="-109921"/>
            <a:ext cx="3873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Gas Pipelines to </a:t>
            </a:r>
            <a:r>
              <a:rPr lang="en-US" sz="2800" b="1" i="1" dirty="0" smtClean="0">
                <a:solidFill>
                  <a:srgbClr val="0070C0"/>
                </a:solidFill>
              </a:rPr>
              <a:t>Europe 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42898"/>
            <a:ext cx="10573265" cy="1142999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sz="2800" b="1" i="1" dirty="0" smtClean="0">
                <a:solidFill>
                  <a:srgbClr val="0070C0"/>
                </a:solidFill>
                <a:latin typeface="+mn-lt"/>
              </a:rPr>
            </a:br>
            <a:r>
              <a:rPr lang="en-US" sz="2800" b="1" i="1" dirty="0" smtClean="0">
                <a:solidFill>
                  <a:srgbClr val="0070C0"/>
                </a:solidFill>
                <a:latin typeface="+mn-lt"/>
              </a:rPr>
              <a:t>               </a:t>
            </a:r>
            <a:br>
              <a:rPr lang="en-US" sz="2800" b="1" i="1" dirty="0" smtClean="0">
                <a:solidFill>
                  <a:srgbClr val="0070C0"/>
                </a:solidFill>
                <a:latin typeface="+mn-lt"/>
              </a:rPr>
            </a:br>
            <a:r>
              <a:rPr lang="en-US" sz="2800" b="1" i="1" dirty="0" smtClean="0">
                <a:solidFill>
                  <a:srgbClr val="0070C0"/>
                </a:solidFill>
                <a:latin typeface="+mn-lt"/>
              </a:rPr>
              <a:t>                Russian </a:t>
            </a:r>
            <a:r>
              <a:rPr lang="en-US" sz="2800" b="1" i="1" dirty="0">
                <a:solidFill>
                  <a:srgbClr val="0070C0"/>
                </a:solidFill>
                <a:latin typeface="+mn-lt"/>
              </a:rPr>
              <a:t>Army chief of the General Staff </a:t>
            </a:r>
            <a:br>
              <a:rPr lang="en-US" sz="2800" b="1" i="1" dirty="0">
                <a:solidFill>
                  <a:srgbClr val="0070C0"/>
                </a:solidFill>
                <a:latin typeface="+mn-lt"/>
              </a:rPr>
            </a:br>
            <a:r>
              <a:rPr lang="en-US" sz="2800" b="1" i="1" dirty="0" smtClean="0">
                <a:solidFill>
                  <a:srgbClr val="0070C0"/>
                </a:solidFill>
                <a:latin typeface="+mn-lt"/>
              </a:rPr>
              <a:t>                      General </a:t>
            </a:r>
            <a:r>
              <a:rPr lang="en-US" sz="2800" b="1" i="1" dirty="0">
                <a:solidFill>
                  <a:srgbClr val="0070C0"/>
                </a:solidFill>
                <a:latin typeface="+mn-lt"/>
              </a:rPr>
              <a:t>V. </a:t>
            </a:r>
            <a:r>
              <a:rPr lang="en-US" sz="2800" b="1" i="1" dirty="0" smtClean="0">
                <a:solidFill>
                  <a:srgbClr val="0070C0"/>
                </a:solidFill>
                <a:latin typeface="+mn-lt"/>
              </a:rPr>
              <a:t>“Gerasimov “Grey Zone” Concept”</a:t>
            </a:r>
            <a:endParaRPr lang="en-US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8807" y="1447800"/>
            <a:ext cx="7094458" cy="51816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Russia </a:t>
            </a:r>
            <a:r>
              <a:rPr lang="en-US" dirty="0"/>
              <a:t>is engaged in a </a:t>
            </a:r>
            <a:r>
              <a:rPr lang="en-US" dirty="0" smtClean="0"/>
              <a:t>civilizational </a:t>
            </a:r>
            <a:r>
              <a:rPr lang="en-US" dirty="0"/>
              <a:t>as well </a:t>
            </a:r>
            <a:r>
              <a:rPr lang="en-US" dirty="0" smtClean="0"/>
              <a:t>as </a:t>
            </a:r>
            <a:r>
              <a:rPr lang="en-US" dirty="0"/>
              <a:t>geopolitical struggle with the West in a continual state of conflict</a:t>
            </a:r>
            <a:r>
              <a:rPr lang="en-US" dirty="0" smtClean="0"/>
              <a:t>. It’s </a:t>
            </a:r>
            <a:r>
              <a:rPr lang="en-US" dirty="0"/>
              <a:t>the war of ideas and </a:t>
            </a:r>
            <a:r>
              <a:rPr lang="en-US" dirty="0" smtClean="0"/>
              <a:t>values </a:t>
            </a:r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the asymmetrical operations without the formal declaration of </a:t>
            </a:r>
            <a:r>
              <a:rPr lang="en-US" dirty="0" smtClean="0"/>
              <a:t>war.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pecial forces operating jointly </a:t>
            </a:r>
            <a:r>
              <a:rPr lang="en-US" dirty="0"/>
              <a:t>with internal opposition </a:t>
            </a:r>
            <a:r>
              <a:rPr lang="en-US" dirty="0" smtClean="0"/>
              <a:t>leveraging </a:t>
            </a:r>
            <a:r>
              <a:rPr lang="en-US" dirty="0"/>
              <a:t>information operations, </a:t>
            </a:r>
            <a:r>
              <a:rPr lang="en-US" dirty="0" smtClean="0"/>
              <a:t>cyber, legal, electronic and </a:t>
            </a:r>
            <a:r>
              <a:rPr lang="en-US" dirty="0"/>
              <a:t>economic </a:t>
            </a:r>
            <a:r>
              <a:rPr lang="en-US" dirty="0" smtClean="0"/>
              <a:t>warfare to achieve its strategic outcome.</a:t>
            </a:r>
            <a:endParaRPr lang="en-US" sz="1400" dirty="0" smtClean="0"/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endParaRPr lang="en-US" sz="1300" i="1" dirty="0" smtClean="0"/>
          </a:p>
          <a:p>
            <a:pPr marL="0" indent="0">
              <a:buNone/>
            </a:pPr>
            <a:r>
              <a:rPr lang="en-US" sz="1300" i="1" dirty="0" smtClean="0"/>
              <a:t>”</a:t>
            </a:r>
            <a:r>
              <a:rPr lang="en-US" sz="1300" i="1" dirty="0" err="1" smtClean="0"/>
              <a:t>Tsenosti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Nauki</a:t>
            </a:r>
            <a:r>
              <a:rPr lang="en-US" sz="1300" i="1" dirty="0" smtClean="0"/>
              <a:t> V </a:t>
            </a:r>
            <a:r>
              <a:rPr lang="en-US" sz="1300" i="1" dirty="0" err="1"/>
              <a:t>P</a:t>
            </a:r>
            <a:r>
              <a:rPr lang="en-US" sz="1300" i="1" dirty="0" err="1" smtClean="0"/>
              <a:t>redvidenii</a:t>
            </a:r>
            <a:r>
              <a:rPr lang="en-US" sz="1300" i="1" dirty="0"/>
              <a:t>.</a:t>
            </a:r>
            <a:r>
              <a:rPr lang="en-US" sz="1300" i="1" dirty="0" smtClean="0"/>
              <a:t> </a:t>
            </a:r>
            <a:r>
              <a:rPr lang="en-US" sz="1300" i="1" dirty="0" err="1"/>
              <a:t>N</a:t>
            </a:r>
            <a:r>
              <a:rPr lang="en-US" sz="1300" i="1" dirty="0" err="1" smtClean="0"/>
              <a:t>ovie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Vizovi</a:t>
            </a:r>
            <a:r>
              <a:rPr lang="en-US" sz="1300" i="1" dirty="0" smtClean="0"/>
              <a:t> </a:t>
            </a:r>
            <a:r>
              <a:rPr lang="en-US" sz="1300" i="1" dirty="0" err="1"/>
              <a:t>T</a:t>
            </a:r>
            <a:r>
              <a:rPr lang="en-US" sz="1300" i="1" dirty="0" err="1" smtClean="0"/>
              <a:t>rebuyut</a:t>
            </a:r>
            <a:r>
              <a:rPr lang="en-US" sz="1300" i="1" dirty="0" smtClean="0"/>
              <a:t> </a:t>
            </a:r>
            <a:r>
              <a:rPr lang="en-US" sz="1300" i="1" dirty="0" err="1"/>
              <a:t>P</a:t>
            </a:r>
            <a:r>
              <a:rPr lang="en-US" sz="1300" i="1" dirty="0" err="1" smtClean="0"/>
              <a:t>ereosmislit</a:t>
            </a:r>
            <a:r>
              <a:rPr lang="en-US" sz="1300" i="1" dirty="0" smtClean="0"/>
              <a:t> </a:t>
            </a:r>
            <a:r>
              <a:rPr lang="en-US" sz="1300" i="1" dirty="0" err="1"/>
              <a:t>F</a:t>
            </a:r>
            <a:r>
              <a:rPr lang="en-US" sz="1300" i="1" dirty="0" err="1" smtClean="0"/>
              <a:t>ormi</a:t>
            </a:r>
            <a:r>
              <a:rPr lang="en-US" sz="1300" i="1" dirty="0" smtClean="0"/>
              <a:t> I </a:t>
            </a:r>
            <a:r>
              <a:rPr lang="en-US" sz="1300" i="1" dirty="0" err="1"/>
              <a:t>S</a:t>
            </a:r>
            <a:r>
              <a:rPr lang="en-US" sz="1300" i="1" dirty="0" err="1" smtClean="0"/>
              <a:t>posobi</a:t>
            </a:r>
            <a:r>
              <a:rPr lang="en-US" sz="1300" i="1" dirty="0" smtClean="0"/>
              <a:t> </a:t>
            </a:r>
            <a:r>
              <a:rPr lang="en-US" sz="1300" i="1" dirty="0" err="1"/>
              <a:t>V</a:t>
            </a:r>
            <a:r>
              <a:rPr lang="en-US" sz="1300" i="1" dirty="0" err="1" smtClean="0"/>
              <a:t>edenia</a:t>
            </a:r>
            <a:r>
              <a:rPr lang="en-US" sz="1300" i="1" dirty="0" smtClean="0"/>
              <a:t> </a:t>
            </a:r>
            <a:r>
              <a:rPr lang="en-US" sz="1300" i="1" dirty="0" err="1"/>
              <a:t>B</a:t>
            </a:r>
            <a:r>
              <a:rPr lang="en-US" sz="1300" i="1" dirty="0" err="1" smtClean="0"/>
              <a:t>oyevikh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Deistviy</a:t>
            </a:r>
            <a:r>
              <a:rPr lang="en-US" sz="1300" i="1" dirty="0" smtClean="0"/>
              <a:t>,” ”At The Foresight</a:t>
            </a:r>
            <a:r>
              <a:rPr lang="en-US" sz="1300" i="1" dirty="0"/>
              <a:t> </a:t>
            </a:r>
            <a:r>
              <a:rPr lang="en-US" sz="1300" i="1" dirty="0" smtClean="0"/>
              <a:t>Of The </a:t>
            </a:r>
            <a:r>
              <a:rPr lang="en-US" sz="1300" i="1" dirty="0"/>
              <a:t>Value of Science </a:t>
            </a:r>
            <a:r>
              <a:rPr lang="en-US" sz="1300" i="1" dirty="0" smtClean="0"/>
              <a:t>: </a:t>
            </a:r>
            <a:r>
              <a:rPr lang="en-US" sz="1300" i="1" dirty="0"/>
              <a:t>New Challenges Demand Rethinking the Forms and Methods of Carrying out Combat Operations,“ </a:t>
            </a:r>
            <a:r>
              <a:rPr lang="en-US" sz="1300" i="1" dirty="0" err="1"/>
              <a:t>Voyenno-Promyshlennyy</a:t>
            </a:r>
            <a:r>
              <a:rPr lang="en-US" sz="1300" i="1" dirty="0"/>
              <a:t> </a:t>
            </a:r>
            <a:r>
              <a:rPr lang="en-US" sz="1300" i="1" dirty="0" err="1" smtClean="0"/>
              <a:t>Kurier</a:t>
            </a:r>
            <a:r>
              <a:rPr lang="en-US" sz="1300" i="1" dirty="0" smtClean="0"/>
              <a:t> online, 27 February 2013, issue #8(476), accessed 16 September 2016, http://vpk-news.ru/articles/14632.</a:t>
            </a:r>
            <a:endParaRPr lang="en-US" sz="13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5261" r="25261"/>
          <a:stretch>
            <a:fillRect/>
          </a:stretch>
        </p:blipFill>
        <p:spPr>
          <a:xfrm>
            <a:off x="1707293" y="1295400"/>
            <a:ext cx="1771515" cy="24356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6"/>
            <a:ext cx="1784177" cy="1126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533" y="0"/>
            <a:ext cx="1447800" cy="11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1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932" y="-116954"/>
            <a:ext cx="7511755" cy="717846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+mn-lt"/>
              </a:rPr>
              <a:t>Examples of pro-Russia propaganda video clips </a:t>
            </a:r>
            <a:endParaRPr lang="en-US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2480"/>
            <a:ext cx="13678967" cy="262263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“Dance Russia and Cry Europe” </a:t>
            </a:r>
            <a:r>
              <a:rPr lang="en-US" sz="1800" b="1" dirty="0" smtClean="0"/>
              <a:t>(with a popular Pro-Russia song and video clip on Eastern Ukraine)</a:t>
            </a:r>
            <a:endParaRPr lang="en-US" sz="1800" dirty="0" smtClean="0">
              <a:hlinkClick r:id="rId2"/>
            </a:endParaRPr>
          </a:p>
          <a:p>
            <a:pPr marL="0" indent="0">
              <a:buNone/>
            </a:pPr>
            <a:r>
              <a:rPr lang="en-US" sz="1600" u="sng" dirty="0" smtClean="0">
                <a:hlinkClick r:id="rId2"/>
              </a:rPr>
              <a:t>https</a:t>
            </a:r>
            <a:r>
              <a:rPr lang="en-US" sz="1600" u="sng" dirty="0">
                <a:hlinkClick r:id="rId2"/>
              </a:rPr>
              <a:t>://</a:t>
            </a:r>
            <a:r>
              <a:rPr lang="en-US" sz="1600" u="sng" dirty="0" smtClean="0">
                <a:hlinkClick r:id="rId2"/>
              </a:rPr>
              <a:t>www.youtube.com/watch?v=SmolVWRS1q4</a:t>
            </a:r>
            <a:endParaRPr lang="en-US" sz="1600" u="sng" dirty="0" smtClean="0"/>
          </a:p>
          <a:p>
            <a:pPr marL="0" indent="0">
              <a:buNone/>
            </a:pPr>
            <a:endParaRPr lang="en-US" sz="1600" u="sng" dirty="0" smtClean="0"/>
          </a:p>
          <a:p>
            <a:r>
              <a:rPr lang="en-US" sz="2000" b="1" dirty="0" smtClean="0"/>
              <a:t> “Don Cossacks Come to the Aid of their Brothers in the Donbas” (</a:t>
            </a:r>
            <a:r>
              <a:rPr lang="en-US" sz="1800" b="1" dirty="0" smtClean="0"/>
              <a:t>patriotic Cossack traditional song </a:t>
            </a:r>
          </a:p>
          <a:p>
            <a:pPr marL="0" indent="0">
              <a:buNone/>
            </a:pPr>
            <a:r>
              <a:rPr lang="en-US" sz="1800" b="1" dirty="0" smtClean="0"/>
              <a:t>featuring volunteer Russian Cossacks joining the pro-Russia rebels in Ukraine)</a:t>
            </a:r>
          </a:p>
          <a:p>
            <a:pPr marL="0" indent="0">
              <a:buNone/>
            </a:pPr>
            <a:r>
              <a:rPr lang="en-US" sz="2400" b="1" dirty="0" smtClean="0"/>
              <a:t> 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www.youtube.com/watch?v=eiIpa42duMA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06"/>
            <a:ext cx="1158239" cy="712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337" y="46286"/>
            <a:ext cx="1290415" cy="6715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611504"/>
            <a:ext cx="16946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(A </a:t>
            </a:r>
            <a:r>
              <a:rPr lang="en-US" dirty="0"/>
              <a:t>pro-</a:t>
            </a:r>
            <a:r>
              <a:rPr lang="en-US" dirty="0">
                <a:hlinkClick r:id="rId6"/>
              </a:rPr>
              <a:t>Russia</a:t>
            </a:r>
            <a:r>
              <a:rPr lang="en-US" dirty="0"/>
              <a:t> rebel </a:t>
            </a:r>
            <a:r>
              <a:rPr lang="en-US" dirty="0" smtClean="0"/>
              <a:t>Cossack</a:t>
            </a:r>
            <a:r>
              <a:rPr lang="en-US" dirty="0"/>
              <a:t>, second left, hugs another rebel in </a:t>
            </a:r>
            <a:r>
              <a:rPr lang="en-US" dirty="0" err="1" smtClean="0"/>
              <a:t>Debaltsevo</a:t>
            </a:r>
            <a:r>
              <a:rPr lang="en-US" dirty="0" smtClean="0"/>
              <a:t>, eastern </a:t>
            </a:r>
            <a:r>
              <a:rPr lang="en-US" dirty="0"/>
              <a:t>Ukraine, Thursday, Feb. 19, </a:t>
            </a:r>
            <a:r>
              <a:rPr lang="en-US" dirty="0" smtClean="0"/>
              <a:t>2015 after taking it </a:t>
            </a:r>
          </a:p>
          <a:p>
            <a:r>
              <a:rPr lang="en-US" dirty="0"/>
              <a:t>u</a:t>
            </a:r>
            <a:r>
              <a:rPr lang="en-US" dirty="0" smtClean="0"/>
              <a:t>nder rebel control): </a:t>
            </a:r>
          </a:p>
          <a:p>
            <a:r>
              <a:rPr lang="en-US" dirty="0" smtClean="0"/>
              <a:t>http</a:t>
            </a:r>
            <a:r>
              <a:rPr lang="en-US" dirty="0"/>
              <a:t>://www.washingtontimes.com/multimedia/image/ukraine-jpeg-0c1b7jpg/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77" y="3021874"/>
            <a:ext cx="5434149" cy="283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6675" y="-76912"/>
            <a:ext cx="12334874" cy="7020637"/>
          </a:xfrm>
        </p:spPr>
        <p:txBody>
          <a:bodyPr>
            <a:noAutofit/>
          </a:bodyPr>
          <a:lstStyle/>
          <a:p>
            <a:pPr lvl="0"/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Vladimir V.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Putin,“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Voyennaya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Doctrina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Rossiyskoy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Federatsii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[The Military Doctrine of the Russian Federation],  December 26, 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Russian).</a:t>
            </a:r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Vladimir 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Putin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Ukaz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Prezidenta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Rossiyskoy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Federatsii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Strategii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Natsionalnoy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Bezopasnosti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Rossiyskoy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Federatsii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[“The Decree of the President of the Russian Federation on the National Security Strategy of the Russian Federation”], 31 December 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(in Russian) </a:t>
            </a:r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Valery 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Gerasimov (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Вале́рий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Васи́льевич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Гера́симов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Chief of the General Staff of the Armed Forces of Russia, first Deputy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Minister, ”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Tsenosti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Nauki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Predvidenii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Novie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Vizovi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Trebuyut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Pereosmislit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Formi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Sposobi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Vedenia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Boyevikh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Deistviy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”At The Foresight Of The Value of Science : New Challenges Demand Rethinking the Forms and Methods of Carrying out Combat Operations,“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Voyenno-Promyshlennyy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Kurier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online, 27 February 2013, issue #8(476), accessed 16 September 2016,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http://vpk-news.ru/articles/14632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b="1" dirty="0"/>
              <a:t>P</a:t>
            </a:r>
            <a:r>
              <a:rPr lang="en-US" sz="1200" b="1" dirty="0" smtClean="0"/>
              <a:t>eter </a:t>
            </a:r>
            <a:r>
              <a:rPr lang="en-US" sz="1200" b="1" dirty="0" err="1" smtClean="0"/>
              <a:t>Zwack</a:t>
            </a:r>
            <a:r>
              <a:rPr lang="en-US" sz="1200" b="1" dirty="0"/>
              <a:t> </a:t>
            </a:r>
            <a:r>
              <a:rPr lang="en-US" sz="1200" b="1" dirty="0" smtClean="0"/>
              <a:t>“</a:t>
            </a:r>
            <a:r>
              <a:rPr lang="en-US" sz="1200" b="1" dirty="0" err="1" smtClean="0"/>
              <a:t>Zapad</a:t>
            </a:r>
            <a:r>
              <a:rPr lang="en-US" sz="1200" b="1" dirty="0" smtClean="0"/>
              <a:t> </a:t>
            </a:r>
            <a:r>
              <a:rPr lang="en-US" sz="1200" b="1" dirty="0"/>
              <a:t>2017: Should We Fear Russia’s Latest Military Dress Rehearsal</a:t>
            </a:r>
            <a:r>
              <a:rPr lang="en-US" sz="1200" b="1" dirty="0" smtClean="0"/>
              <a:t>?”</a:t>
            </a:r>
            <a:r>
              <a:rPr lang="en-US" sz="1200" b="1" i="1" dirty="0" smtClean="0"/>
              <a:t> </a:t>
            </a:r>
            <a:r>
              <a:rPr lang="en-US" sz="1200" b="1" i="1" dirty="0"/>
              <a:t>The National </a:t>
            </a:r>
            <a:r>
              <a:rPr lang="en-US" sz="1200" b="1" i="1"/>
              <a:t>Interest</a:t>
            </a:r>
            <a:r>
              <a:rPr lang="en-US" sz="1200" b="1"/>
              <a:t> </a:t>
            </a:r>
            <a:r>
              <a:rPr lang="en-US" sz="1200" b="1" smtClean="0"/>
              <a:t>, 2017,  </a:t>
            </a:r>
            <a:r>
              <a:rPr lang="en-US" sz="1200" smtClean="0"/>
              <a:t>(</a:t>
            </a:r>
            <a:r>
              <a:rPr lang="en-US" sz="120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://nationalinterest.org</a:t>
            </a:r>
            <a:r>
              <a:rPr lang="en-US" sz="1200" dirty="0" smtClean="0"/>
              <a:t>)</a:t>
            </a:r>
          </a:p>
          <a:p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Azerbaycan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sene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sonra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Ermenistan'dan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geri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aldı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[“Azerbaijan Returned (lands) from Armenia 24 Years Later”], Milliyet.com in Turkish, April 25, 2016.</a:t>
            </a:r>
          </a:p>
          <a:p>
            <a:pPr lvl="0"/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“Azerbaijan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Halqi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Oz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Torpaglarinin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Ishgal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Altinda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Galmasi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Ila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Hech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Vaxt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Barishmayacag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(“Azerbaijan Will Never Agree Its Lands to Remain  Under Occupation”), Ramiz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Mehtiyev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Chief of the Staff of the President of Azerbaijan, 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Halq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Gezeti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Azerbaijani, April 6, 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/>
              <a:t>Baumann, Robert.  “Soviet News Media Performance During the Afghan War: STRATCOM Utopia or Dystopia?” The US Army and the Media in Wartime: Historical Perspectives, the Proceedings of the Combat Studies Institute 2009 Military History Symposium, Kendal Gott, General Editor (Ft. Leavenworth, KS: 2009), 175-186.</a:t>
            </a:r>
          </a:p>
          <a:p>
            <a:pPr lvl="0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Ibrahimov Mahir, Otto Gustav, Gentile Lee "Cultural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Perspectives, Geopolitics and Energy Security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Eurasia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Is the Next Global Conflict Imminent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?" Volume 1/ Army U Press/ Culture, Regional Expertise/Language Management Office (CRELMO), Fort Leavenworth, Kansas, USA.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March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2017.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ISBN: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9781940804316. </a:t>
            </a:r>
          </a:p>
          <a:p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Nord Stream 2 partners withdraw amid Poland pressure,” The Financial Times Ltd, August 12, 2016.</a:t>
            </a:r>
          </a:p>
          <a:p>
            <a:pPr lvl="0"/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Darko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Janjevic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“NATO leaders meet in Warsaw for key military summit,” Associate Press, July 07, 2016.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Pomerantsev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NOTHING IS TRUE AND EVERYTHING IS POSSIBLE: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Surreal Heart of the New Russia.  New York: Public Affairs, 2014</a:t>
            </a:r>
            <a:r>
              <a:rPr lang="en-US" sz="1200" dirty="0"/>
              <a:t>.</a:t>
            </a:r>
          </a:p>
          <a:p>
            <a:pPr lvl="0"/>
            <a:r>
              <a:rPr lang="de-DE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„Russkii </a:t>
            </a:r>
            <a:r>
              <a:rPr lang="de-D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</a:t>
            </a:r>
            <a:r>
              <a:rPr lang="de-DE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,“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(Russian World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de-DE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http://www.russkiymir.ru/russkiymir/en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de-DE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de-DE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Ibrahimov,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Mahir J.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“Socio-cultural lessons from Eurasia and Afghanistan,” Military Intelligence Professional Bulletin (MIPB), January/March 2011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http</a:t>
            </a:r>
            <a:r>
              <a:rPr lang="en-US" sz="1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://usacac.army.mil/sites/default/files/documents/cace/LREC/2011_Socio-CulturalLessons.pdf</a:t>
            </a:r>
          </a:p>
          <a:p>
            <a:pPr lvl="0"/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Ibrahimov, Mahir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“Cross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Negotiations/Skill Building in an Operational Environment,” Military Intelligence Professional Bulletin (MIPB), April/June 2011. </a:t>
            </a:r>
            <a:r>
              <a:rPr lang="en-US" sz="1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://usacac.army.mil/sites/default/files/documents/cace/LREC/2011_CrossCulturalNegotiations.pdf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Ibrahimov, Mahir J.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“Invitation To Rain, A Story Of The Road Taken Towards Freedom,” Global Scholarly Publications. New York, NY, USA. October 2008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ISBN: 978-1-59267-0925. </a:t>
            </a:r>
            <a:endParaRPr lang="en-US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Bank, “GDP growth (annual %),” World Development Indicators, accessed 12 September 2016 </a:t>
            </a:r>
            <a:r>
              <a:rPr lang="en-US" sz="1200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http://databank.worldbank.org/data/reports.aspx?Code=NY.GDP.MKTP.KD.ZG&amp;id=af3ce82b&amp;report_name=Popular_indicators&amp;populartype=series&amp;ispopular=y#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Dugin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“The Fourth Political Theory”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Arktos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 Ltd, July 20, 2012 (ISBN-10: 1907166653/ ISBN-13: 978-1907166655);</a:t>
            </a:r>
          </a:p>
          <a:p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Dugin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“Eurasian Mission: An Introduction to Neo-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Eurasianism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Arktos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 Ltd, December 15, 2014 (ISBN-10: 1910524247 ISBN-13: 978-1910524244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O </a:t>
            </a:r>
            <a:r>
              <a:rPr 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Rossotrudnichestve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rs.gov.ru/node/28132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34886" y="3244334"/>
            <a:ext cx="9013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 smtClean="0">
                <a:solidFill>
                  <a:srgbClr val="0070C0"/>
                </a:solidFill>
              </a:rPr>
              <a:t>Questions/Answers/Comments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06"/>
            <a:ext cx="1158239" cy="712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337" y="46286"/>
            <a:ext cx="1290415" cy="6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"/>
            <a:ext cx="12083143" cy="1690688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           Russian </a:t>
            </a:r>
            <a:r>
              <a:rPr lang="en-US" b="1" i="1" dirty="0">
                <a:solidFill>
                  <a:srgbClr val="0070C0"/>
                </a:solidFill>
              </a:rPr>
              <a:t>Activity in the “Grey Zone”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4800" dirty="0">
                <a:solidFill>
                  <a:srgbClr val="FF0000"/>
                </a:solidFill>
              </a:rPr>
              <a:t>                </a:t>
            </a:r>
            <a:r>
              <a:rPr lang="en-US" sz="4800" dirty="0" smtClean="0">
                <a:solidFill>
                  <a:srgbClr val="FF0000"/>
                </a:solidFill>
              </a:rPr>
              <a:t>             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485" y="1436914"/>
            <a:ext cx="13618027" cy="54210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337" y="46286"/>
            <a:ext cx="1290415" cy="671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06"/>
            <a:ext cx="1158239" cy="71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99" t="9777" r="58903" b="25298"/>
          <a:stretch/>
        </p:blipFill>
        <p:spPr>
          <a:xfrm>
            <a:off x="-13648" y="-148120"/>
            <a:ext cx="12201099" cy="700612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20629349">
            <a:off x="8197284" y="1680703"/>
            <a:ext cx="1131432" cy="28984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966"/>
            <a:ext cx="12192000" cy="7546224"/>
          </a:xfrm>
        </p:spPr>
      </p:pic>
      <p:sp>
        <p:nvSpPr>
          <p:cNvPr id="6" name="Left Arrow 5"/>
          <p:cNvSpPr/>
          <p:nvPr/>
        </p:nvSpPr>
        <p:spPr>
          <a:xfrm rot="20629349">
            <a:off x="3675625" y="5492503"/>
            <a:ext cx="1131432" cy="28984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6140" cy="70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424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199503" y="4981673"/>
            <a:ext cx="6466701" cy="45192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39" y="758352"/>
            <a:ext cx="6299641" cy="3880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3269" y="222658"/>
            <a:ext cx="2133598" cy="19588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7665" y="4639272"/>
            <a:ext cx="12249665" cy="22056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i="1" dirty="0" smtClean="0"/>
          </a:p>
          <a:p>
            <a:r>
              <a:rPr lang="en-US" sz="1400" b="1" i="1" dirty="0" smtClean="0"/>
              <a:t>                                                                                                                                                       </a:t>
            </a:r>
          </a:p>
          <a:p>
            <a:r>
              <a:rPr lang="en-US" sz="1400" b="1" i="1" dirty="0"/>
              <a:t> </a:t>
            </a:r>
            <a:r>
              <a:rPr lang="en-US" sz="1400" b="1" i="1" dirty="0" smtClean="0"/>
              <a:t>                                                                                                                                                   </a:t>
            </a:r>
          </a:p>
          <a:p>
            <a:r>
              <a:rPr lang="en-US" sz="1400" b="1" i="1" dirty="0"/>
              <a:t> </a:t>
            </a:r>
            <a:r>
              <a:rPr lang="en-US" sz="1400" b="1" i="1" dirty="0" smtClean="0"/>
              <a:t>                                                                                                                                                            </a:t>
            </a:r>
          </a:p>
          <a:p>
            <a:r>
              <a:rPr lang="en-US" sz="1400" b="1" i="1" dirty="0"/>
              <a:t> </a:t>
            </a:r>
            <a:r>
              <a:rPr lang="en-US" sz="1400" b="1" i="1" dirty="0" smtClean="0"/>
              <a:t>                                                                                                                                                               </a:t>
            </a:r>
            <a:endParaRPr lang="en-US" sz="1400" b="1" i="1" dirty="0"/>
          </a:p>
          <a:p>
            <a:pPr algn="ctr"/>
            <a:endParaRPr lang="en-US" sz="1400" b="1" i="1" dirty="0" smtClean="0"/>
          </a:p>
          <a:p>
            <a:pPr algn="ctr"/>
            <a:r>
              <a:rPr lang="en-US" sz="1400" b="1" i="1" dirty="0" smtClean="0"/>
              <a:t>Contact: </a:t>
            </a:r>
          </a:p>
          <a:p>
            <a:pPr algn="ctr"/>
            <a:r>
              <a:rPr lang="en-US" sz="1400" b="1" dirty="0" smtClean="0"/>
              <a:t>Dr</a:t>
            </a:r>
            <a:r>
              <a:rPr lang="en-US" sz="1400" b="1" dirty="0"/>
              <a:t>. Mahir Ibrahimov</a:t>
            </a:r>
            <a:r>
              <a:rPr lang="en-US" sz="1400" b="1" i="1" dirty="0" smtClean="0"/>
              <a:t> </a:t>
            </a:r>
          </a:p>
          <a:p>
            <a:pPr algn="ctr"/>
            <a:r>
              <a:rPr lang="en-US" sz="1400" b="1" i="1" dirty="0" smtClean="0"/>
              <a:t>Director</a:t>
            </a:r>
            <a:endParaRPr lang="en-US" sz="1400" b="1" i="1" dirty="0"/>
          </a:p>
          <a:p>
            <a:pPr algn="ctr"/>
            <a:r>
              <a:rPr lang="en-US" sz="1400" b="1" i="1" dirty="0" smtClean="0"/>
              <a:t> </a:t>
            </a:r>
            <a:r>
              <a:rPr lang="en-US" sz="1400" b="1" i="1" dirty="0"/>
              <a:t>CREL Management Office (CRELMO) </a:t>
            </a:r>
            <a:endParaRPr lang="en-US" sz="1400" b="1" i="1" dirty="0" smtClean="0"/>
          </a:p>
          <a:p>
            <a:pPr algn="ctr"/>
            <a:r>
              <a:rPr lang="en-US" sz="1400" b="1" i="1" dirty="0" smtClean="0"/>
              <a:t>Fort </a:t>
            </a:r>
            <a:r>
              <a:rPr lang="en-US" sz="1400" b="1" i="1" dirty="0"/>
              <a:t>Leavenworth, KS 66027-2300</a:t>
            </a:r>
          </a:p>
          <a:p>
            <a:pPr algn="ctr"/>
            <a:r>
              <a:rPr lang="en-US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: (913)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684-3345</a:t>
            </a:r>
          </a:p>
          <a:p>
            <a:pPr algn="ctr"/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DSN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552-3345</a:t>
            </a:r>
          </a:p>
          <a:p>
            <a:pPr algn="ctr"/>
            <a:r>
              <a:rPr lang="en-US" sz="1400" b="1" i="1" dirty="0" smtClean="0"/>
              <a:t>CRELMO </a:t>
            </a:r>
            <a:r>
              <a:rPr lang="en-US" sz="1400" b="1" i="1" dirty="0"/>
              <a:t>website: http://</a:t>
            </a:r>
            <a:r>
              <a:rPr lang="en-US" sz="1400" b="1" i="1" dirty="0" smtClean="0"/>
              <a:t>usacac.army.mil/organizations/cace/lrec</a:t>
            </a:r>
          </a:p>
          <a:p>
            <a:pPr algn="ctr"/>
            <a:r>
              <a:rPr lang="en-US" sz="1400" b="1" i="1" dirty="0" smtClean="0"/>
              <a:t>ATN: https</a:t>
            </a:r>
            <a:r>
              <a:rPr lang="en-US" sz="1400" b="1" i="1" dirty="0"/>
              <a:t>://</a:t>
            </a:r>
            <a:r>
              <a:rPr lang="en-US" sz="1400" b="1" i="1" dirty="0" smtClean="0"/>
              <a:t>atn.army.mil/dsp_template.aspx?dpID=102</a:t>
            </a:r>
            <a:endParaRPr lang="en-US" sz="1400" b="1" i="1" dirty="0"/>
          </a:p>
          <a:p>
            <a:pPr algn="ctr"/>
            <a:r>
              <a:rPr lang="en-US" sz="1400" b="1" dirty="0" smtClean="0"/>
              <a:t>https</a:t>
            </a:r>
            <a:r>
              <a:rPr lang="en-US" sz="1400" b="1" dirty="0"/>
              <a:t>://atn.army.mil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smtClean="0"/>
              <a:t>        </a:t>
            </a:r>
            <a:r>
              <a:rPr lang="en-US" sz="1400" b="1" i="1" dirty="0"/>
              <a:t>		      			</a:t>
            </a:r>
          </a:p>
          <a:p>
            <a:pPr algn="ctr"/>
            <a:endParaRPr lang="en-US" sz="1400" b="1" dirty="0"/>
          </a:p>
          <a:p>
            <a:endParaRPr lang="en-US" sz="1400" b="1" i="1" dirty="0" smtClean="0"/>
          </a:p>
          <a:p>
            <a:r>
              <a:rPr lang="en-US" sz="1400" b="1" i="1" dirty="0" smtClean="0"/>
              <a:t>                                                                                                                                         https</a:t>
            </a:r>
            <a:r>
              <a:rPr lang="en-US" sz="1400" b="1" i="1" dirty="0"/>
              <a:t>://atn.army.mil</a:t>
            </a:r>
          </a:p>
          <a:p>
            <a:endParaRPr lang="en-US" sz="1400" b="1" i="1" dirty="0"/>
          </a:p>
          <a:p>
            <a:r>
              <a:rPr lang="en-US" sz="1400" b="1" i="1" dirty="0" smtClean="0"/>
              <a:t>   </a:t>
            </a:r>
            <a:r>
              <a:rPr lang="en-US" sz="1400" b="1" i="1" dirty="0"/>
              <a:t>			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" y="160867"/>
            <a:ext cx="1930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"/>
            <a:ext cx="12083143" cy="1690688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           Russian </a:t>
            </a:r>
            <a:r>
              <a:rPr lang="en-US" b="1" i="1" dirty="0">
                <a:solidFill>
                  <a:srgbClr val="0070C0"/>
                </a:solidFill>
              </a:rPr>
              <a:t>Activity in the “Grey Zone”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4800" dirty="0">
                <a:solidFill>
                  <a:srgbClr val="FF0000"/>
                </a:solidFill>
              </a:rPr>
              <a:t>                </a:t>
            </a:r>
            <a:r>
              <a:rPr lang="en-US" sz="4800" dirty="0" smtClean="0">
                <a:solidFill>
                  <a:srgbClr val="FF0000"/>
                </a:solidFill>
              </a:rPr>
              <a:t>                </a:t>
            </a:r>
            <a:r>
              <a:rPr lang="en-US" sz="2800" b="1" i="1" dirty="0">
                <a:solidFill>
                  <a:srgbClr val="0070C0"/>
                </a:solidFill>
              </a:rPr>
              <a:t>(BG (</a:t>
            </a:r>
            <a:r>
              <a:rPr lang="en-US" sz="3200" b="1" i="1" dirty="0">
                <a:solidFill>
                  <a:srgbClr val="0070C0"/>
                </a:solidFill>
              </a:rPr>
              <a:t>R)</a:t>
            </a:r>
            <a:r>
              <a:rPr lang="en-US" sz="3200" b="1" i="1" dirty="0" err="1">
                <a:solidFill>
                  <a:srgbClr val="0070C0"/>
                </a:solidFill>
              </a:rPr>
              <a:t>Zwack</a:t>
            </a:r>
            <a:r>
              <a:rPr lang="en-US" sz="3200" b="1" i="1" dirty="0">
                <a:solidFill>
                  <a:srgbClr val="0070C0"/>
                </a:solidFill>
              </a:rPr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485" y="1436914"/>
            <a:ext cx="13618027" cy="5421086"/>
          </a:xfrm>
        </p:spPr>
      </p:pic>
    </p:spTree>
    <p:extLst>
      <p:ext uri="{BB962C8B-B14F-4D97-AF65-F5344CB8AC3E}">
        <p14:creationId xmlns:p14="http://schemas.microsoft.com/office/powerpoint/2010/main" val="42808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31817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+mn-lt"/>
              </a:rPr>
              <a:t>     Russian Activity in the “Grey Zone”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400" b="1" i="1" dirty="0" smtClean="0">
                <a:solidFill>
                  <a:srgbClr val="0070C0"/>
                </a:solidFill>
                <a:latin typeface="+mn-lt"/>
              </a:rPr>
              <a:t>(Dr. Baumann)</a:t>
            </a:r>
            <a:endParaRPr lang="en-US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100" y="2699657"/>
            <a:ext cx="9144000" cy="3840843"/>
          </a:xfrm>
        </p:spPr>
        <p:txBody>
          <a:bodyPr/>
          <a:lstStyle/>
          <a:p>
            <a:r>
              <a:rPr lang="en-US" b="1" i="1" dirty="0" smtClean="0"/>
              <a:t>Use of “Soft Power”</a:t>
            </a:r>
          </a:p>
          <a:p>
            <a:r>
              <a:rPr lang="en-US" b="1" i="1" dirty="0" smtClean="0"/>
              <a:t>Mass media</a:t>
            </a:r>
          </a:p>
          <a:p>
            <a:r>
              <a:rPr lang="en-US" b="1" i="1" dirty="0" smtClean="0"/>
              <a:t>Film &amp; entertainment</a:t>
            </a:r>
          </a:p>
          <a:p>
            <a:r>
              <a:rPr lang="en-US" b="1" i="1" dirty="0" smtClean="0"/>
              <a:t>Reaching out into the Russian-speaking regions</a:t>
            </a:r>
          </a:p>
          <a:p>
            <a:r>
              <a:rPr lang="en-US" b="1" i="1" dirty="0" smtClean="0"/>
              <a:t>Europe and the USA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" y="-1"/>
            <a:ext cx="2090057" cy="1419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97" y="0"/>
            <a:ext cx="1776549" cy="141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63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+mn-lt"/>
              </a:rPr>
              <a:t>                                  Military History Society</a:t>
            </a:r>
            <a:endParaRPr lang="en-US" sz="32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81352" y="1492247"/>
            <a:ext cx="5981699" cy="47498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124891" cy="1506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531" y="1"/>
            <a:ext cx="1837509" cy="1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  <a:latin typeface="+mn-lt"/>
              </a:rPr>
              <a:t>VICTORY DAY</a:t>
            </a:r>
            <a:endParaRPr lang="en-US" sz="32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25624"/>
            <a:ext cx="6769100" cy="48672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06600" cy="1481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334" y="0"/>
            <a:ext cx="1989666" cy="14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143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+mn-lt"/>
              </a:rPr>
              <a:t>                                   </a:t>
            </a:r>
            <a:r>
              <a:rPr lang="en-US" sz="3200" b="1" i="1" dirty="0" err="1" smtClean="0">
                <a:solidFill>
                  <a:srgbClr val="0070C0"/>
                </a:solidFill>
                <a:latin typeface="+mn-lt"/>
              </a:rPr>
              <a:t>Amerikanskii</a:t>
            </a:r>
            <a:r>
              <a:rPr lang="en-US" sz="3200" b="1" i="1" dirty="0" smtClean="0">
                <a:solidFill>
                  <a:srgbClr val="0070C0"/>
                </a:solidFill>
                <a:latin typeface="+mn-lt"/>
              </a:rPr>
              <a:t> sektor</a:t>
            </a:r>
            <a:endParaRPr lang="en-US" sz="32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 descr="Russian News amerikanskii sek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-5400000">
            <a:off x="3810000" y="685798"/>
            <a:ext cx="4876801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40467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733" y="0"/>
            <a:ext cx="183726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+mn-lt"/>
              </a:rPr>
              <a:t>               </a:t>
            </a:r>
            <a:r>
              <a:rPr lang="en-US" sz="3200" b="1" i="1" dirty="0" err="1" smtClean="0">
                <a:solidFill>
                  <a:srgbClr val="0070C0"/>
                </a:solidFill>
                <a:latin typeface="+mn-lt"/>
              </a:rPr>
              <a:t>Nevskoe</a:t>
            </a:r>
            <a:r>
              <a:rPr lang="en-US" sz="3200" b="1" i="1" dirty="0" smtClean="0">
                <a:solidFill>
                  <a:srgbClr val="0070C0"/>
                </a:solidFill>
                <a:latin typeface="+mn-lt"/>
              </a:rPr>
              <a:t> vremya: Stop the Tragedy in Donetsk</a:t>
            </a:r>
            <a:endParaRPr lang="en-US" sz="32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 descr="Russian News Nevskoe vrem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4329771" y="1600201"/>
            <a:ext cx="3532459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8867" cy="1388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452" y="0"/>
            <a:ext cx="1737548" cy="14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121977" cy="1261532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+mn-lt"/>
              </a:rPr>
              <a:t>                    "</a:t>
            </a:r>
            <a:r>
              <a:rPr lang="en-US" sz="3200" b="1" i="1" dirty="0">
                <a:solidFill>
                  <a:srgbClr val="0070C0"/>
                </a:solidFill>
                <a:latin typeface="+mn-lt"/>
              </a:rPr>
              <a:t>Cultural and Regional Implications of Russian</a:t>
            </a:r>
            <a:br>
              <a:rPr lang="en-US" sz="3200" b="1" i="1" dirty="0">
                <a:solidFill>
                  <a:srgbClr val="0070C0"/>
                </a:solidFill>
                <a:latin typeface="+mn-lt"/>
              </a:rPr>
            </a:br>
            <a:r>
              <a:rPr lang="en-US" sz="3200" b="1" i="1" dirty="0" smtClean="0">
                <a:solidFill>
                  <a:srgbClr val="0070C0"/>
                </a:solidFill>
                <a:latin typeface="+mn-lt"/>
              </a:rPr>
              <a:t>                           Power </a:t>
            </a:r>
            <a:r>
              <a:rPr lang="en-US" sz="3200" b="1" i="1" dirty="0">
                <a:solidFill>
                  <a:srgbClr val="0070C0"/>
                </a:solidFill>
                <a:latin typeface="+mn-lt"/>
              </a:rPr>
              <a:t>Projection in The "Grey Zone</a:t>
            </a:r>
            <a:r>
              <a:rPr lang="en-US" sz="3200" b="1" i="1" dirty="0" smtClean="0">
                <a:solidFill>
                  <a:srgbClr val="0070C0"/>
                </a:solidFill>
                <a:latin typeface="+mn-lt"/>
              </a:rPr>
              <a:t>.“</a:t>
            </a:r>
            <a:br>
              <a:rPr lang="en-US" sz="3200" b="1" i="1" dirty="0" smtClean="0">
                <a:solidFill>
                  <a:srgbClr val="0070C0"/>
                </a:solidFill>
                <a:latin typeface="+mn-lt"/>
              </a:rPr>
            </a:br>
            <a:r>
              <a:rPr lang="en-US" sz="3200" b="1" i="1" dirty="0" smtClean="0">
                <a:solidFill>
                  <a:srgbClr val="0070C0"/>
                </a:solidFill>
                <a:latin typeface="+mn-lt"/>
              </a:rPr>
              <a:t>                                            (</a:t>
            </a:r>
            <a:r>
              <a:rPr lang="en-US" sz="2700" b="1" i="1" dirty="0" smtClean="0">
                <a:solidFill>
                  <a:srgbClr val="0070C0"/>
                </a:solidFill>
                <a:latin typeface="+mn-lt"/>
              </a:rPr>
              <a:t>Dr. Ibrahimov)</a:t>
            </a:r>
            <a:endParaRPr lang="en-US" sz="27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934" y="1546789"/>
            <a:ext cx="11055409" cy="4892466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Defining the </a:t>
            </a:r>
            <a:r>
              <a:rPr lang="en-US" sz="2400" b="1" i="1" dirty="0"/>
              <a:t>“Grey Zone” </a:t>
            </a:r>
            <a:r>
              <a:rPr lang="en-US" sz="2400" b="1" i="1" dirty="0" smtClean="0"/>
              <a:t>and Russian Strategic Military Culture</a:t>
            </a:r>
          </a:p>
          <a:p>
            <a:endParaRPr lang="en-US" sz="2400" b="1" i="1" dirty="0" smtClean="0"/>
          </a:p>
          <a:p>
            <a:r>
              <a:rPr lang="en-US" sz="2400" b="1" i="1" dirty="0"/>
              <a:t>General V. “Gerasimov “Grey Zone” Concept</a:t>
            </a:r>
            <a:r>
              <a:rPr lang="en-US" sz="2400" b="1" i="1" dirty="0" smtClean="0"/>
              <a:t>”</a:t>
            </a:r>
          </a:p>
          <a:p>
            <a:endParaRPr lang="en-US" sz="2400" b="1" i="1" dirty="0" smtClean="0"/>
          </a:p>
          <a:p>
            <a:r>
              <a:rPr lang="en-US" sz="2400" b="1" i="1" dirty="0"/>
              <a:t> Lessons Learned from Russian Power Projection in The "Grey Zone.“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endParaRPr lang="en-US" sz="2400" b="1" i="1" dirty="0"/>
          </a:p>
          <a:p>
            <a:r>
              <a:rPr lang="en-US" sz="2400" b="1" i="1" dirty="0"/>
              <a:t>Examples of pro-Russia propaganda video </a:t>
            </a:r>
            <a:r>
              <a:rPr lang="en-US" sz="2400" b="1" i="1" dirty="0" smtClean="0"/>
              <a:t>clips. </a:t>
            </a:r>
          </a:p>
          <a:p>
            <a:endParaRPr lang="en-US" sz="2400" b="1" i="1" dirty="0" smtClean="0"/>
          </a:p>
          <a:p>
            <a:r>
              <a:rPr lang="en-US" sz="2400" b="1" i="1" dirty="0" smtClean="0">
                <a:cs typeface="Arial" panose="020B0604020202020204" pitchFamily="34" charset="0"/>
              </a:rPr>
              <a:t>Suggested reading </a:t>
            </a:r>
            <a:r>
              <a:rPr lang="en-US" sz="2400" b="1" i="1" dirty="0">
                <a:cs typeface="Arial" panose="020B0604020202020204" pitchFamily="34" charset="0"/>
              </a:rPr>
              <a:t>sources:</a:t>
            </a:r>
            <a:endParaRPr lang="en-US" sz="2400" b="1" i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4067" cy="1092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1" y="-1"/>
            <a:ext cx="1555576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1022</Words>
  <Application>Microsoft Office PowerPoint</Application>
  <PresentationFormat>Widescreen</PresentationFormat>
  <Paragraphs>92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ArialMT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           Russian Activity in the “Grey Zone”                                 (BG (R)Zwack)</vt:lpstr>
      <vt:lpstr>     Russian Activity in the “Grey Zone” (Dr. Baumann)</vt:lpstr>
      <vt:lpstr>                                  Military History Society</vt:lpstr>
      <vt:lpstr>VICTORY DAY</vt:lpstr>
      <vt:lpstr>                                   Amerikanskii sektor</vt:lpstr>
      <vt:lpstr>               Nevskoe vremya: Stop the Tragedy in Donetsk</vt:lpstr>
      <vt:lpstr>                    "Cultural and Regional Implications of Russian                            Power Projection in The "Grey Zone.“                                             (Dr. Ibrahimov)</vt:lpstr>
      <vt:lpstr>PowerPoint Presentation</vt:lpstr>
      <vt:lpstr>                                 Russian Army chief of the General Staff                        General V. “Gerasimov “Grey Zone” Concept”</vt:lpstr>
      <vt:lpstr>Examples of pro-Russia propaganda video clips </vt:lpstr>
      <vt:lpstr>PowerPoint Presentation</vt:lpstr>
      <vt:lpstr>PowerPoint Presentation</vt:lpstr>
      <vt:lpstr>           Russian Activity in the “Grey Zone”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Activity in the Grey Zone</dc:title>
  <dc:creator>Baumann, Robert F Dr CIV USA TRADOC</dc:creator>
  <cp:lastModifiedBy>mahir.ibrahimov</cp:lastModifiedBy>
  <cp:revision>69</cp:revision>
  <cp:lastPrinted>2017-09-07T17:07:14Z</cp:lastPrinted>
  <dcterms:created xsi:type="dcterms:W3CDTF">2017-08-29T21:18:42Z</dcterms:created>
  <dcterms:modified xsi:type="dcterms:W3CDTF">2017-09-12T15:47:19Z</dcterms:modified>
</cp:coreProperties>
</file>