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handoutMasterIdLst>
    <p:handoutMasterId r:id="rId31"/>
  </p:handoutMasterIdLst>
  <p:sldIdLst>
    <p:sldId id="426" r:id="rId6"/>
    <p:sldId id="375" r:id="rId7"/>
    <p:sldId id="376" r:id="rId8"/>
    <p:sldId id="383" r:id="rId9"/>
    <p:sldId id="397" r:id="rId10"/>
    <p:sldId id="398" r:id="rId11"/>
    <p:sldId id="399" r:id="rId12"/>
    <p:sldId id="406" r:id="rId13"/>
    <p:sldId id="428" r:id="rId14"/>
    <p:sldId id="431" r:id="rId15"/>
    <p:sldId id="432" r:id="rId16"/>
    <p:sldId id="430" r:id="rId17"/>
    <p:sldId id="429" r:id="rId18"/>
    <p:sldId id="413" r:id="rId19"/>
    <p:sldId id="417" r:id="rId20"/>
    <p:sldId id="418" r:id="rId21"/>
    <p:sldId id="419" r:id="rId22"/>
    <p:sldId id="420" r:id="rId23"/>
    <p:sldId id="422" r:id="rId24"/>
    <p:sldId id="421" r:id="rId25"/>
    <p:sldId id="423" r:id="rId26"/>
    <p:sldId id="424" r:id="rId27"/>
    <p:sldId id="425" r:id="rId28"/>
    <p:sldId id="42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5595" autoAdjust="0"/>
  </p:normalViewPr>
  <p:slideViewPr>
    <p:cSldViewPr>
      <p:cViewPr varScale="1">
        <p:scale>
          <a:sx n="85" d="100"/>
          <a:sy n="85" d="100"/>
        </p:scale>
        <p:origin x="438" y="84"/>
      </p:cViewPr>
      <p:guideLst>
        <p:guide orient="horz" pos="4319"/>
        <p:guide pos="5759"/>
      </p:guideLst>
    </p:cSldViewPr>
  </p:slideViewPr>
  <p:outlineViewPr>
    <p:cViewPr>
      <p:scale>
        <a:sx n="33" d="100"/>
        <a:sy n="33" d="100"/>
      </p:scale>
      <p:origin x="0" y="29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181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5ACCA1-DABB-4DAE-B5F8-1ED213F73FBE}" type="datetimeFigureOut">
              <a:rPr lang="en-US" smtClean="0"/>
              <a:t>2/20/2015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4E653A-7405-4B54-936D-11A5886FFF00}" type="slidenum">
              <a:rPr lang="en-US" smtClean="0"/>
              <a:t>‹#›</a:t>
            </a:fld>
            <a:endParaRPr lang="en-US"/>
          </a:p>
        </p:txBody>
      </p:sp>
    </p:spTree>
    <p:extLst>
      <p:ext uri="{BB962C8B-B14F-4D97-AF65-F5344CB8AC3E}">
        <p14:creationId xmlns:p14="http://schemas.microsoft.com/office/powerpoint/2010/main" val="396251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50378-DCA4-44D8-ACE1-3537AC70F07F}" type="datetimeFigureOut">
              <a:rPr lang="en-US" smtClean="0"/>
              <a:pPr/>
              <a:t>2/20/2015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07A994-9FDF-4C67-ACC1-AEB32BC4127F}" type="slidenum">
              <a:rPr lang="en-US" smtClean="0"/>
              <a:pPr/>
              <a:t>‹#›</a:t>
            </a:fld>
            <a:endParaRPr lang="en-US"/>
          </a:p>
        </p:txBody>
      </p:sp>
    </p:spTree>
    <p:extLst>
      <p:ext uri="{BB962C8B-B14F-4D97-AF65-F5344CB8AC3E}">
        <p14:creationId xmlns:p14="http://schemas.microsoft.com/office/powerpoint/2010/main" val="2717246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73592FBB-F83F-4C91-9ED7-DFA243913D40}" type="slidenum">
              <a:rPr lang="en-US"/>
              <a:pPr/>
              <a:t>2</a:t>
            </a:fld>
            <a:endParaRPr lang="en-US"/>
          </a:p>
        </p:txBody>
      </p:sp>
    </p:spTree>
    <p:extLst>
      <p:ext uri="{BB962C8B-B14F-4D97-AF65-F5344CB8AC3E}">
        <p14:creationId xmlns:p14="http://schemas.microsoft.com/office/powerpoint/2010/main" val="246983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6CCF8-EDB4-4A34-8090-A0353B5BF0FA}" type="slidenum">
              <a:rPr lang="en-US" smtClean="0"/>
              <a:pPr/>
              <a:t>6</a:t>
            </a:fld>
            <a:endParaRPr lang="en-US"/>
          </a:p>
        </p:txBody>
      </p:sp>
    </p:spTree>
    <p:extLst>
      <p:ext uri="{BB962C8B-B14F-4D97-AF65-F5344CB8AC3E}">
        <p14:creationId xmlns:p14="http://schemas.microsoft.com/office/powerpoint/2010/main" val="421019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BEC85DF-C926-4FE0-B4B5-E080C04D9A89}" type="slidenum">
              <a:rPr lang="en-US" smtClean="0"/>
              <a:pPr/>
              <a:t>8</a:t>
            </a:fld>
            <a:endParaRPr lang="en-US"/>
          </a:p>
        </p:txBody>
      </p:sp>
    </p:spTree>
    <p:extLst>
      <p:ext uri="{BB962C8B-B14F-4D97-AF65-F5344CB8AC3E}">
        <p14:creationId xmlns:p14="http://schemas.microsoft.com/office/powerpoint/2010/main" val="253444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6CCF8-EDB4-4A34-8090-A0353B5BF0FA}" type="slidenum">
              <a:rPr lang="en-US" smtClean="0"/>
              <a:pPr/>
              <a:t>9</a:t>
            </a:fld>
            <a:endParaRPr lang="en-US"/>
          </a:p>
        </p:txBody>
      </p:sp>
    </p:spTree>
    <p:extLst>
      <p:ext uri="{BB962C8B-B14F-4D97-AF65-F5344CB8AC3E}">
        <p14:creationId xmlns:p14="http://schemas.microsoft.com/office/powerpoint/2010/main" val="2225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-Virtual Cultural Awareness Trainer - VCAT</a:t>
            </a:r>
          </a:p>
          <a:p>
            <a:r>
              <a:rPr lang="en-US" smtClean="0"/>
              <a:t>-Language Training Detachments – LTDs</a:t>
            </a:r>
          </a:p>
          <a:p>
            <a:r>
              <a:rPr lang="en-US" smtClean="0"/>
              <a:t>-Broadband Language Training Systems – BLTS (Sustainment/enhancement)</a:t>
            </a:r>
          </a:p>
          <a:p>
            <a:r>
              <a:rPr lang="en-US" smtClean="0"/>
              <a:t>-Video Tele Training – VTT (Sustainment/enhancement)</a:t>
            </a:r>
          </a:p>
          <a:p>
            <a:r>
              <a:rPr lang="en-US" smtClean="0"/>
              <a:t>-Training Development Capability - TDC</a:t>
            </a:r>
          </a:p>
          <a:p>
            <a:r>
              <a:rPr lang="en-US" smtClean="0"/>
              <a:t>-Digital Training Management System –DTMS</a:t>
            </a:r>
          </a:p>
          <a:p>
            <a:r>
              <a:rPr lang="en-US" smtClean="0">
                <a:solidFill>
                  <a:srgbClr val="FF0000"/>
                </a:solidFill>
                <a:latin typeface="Arial" charset="0"/>
                <a:ea typeface="Calibri" pitchFamily="34" charset="0"/>
                <a:cs typeface="Arial" charset="0"/>
              </a:rPr>
              <a:t>-TRADOC functional courses-(e. g. UFMCS) </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82895308-9F90-484B-BC69-200B67F35003}" type="slidenum">
              <a:rPr lang="en-US" smtClean="0"/>
              <a:pPr>
                <a:defRPr/>
              </a:pPr>
              <a:t>20</a:t>
            </a:fld>
            <a:endParaRPr lang="en-US"/>
          </a:p>
        </p:txBody>
      </p:sp>
    </p:spTree>
    <p:extLst>
      <p:ext uri="{BB962C8B-B14F-4D97-AF65-F5344CB8AC3E}">
        <p14:creationId xmlns:p14="http://schemas.microsoft.com/office/powerpoint/2010/main" val="226661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A269EE-7869-4351-B8BB-E080A5215EAE}" type="slidenum">
              <a:rPr lang="en-US" smtClean="0"/>
              <a:pPr/>
              <a:t>24</a:t>
            </a:fld>
            <a:endParaRPr lang="en-US"/>
          </a:p>
        </p:txBody>
      </p:sp>
    </p:spTree>
    <p:extLst>
      <p:ext uri="{BB962C8B-B14F-4D97-AF65-F5344CB8AC3E}">
        <p14:creationId xmlns:p14="http://schemas.microsoft.com/office/powerpoint/2010/main" val="5626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6996" indent="0" algn="ctr">
              <a:buNone/>
              <a:defRPr>
                <a:solidFill>
                  <a:schemeClr val="tx1">
                    <a:tint val="75000"/>
                  </a:schemeClr>
                </a:solidFill>
              </a:defRPr>
            </a:lvl2pPr>
            <a:lvl3pPr marL="913993" indent="0" algn="ctr">
              <a:buNone/>
              <a:defRPr>
                <a:solidFill>
                  <a:schemeClr val="tx1">
                    <a:tint val="75000"/>
                  </a:schemeClr>
                </a:solidFill>
              </a:defRPr>
            </a:lvl3pPr>
            <a:lvl4pPr marL="1370987" indent="0" algn="ctr">
              <a:buNone/>
              <a:defRPr>
                <a:solidFill>
                  <a:schemeClr val="tx1">
                    <a:tint val="75000"/>
                  </a:schemeClr>
                </a:solidFill>
              </a:defRPr>
            </a:lvl4pPr>
            <a:lvl5pPr marL="1827985" indent="0" algn="ctr">
              <a:buNone/>
              <a:defRPr>
                <a:solidFill>
                  <a:schemeClr val="tx1">
                    <a:tint val="75000"/>
                  </a:schemeClr>
                </a:solidFill>
              </a:defRPr>
            </a:lvl5pPr>
            <a:lvl6pPr marL="2284982" indent="0" algn="ctr">
              <a:buNone/>
              <a:defRPr>
                <a:solidFill>
                  <a:schemeClr val="tx1">
                    <a:tint val="75000"/>
                  </a:schemeClr>
                </a:solidFill>
              </a:defRPr>
            </a:lvl6pPr>
            <a:lvl7pPr marL="2741980" indent="0" algn="ctr">
              <a:buNone/>
              <a:defRPr>
                <a:solidFill>
                  <a:schemeClr val="tx1">
                    <a:tint val="75000"/>
                  </a:schemeClr>
                </a:solidFill>
              </a:defRPr>
            </a:lvl7pPr>
            <a:lvl8pPr marL="3198975" indent="0" algn="ctr">
              <a:buNone/>
              <a:defRPr>
                <a:solidFill>
                  <a:schemeClr val="tx1">
                    <a:tint val="75000"/>
                  </a:schemeClr>
                </a:solidFill>
              </a:defRPr>
            </a:lvl8pPr>
            <a:lvl9pPr marL="3655971"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anchor="b"/>
          <a:lstStyle>
            <a:lvl1pPr marL="0" indent="0">
              <a:buNone/>
              <a:defRPr sz="2000">
                <a:solidFill>
                  <a:schemeClr val="tx1">
                    <a:tint val="75000"/>
                  </a:schemeClr>
                </a:solidFill>
              </a:defRPr>
            </a:lvl1pPr>
            <a:lvl2pPr marL="456996" indent="0">
              <a:buNone/>
              <a:defRPr sz="1800">
                <a:solidFill>
                  <a:schemeClr val="tx1">
                    <a:tint val="75000"/>
                  </a:schemeClr>
                </a:solidFill>
              </a:defRPr>
            </a:lvl2pPr>
            <a:lvl3pPr marL="913993" indent="0">
              <a:buNone/>
              <a:defRPr sz="1600">
                <a:solidFill>
                  <a:schemeClr val="tx1">
                    <a:tint val="75000"/>
                  </a:schemeClr>
                </a:solidFill>
              </a:defRPr>
            </a:lvl3pPr>
            <a:lvl4pPr marL="1370987" indent="0">
              <a:buNone/>
              <a:defRPr sz="1400">
                <a:solidFill>
                  <a:schemeClr val="tx1">
                    <a:tint val="75000"/>
                  </a:schemeClr>
                </a:solidFill>
              </a:defRPr>
            </a:lvl4pPr>
            <a:lvl5pPr marL="1827985" indent="0">
              <a:buNone/>
              <a:defRPr sz="1400">
                <a:solidFill>
                  <a:schemeClr val="tx1">
                    <a:tint val="75000"/>
                  </a:schemeClr>
                </a:solidFill>
              </a:defRPr>
            </a:lvl5pPr>
            <a:lvl6pPr marL="2284982" indent="0">
              <a:buNone/>
              <a:defRPr sz="1400">
                <a:solidFill>
                  <a:schemeClr val="tx1">
                    <a:tint val="75000"/>
                  </a:schemeClr>
                </a:solidFill>
              </a:defRPr>
            </a:lvl6pPr>
            <a:lvl7pPr marL="2741980" indent="0">
              <a:buNone/>
              <a:defRPr sz="1400">
                <a:solidFill>
                  <a:schemeClr val="tx1">
                    <a:tint val="75000"/>
                  </a:schemeClr>
                </a:solidFill>
              </a:defRPr>
            </a:lvl7pPr>
            <a:lvl8pPr marL="3198975" indent="0">
              <a:buNone/>
              <a:defRPr sz="1400">
                <a:solidFill>
                  <a:schemeClr val="tx1">
                    <a:tint val="75000"/>
                  </a:schemeClr>
                </a:solidFill>
              </a:defRPr>
            </a:lvl8pPr>
            <a:lvl9pPr marL="3655971"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7"/>
            <a:ext cx="4040188" cy="639762"/>
          </a:xfrm>
          <a:prstGeom prst="rect">
            <a:avLst/>
          </a:prstGeom>
        </p:spPr>
        <p:txBody>
          <a:bodyPr anchor="b"/>
          <a:lstStyle>
            <a:lvl1pPr marL="0" indent="0">
              <a:buNone/>
              <a:defRPr sz="2400" b="1"/>
            </a:lvl1pPr>
            <a:lvl2pPr marL="456996" indent="0">
              <a:buNone/>
              <a:defRPr sz="2000" b="1"/>
            </a:lvl2pPr>
            <a:lvl3pPr marL="913993" indent="0">
              <a:buNone/>
              <a:defRPr sz="1800" b="1"/>
            </a:lvl3pPr>
            <a:lvl4pPr marL="1370987" indent="0">
              <a:buNone/>
              <a:defRPr sz="1600" b="1"/>
            </a:lvl4pPr>
            <a:lvl5pPr marL="1827985" indent="0">
              <a:buNone/>
              <a:defRPr sz="1600" b="1"/>
            </a:lvl5pPr>
            <a:lvl6pPr marL="2284982" indent="0">
              <a:buNone/>
              <a:defRPr sz="1600" b="1"/>
            </a:lvl6pPr>
            <a:lvl7pPr marL="2741980" indent="0">
              <a:buNone/>
              <a:defRPr sz="1600" b="1"/>
            </a:lvl7pPr>
            <a:lvl8pPr marL="3198975" indent="0">
              <a:buNone/>
              <a:defRPr sz="1600" b="1"/>
            </a:lvl8pPr>
            <a:lvl9pPr marL="36559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7"/>
            <a:ext cx="4041775" cy="639762"/>
          </a:xfrm>
          <a:prstGeom prst="rect">
            <a:avLst/>
          </a:prstGeom>
        </p:spPr>
        <p:txBody>
          <a:bodyPr anchor="b"/>
          <a:lstStyle>
            <a:lvl1pPr marL="0" indent="0">
              <a:buNone/>
              <a:defRPr sz="2400" b="1"/>
            </a:lvl1pPr>
            <a:lvl2pPr marL="456996" indent="0">
              <a:buNone/>
              <a:defRPr sz="2000" b="1"/>
            </a:lvl2pPr>
            <a:lvl3pPr marL="913993" indent="0">
              <a:buNone/>
              <a:defRPr sz="1800" b="1"/>
            </a:lvl3pPr>
            <a:lvl4pPr marL="1370987" indent="0">
              <a:buNone/>
              <a:defRPr sz="1600" b="1"/>
            </a:lvl4pPr>
            <a:lvl5pPr marL="1827985" indent="0">
              <a:buNone/>
              <a:defRPr sz="1600" b="1"/>
            </a:lvl5pPr>
            <a:lvl6pPr marL="2284982" indent="0">
              <a:buNone/>
              <a:defRPr sz="1600" b="1"/>
            </a:lvl6pPr>
            <a:lvl7pPr marL="2741980" indent="0">
              <a:buNone/>
              <a:defRPr sz="1600" b="1"/>
            </a:lvl7pPr>
            <a:lvl8pPr marL="3198975" indent="0">
              <a:buNone/>
              <a:defRPr sz="1600" b="1"/>
            </a:lvl8pPr>
            <a:lvl9pPr marL="36559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9"/>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5"/>
            <a:ext cx="3008313" cy="4691063"/>
          </a:xfrm>
          <a:prstGeom prst="rect">
            <a:avLst/>
          </a:prstGeom>
        </p:spPr>
        <p:txBody>
          <a:bodyPr/>
          <a:lstStyle>
            <a:lvl1pPr marL="0" indent="0">
              <a:buNone/>
              <a:defRPr sz="1400"/>
            </a:lvl1pPr>
            <a:lvl2pPr marL="456996" indent="0">
              <a:buNone/>
              <a:defRPr sz="1200"/>
            </a:lvl2pPr>
            <a:lvl3pPr marL="913993" indent="0">
              <a:buNone/>
              <a:defRPr sz="1000"/>
            </a:lvl3pPr>
            <a:lvl4pPr marL="1370987" indent="0">
              <a:buNone/>
              <a:defRPr sz="900"/>
            </a:lvl4pPr>
            <a:lvl5pPr marL="1827985" indent="0">
              <a:buNone/>
              <a:defRPr sz="900"/>
            </a:lvl5pPr>
            <a:lvl6pPr marL="2284982" indent="0">
              <a:buNone/>
              <a:defRPr sz="900"/>
            </a:lvl6pPr>
            <a:lvl7pPr marL="2741980" indent="0">
              <a:buNone/>
              <a:defRPr sz="900"/>
            </a:lvl7pPr>
            <a:lvl8pPr marL="3198975" indent="0">
              <a:buNone/>
              <a:defRPr sz="900"/>
            </a:lvl8pPr>
            <a:lvl9pPr marL="3655971"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6996" indent="0">
              <a:buNone/>
              <a:defRPr sz="2800"/>
            </a:lvl2pPr>
            <a:lvl3pPr marL="913993" indent="0">
              <a:buNone/>
              <a:defRPr sz="2400"/>
            </a:lvl3pPr>
            <a:lvl4pPr marL="1370987" indent="0">
              <a:buNone/>
              <a:defRPr sz="2000"/>
            </a:lvl4pPr>
            <a:lvl5pPr marL="1827985" indent="0">
              <a:buNone/>
              <a:defRPr sz="2000"/>
            </a:lvl5pPr>
            <a:lvl6pPr marL="2284982" indent="0">
              <a:buNone/>
              <a:defRPr sz="2000"/>
            </a:lvl6pPr>
            <a:lvl7pPr marL="2741980" indent="0">
              <a:buNone/>
              <a:defRPr sz="2000"/>
            </a:lvl7pPr>
            <a:lvl8pPr marL="3198975" indent="0">
              <a:buNone/>
              <a:defRPr sz="2000"/>
            </a:lvl8pPr>
            <a:lvl9pPr marL="3655971" indent="0">
              <a:buNone/>
              <a:defRPr sz="2000"/>
            </a:lvl9pPr>
          </a:lstStyle>
          <a:p>
            <a:endParaRPr lang="en-US" dirty="0"/>
          </a:p>
        </p:txBody>
      </p:sp>
      <p:sp>
        <p:nvSpPr>
          <p:cNvPr id="4" name="Text Placeholder 3"/>
          <p:cNvSpPr>
            <a:spLocks noGrp="1"/>
          </p:cNvSpPr>
          <p:nvPr>
            <p:ph type="body" sz="half" idx="2"/>
          </p:nvPr>
        </p:nvSpPr>
        <p:spPr>
          <a:xfrm>
            <a:off x="1792288" y="5367342"/>
            <a:ext cx="5486400" cy="804862"/>
          </a:xfrm>
          <a:prstGeom prst="rect">
            <a:avLst/>
          </a:prstGeom>
        </p:spPr>
        <p:txBody>
          <a:bodyPr/>
          <a:lstStyle>
            <a:lvl1pPr marL="0" indent="0">
              <a:buNone/>
              <a:defRPr sz="1400"/>
            </a:lvl1pPr>
            <a:lvl2pPr marL="456996" indent="0">
              <a:buNone/>
              <a:defRPr sz="1200"/>
            </a:lvl2pPr>
            <a:lvl3pPr marL="913993" indent="0">
              <a:buNone/>
              <a:defRPr sz="1000"/>
            </a:lvl3pPr>
            <a:lvl4pPr marL="1370987" indent="0">
              <a:buNone/>
              <a:defRPr sz="900"/>
            </a:lvl4pPr>
            <a:lvl5pPr marL="1827985" indent="0">
              <a:buNone/>
              <a:defRPr sz="900"/>
            </a:lvl5pPr>
            <a:lvl6pPr marL="2284982" indent="0">
              <a:buNone/>
              <a:defRPr sz="900"/>
            </a:lvl6pPr>
            <a:lvl7pPr marL="2741980" indent="0">
              <a:buNone/>
              <a:defRPr sz="900"/>
            </a:lvl7pPr>
            <a:lvl8pPr marL="3198975" indent="0">
              <a:buNone/>
              <a:defRPr sz="900"/>
            </a:lvl8pPr>
            <a:lvl9pPr marL="3655971"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usacac.army.mil/"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12">
            <a:hlinkClick r:id="rId15"/>
          </p:cNvPr>
          <p:cNvSpPr txBox="1">
            <a:spLocks noChangeArrowheads="1"/>
          </p:cNvSpPr>
          <p:nvPr/>
        </p:nvSpPr>
        <p:spPr bwMode="auto">
          <a:xfrm>
            <a:off x="1157074" y="6565723"/>
            <a:ext cx="3740150" cy="273050"/>
          </a:xfrm>
          <a:prstGeom prst="rect">
            <a:avLst/>
          </a:prstGeom>
          <a:noFill/>
          <a:ln w="9525">
            <a:noFill/>
            <a:miter lim="800000"/>
            <a:headEnd/>
            <a:tailEnd/>
          </a:ln>
          <a:effectLst/>
        </p:spPr>
        <p:txBody>
          <a:bodyPr lIns="91399" tIns="45700" rIns="91399" bIns="45700"/>
          <a:lstStyle/>
          <a:p>
            <a:pPr defTabSz="913993">
              <a:defRPr/>
            </a:pPr>
            <a:r>
              <a:rPr lang="en-US" sz="1200" b="1" dirty="0">
                <a:solidFill>
                  <a:srgbClr val="0000CC"/>
                </a:solidFill>
                <a:latin typeface="Arial" pitchFamily="34" charset="0"/>
              </a:rPr>
              <a:t>Visit us at usacac.army.mil</a:t>
            </a:r>
            <a:endParaRPr lang="en-US" sz="2000" dirty="0">
              <a:solidFill>
                <a:srgbClr val="0000CC"/>
              </a:solidFill>
              <a:latin typeface="Arial" pitchFamily="34" charset="0"/>
            </a:endParaRPr>
          </a:p>
        </p:txBody>
      </p:sp>
      <p:pic>
        <p:nvPicPr>
          <p:cNvPr id="8" name="Picture 15" descr="CAC-Logo">
            <a:hlinkClick r:id="rId15"/>
          </p:cNvPr>
          <p:cNvPicPr>
            <a:picLocks noChangeAspect="1" noChangeArrowheads="1"/>
          </p:cNvPicPr>
          <p:nvPr/>
        </p:nvPicPr>
        <p:blipFill>
          <a:blip r:embed="rId16" cstate="print"/>
          <a:srcRect b="3957"/>
          <a:stretch>
            <a:fillRect/>
          </a:stretch>
        </p:blipFill>
        <p:spPr bwMode="auto">
          <a:xfrm>
            <a:off x="3213" y="6246636"/>
            <a:ext cx="1217612" cy="592137"/>
          </a:xfrm>
          <a:prstGeom prst="rect">
            <a:avLst/>
          </a:prstGeom>
          <a:noFill/>
          <a:ln w="9525">
            <a:noFill/>
            <a:miter lim="800000"/>
            <a:headEnd/>
            <a:tailEnd/>
          </a:ln>
        </p:spPr>
      </p:pic>
      <p:pic>
        <p:nvPicPr>
          <p:cNvPr id="23" name="Picture 17" descr="P-300-Md-BOTG-Brand-Banner-Horz"/>
          <p:cNvPicPr>
            <a:picLocks noChangeAspect="1" noChangeArrowheads="1"/>
          </p:cNvPicPr>
          <p:nvPr/>
        </p:nvPicPr>
        <p:blipFill>
          <a:blip r:embed="rId17" cstate="print"/>
          <a:srcRect l="2744" t="10001" r="77745"/>
          <a:stretch>
            <a:fillRect/>
          </a:stretch>
        </p:blipFill>
        <p:spPr bwMode="auto">
          <a:xfrm>
            <a:off x="0" y="4"/>
            <a:ext cx="457200" cy="639763"/>
          </a:xfrm>
          <a:prstGeom prst="rect">
            <a:avLst/>
          </a:prstGeom>
          <a:noFill/>
          <a:ln w="9525">
            <a:noFill/>
            <a:miter lim="800000"/>
            <a:headEnd/>
            <a:tailEnd/>
          </a:ln>
        </p:spPr>
      </p:pic>
      <p:sp>
        <p:nvSpPr>
          <p:cNvPr id="25" name="Rectangle 18"/>
          <p:cNvSpPr>
            <a:spLocks noChangeArrowheads="1"/>
          </p:cNvSpPr>
          <p:nvPr/>
        </p:nvSpPr>
        <p:spPr bwMode="auto">
          <a:xfrm>
            <a:off x="0" y="0"/>
            <a:ext cx="4571999" cy="639763"/>
          </a:xfrm>
          <a:prstGeom prst="rect">
            <a:avLst/>
          </a:prstGeom>
          <a:solidFill>
            <a:schemeClr val="tx1"/>
          </a:solidFill>
          <a:ln w="9525">
            <a:noFill/>
            <a:miter lim="800000"/>
            <a:headEnd/>
            <a:tailEnd/>
          </a:ln>
        </p:spPr>
        <p:txBody>
          <a:bodyPr wrap="none" lIns="68575" tIns="34287" rIns="68575" bIns="34287" anchor="ctr"/>
          <a:lstStyle/>
          <a:p>
            <a:pPr marL="574675" indent="-60325" defTabSz="913993">
              <a:defRPr/>
            </a:pPr>
            <a:r>
              <a:rPr lang="en-US" sz="1275" b="1" dirty="0">
                <a:solidFill>
                  <a:srgbClr val="F6C700"/>
                </a:solidFill>
              </a:rPr>
              <a:t>AMERICA’S ARMY</a:t>
            </a:r>
          </a:p>
          <a:p>
            <a:pPr marL="574675" indent="-60325" defTabSz="913993">
              <a:defRPr/>
            </a:pPr>
            <a:r>
              <a:rPr lang="en-US" sz="1275" b="1" dirty="0">
                <a:solidFill>
                  <a:srgbClr val="969696"/>
                </a:solidFill>
              </a:rPr>
              <a:t>OUR PROFESSION – STAND STRONG</a:t>
            </a:r>
          </a:p>
        </p:txBody>
      </p:sp>
      <p:pic>
        <p:nvPicPr>
          <p:cNvPr id="249858" name="Picture 2" descr="http://i73.photobucket.com/albums/i202/FLCrackerGirl/1SewBizUSA/usarmyT1.jpg"/>
          <p:cNvPicPr>
            <a:picLocks noChangeAspect="1" noChangeArrowheads="1"/>
          </p:cNvPicPr>
          <p:nvPr/>
        </p:nvPicPr>
        <p:blipFill>
          <a:blip r:embed="rId18" cstate="print"/>
          <a:srcRect/>
          <a:stretch>
            <a:fillRect/>
          </a:stretch>
        </p:blipFill>
        <p:spPr bwMode="auto">
          <a:xfrm>
            <a:off x="0" y="-1"/>
            <a:ext cx="552449" cy="635351"/>
          </a:xfrm>
          <a:prstGeom prst="rect">
            <a:avLst/>
          </a:prstGeom>
          <a:noFill/>
        </p:spPr>
      </p:pic>
      <p:sp>
        <p:nvSpPr>
          <p:cNvPr id="26" name="Rectangle 18"/>
          <p:cNvSpPr>
            <a:spLocks noChangeArrowheads="1"/>
          </p:cNvSpPr>
          <p:nvPr/>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574675" indent="-60325" defTabSz="913993">
              <a:defRPr/>
            </a:pPr>
            <a:endParaRPr lang="en-US" sz="1275" b="1" dirty="0">
              <a:solidFill>
                <a:srgbClr val="96969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fade/>
  </p:transition>
  <p:hf sldNum="0" hdr="0" ftr="0" dt="0"/>
  <p:txStyles>
    <p:title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748" indent="-342748" algn="l" defTabSz="913993"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619" indent="-285623" algn="l" defTabSz="913993"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490" indent="-228499" algn="l" defTabSz="9139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9487"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485"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3480"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77"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72"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68"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ww.culturalknowledge.org/" TargetMode="External"/><Relationship Id="rId3" Type="http://schemas.openxmlformats.org/officeDocument/2006/relationships/hyperlink" Target="http://www.dliflc.edu/" TargetMode="External"/><Relationship Id="rId7" Type="http://schemas.openxmlformats.org/officeDocument/2006/relationships/hyperlink" Target="https://jkodirect.jten.mil/" TargetMode="External"/><Relationship Id="rId2" Type="http://schemas.openxmlformats.org/officeDocument/2006/relationships/hyperlink" Target="https://ikn.army.mil/CultureCenter" TargetMode="External"/><Relationship Id="rId1" Type="http://schemas.openxmlformats.org/officeDocument/2006/relationships/slideLayout" Target="../slideLayouts/slideLayout6.xml"/><Relationship Id="rId6" Type="http://schemas.openxmlformats.org/officeDocument/2006/relationships/hyperlink" Target="http://humanterrainsystem.army.mil/" TargetMode="External"/><Relationship Id="rId11" Type="http://schemas.openxmlformats.org/officeDocument/2006/relationships/hyperlink" Target="http://www.awg.army.mil/index.html" TargetMode="External"/><Relationship Id="rId5" Type="http://schemas.openxmlformats.org/officeDocument/2006/relationships/hyperlink" Target="http://usacac.army.mil/cac2/UFMCS/" TargetMode="External"/><Relationship Id="rId10" Type="http://schemas.openxmlformats.org/officeDocument/2006/relationships/hyperlink" Target="http://call.army.mil/" TargetMode="External"/><Relationship Id="rId4" Type="http://schemas.openxmlformats.org/officeDocument/2006/relationships/hyperlink" Target="http://www.ldesp.org/" TargetMode="External"/><Relationship Id="rId9" Type="http://schemas.openxmlformats.org/officeDocument/2006/relationships/hyperlink" Target="http://fmso.leavenworth.army.mi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hyperlink" Target="http://www.google.com/imgres?imgurl=http://kittyk70.tripod.com/images/bs00809_.gif&amp;imgrefurl=http://kittyk70.tripod.com/lessonplans.htm&amp;usg=__1dXoZvY3SULsrCvTEfnC8bQLd1k=&amp;h=364&amp;w=404&amp;sz=13&amp;hl=en&amp;start=7&amp;zoom=1&amp;um=1&amp;itbs=1&amp;tbnid=z33wjIaW-u1CiM:&amp;tbnh=112&amp;tbnw=124&amp;prev=/search?q=lesson+plan&amp;um=1&amp;hl=en&amp;sa=N&amp;biw=1003&amp;bih=622&amp;tbm=isch&amp;ei=nLQDTr6nKNOftweA6rXhDQ" TargetMode="External"/><Relationship Id="rId5" Type="http://schemas.openxmlformats.org/officeDocument/2006/relationships/hyperlink" Target="http://www.facebook.com/fortbenningfans" TargetMode="External"/><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 background_Army_CFLP_sign_final_version.jpg"/>
          <p:cNvPicPr/>
          <p:nvPr/>
        </p:nvPicPr>
        <p:blipFill>
          <a:blip r:embed="rId2" cstate="print"/>
          <a:srcRect/>
          <a:stretch>
            <a:fillRect/>
          </a:stretch>
        </p:blipFill>
        <p:spPr bwMode="auto">
          <a:xfrm>
            <a:off x="-1588" y="609600"/>
            <a:ext cx="9144001" cy="6248400"/>
          </a:xfrm>
          <a:prstGeom prst="rect">
            <a:avLst/>
          </a:prstGeom>
          <a:noFill/>
          <a:ln w="9525">
            <a:noFill/>
            <a:miter lim="800000"/>
            <a:headEnd/>
            <a:tailEnd/>
          </a:ln>
        </p:spPr>
      </p:pic>
      <p:sp>
        <p:nvSpPr>
          <p:cNvPr id="6" name="Rectangle 5"/>
          <p:cNvSpPr/>
          <p:nvPr/>
        </p:nvSpPr>
        <p:spPr>
          <a:xfrm>
            <a:off x="2971800" y="1"/>
            <a:ext cx="6172200" cy="646331"/>
          </a:xfrm>
          <a:prstGeom prst="rect">
            <a:avLst/>
          </a:prstGeom>
        </p:spPr>
        <p:txBody>
          <a:bodyPr wrap="square">
            <a:spAutoFit/>
          </a:bodyPr>
          <a:lstStyle/>
          <a:p>
            <a:r>
              <a:rPr lang="en-US" b="1" i="1" dirty="0" smtClean="0">
                <a:solidFill>
                  <a:srgbClr val="FFC000"/>
                </a:solidFill>
                <a:latin typeface="Arial" pitchFamily="34" charset="0"/>
                <a:cs typeface="Arial" pitchFamily="34" charset="0"/>
              </a:rPr>
              <a:t>                     Language, Regional Expertise and Culture        	      </a:t>
            </a:r>
            <a:r>
              <a:rPr lang="en-US" b="1" i="1" dirty="0" smtClean="0">
                <a:solidFill>
                  <a:srgbClr val="FFC000"/>
                </a:solidFill>
                <a:latin typeface="Arial" pitchFamily="34" charset="0"/>
                <a:cs typeface="Arial" pitchFamily="34" charset="0"/>
              </a:rPr>
              <a:t>Management </a:t>
            </a:r>
            <a:r>
              <a:rPr lang="en-US" b="1" i="1" dirty="0" smtClean="0">
                <a:solidFill>
                  <a:srgbClr val="FFC000"/>
                </a:solidFill>
                <a:latin typeface="Arial" pitchFamily="34" charset="0"/>
                <a:cs typeface="Arial" pitchFamily="34" charset="0"/>
              </a:rPr>
              <a:t>Office (</a:t>
            </a:r>
            <a:r>
              <a:rPr lang="en-US" b="1" i="1" dirty="0" smtClean="0">
                <a:solidFill>
                  <a:srgbClr val="FFC000"/>
                </a:solidFill>
                <a:latin typeface="Arial" pitchFamily="34" charset="0"/>
                <a:cs typeface="Arial" pitchFamily="34" charset="0"/>
              </a:rPr>
              <a:t>LRECMO</a:t>
            </a:r>
            <a:r>
              <a:rPr lang="en-US" b="1" i="1" dirty="0" smtClean="0">
                <a:solidFill>
                  <a:srgbClr val="FFC000"/>
                </a:solidFill>
                <a:latin typeface="Arial" pitchFamily="34" charset="0"/>
                <a:cs typeface="Arial" pitchFamily="34" charset="0"/>
              </a:rPr>
              <a:t>)</a:t>
            </a:r>
            <a:r>
              <a:rPr lang="en-US" b="1" i="1" dirty="0" smtClean="0">
                <a:solidFill>
                  <a:srgbClr val="FFFF00"/>
                </a:solidFill>
                <a:latin typeface="Arial" pitchFamily="34" charset="0"/>
                <a:cs typeface="Arial" pitchFamily="34" charset="0"/>
              </a:rPr>
              <a:t> </a:t>
            </a:r>
            <a:endParaRPr lang="en-US" b="1" i="1" dirty="0"/>
          </a:p>
        </p:txBody>
      </p:sp>
      <p:sp>
        <p:nvSpPr>
          <p:cNvPr id="7" name="Rectangle 6"/>
          <p:cNvSpPr/>
          <p:nvPr/>
        </p:nvSpPr>
        <p:spPr>
          <a:xfrm>
            <a:off x="-685800" y="5463570"/>
            <a:ext cx="10591800" cy="1723549"/>
          </a:xfrm>
          <a:prstGeom prst="rect">
            <a:avLst/>
          </a:prstGeom>
        </p:spPr>
        <p:txBody>
          <a:bodyPr wrap="square">
            <a:spAutoFit/>
          </a:bodyPr>
          <a:lstStyle/>
          <a:p>
            <a:pPr algn="ctr">
              <a:defRPr/>
            </a:pPr>
            <a:endParaRPr lang="en-US" sz="1400" b="1" u="sng" dirty="0" smtClean="0">
              <a:solidFill>
                <a:srgbClr val="002060"/>
              </a:solidFill>
              <a:latin typeface="Arial" pitchFamily="34" charset="0"/>
              <a:cs typeface="Arial" pitchFamily="34" charset="0"/>
            </a:endParaRPr>
          </a:p>
          <a:p>
            <a:pPr algn="ctr">
              <a:defRPr/>
            </a:pPr>
            <a:r>
              <a:rPr lang="en-US" sz="1400" b="1" u="sng" dirty="0" smtClean="0">
                <a:solidFill>
                  <a:srgbClr val="002060"/>
                </a:solidFill>
                <a:latin typeface="Arial" pitchFamily="34" charset="0"/>
                <a:cs typeface="Arial" pitchFamily="34" charset="0"/>
              </a:rPr>
              <a:t>BG  C. Hughes Brief</a:t>
            </a:r>
          </a:p>
          <a:p>
            <a:pPr algn="ctr">
              <a:defRPr/>
            </a:pPr>
            <a:r>
              <a:rPr lang="en-US" sz="1400" b="1" dirty="0" smtClean="0"/>
              <a:t>Dr. Mahir J. Ibrahimov </a:t>
            </a:r>
          </a:p>
          <a:p>
            <a:pPr algn="ctr">
              <a:defRPr/>
            </a:pPr>
            <a:r>
              <a:rPr lang="en-US" sz="1400" b="1" dirty="0" smtClean="0"/>
              <a:t>Program Manager</a:t>
            </a:r>
          </a:p>
          <a:p>
            <a:pPr algn="ctr">
              <a:defRPr/>
            </a:pPr>
            <a:r>
              <a:rPr lang="en-US" sz="1400" b="1" dirty="0"/>
              <a:t>April 2014</a:t>
            </a:r>
          </a:p>
          <a:p>
            <a:pPr algn="ctr">
              <a:defRPr/>
            </a:pPr>
            <a:r>
              <a:rPr lang="en-US" b="1" dirty="0" smtClean="0"/>
              <a:t> </a:t>
            </a:r>
          </a:p>
          <a:p>
            <a:pPr algn="ctr">
              <a:defRPr/>
            </a:pPr>
            <a:endParaRPr lang="en-US" b="1" u="sng"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rallelogram 25"/>
          <p:cNvSpPr/>
          <p:nvPr/>
        </p:nvSpPr>
        <p:spPr>
          <a:xfrm>
            <a:off x="304800" y="1138205"/>
            <a:ext cx="2413000" cy="2238375"/>
          </a:xfrm>
          <a:prstGeom prst="parallelogram">
            <a:avLst>
              <a:gd name="adj" fmla="val 140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27" name="Rectangle 26"/>
          <p:cNvSpPr/>
          <p:nvPr/>
        </p:nvSpPr>
        <p:spPr>
          <a:xfrm>
            <a:off x="762000" y="1176305"/>
            <a:ext cx="1392238" cy="400050"/>
          </a:xfrm>
          <a:prstGeom prst="rect">
            <a:avLst/>
          </a:prstGeom>
        </p:spPr>
        <p:txBody>
          <a:bodyPr>
            <a:spAutoFit/>
          </a:bodyPr>
          <a:lstStyle/>
          <a:p>
            <a:pPr>
              <a:defRPr/>
            </a:pPr>
            <a:r>
              <a:rPr lang="en-US" sz="1200" b="1" i="1" dirty="0">
                <a:effectLst>
                  <a:outerShdw blurRad="38100" dist="38100" dir="2700000" algn="tl">
                    <a:srgbClr val="000000">
                      <a:alpha val="43137"/>
                    </a:srgbClr>
                  </a:outerShdw>
                </a:effectLst>
              </a:rPr>
              <a:t>Stage 1</a:t>
            </a:r>
          </a:p>
          <a:p>
            <a:pPr>
              <a:defRPr/>
            </a:pPr>
            <a:r>
              <a:rPr lang="en-US" sz="800" b="1" i="1" dirty="0">
                <a:effectLst>
                  <a:outerShdw blurRad="38100" dist="38100" dir="2700000" algn="tl">
                    <a:srgbClr val="000000">
                      <a:alpha val="43137"/>
                    </a:srgbClr>
                  </a:outerShdw>
                </a:effectLst>
              </a:rPr>
              <a:t>(Recruit – End IMT)</a:t>
            </a:r>
          </a:p>
        </p:txBody>
      </p:sp>
      <p:sp>
        <p:nvSpPr>
          <p:cNvPr id="28" name="Parallelogram 27"/>
          <p:cNvSpPr/>
          <p:nvPr/>
        </p:nvSpPr>
        <p:spPr>
          <a:xfrm>
            <a:off x="2438400" y="1138205"/>
            <a:ext cx="2335213" cy="2238375"/>
          </a:xfrm>
          <a:prstGeom prst="parallelogram">
            <a:avLst>
              <a:gd name="adj" fmla="val 1536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en-US" dirty="0" smtClean="0">
                <a:solidFill>
                  <a:schemeClr val="tx1"/>
                </a:solidFill>
              </a:rPr>
              <a:t>                          </a:t>
            </a:r>
            <a:endParaRPr lang="en-US" dirty="0">
              <a:solidFill>
                <a:schemeClr val="tx1"/>
              </a:solidFill>
            </a:endParaRPr>
          </a:p>
        </p:txBody>
      </p:sp>
      <p:sp>
        <p:nvSpPr>
          <p:cNvPr id="29" name="Rectangle 28"/>
          <p:cNvSpPr/>
          <p:nvPr/>
        </p:nvSpPr>
        <p:spPr>
          <a:xfrm>
            <a:off x="3048000" y="1190593"/>
            <a:ext cx="1400175" cy="400050"/>
          </a:xfrm>
          <a:prstGeom prst="rect">
            <a:avLst/>
          </a:prstGeom>
        </p:spPr>
        <p:txBody>
          <a:bodyPr>
            <a:spAutoFit/>
          </a:bodyPr>
          <a:lstStyle/>
          <a:p>
            <a:pPr>
              <a:defRPr/>
            </a:pPr>
            <a:r>
              <a:rPr lang="en-US" sz="1200" b="1" i="1" dirty="0">
                <a:effectLst>
                  <a:outerShdw blurRad="38100" dist="38100" dir="2700000" algn="tl">
                    <a:srgbClr val="000000">
                      <a:alpha val="43137"/>
                    </a:srgbClr>
                  </a:outerShdw>
                </a:effectLst>
              </a:rPr>
              <a:t>Stage 2</a:t>
            </a:r>
          </a:p>
          <a:p>
            <a:pPr>
              <a:defRPr/>
            </a:pPr>
            <a:r>
              <a:rPr lang="en-US" sz="800" b="1" i="1" dirty="0">
                <a:effectLst>
                  <a:outerShdw blurRad="38100" dist="38100" dir="2700000" algn="tl">
                    <a:srgbClr val="000000">
                      <a:alpha val="43137"/>
                    </a:srgbClr>
                  </a:outerShdw>
                </a:effectLst>
              </a:rPr>
              <a:t>End of IMT -7</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a:t>
            </a:r>
          </a:p>
        </p:txBody>
      </p:sp>
      <p:sp>
        <p:nvSpPr>
          <p:cNvPr id="30" name="Parallelogram 29"/>
          <p:cNvSpPr/>
          <p:nvPr/>
        </p:nvSpPr>
        <p:spPr>
          <a:xfrm>
            <a:off x="4495800" y="1138205"/>
            <a:ext cx="2362200" cy="2238375"/>
          </a:xfrm>
          <a:prstGeom prst="parallelogram">
            <a:avLst>
              <a:gd name="adj" fmla="val 153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31" name="Rectangle 30"/>
          <p:cNvSpPr/>
          <p:nvPr/>
        </p:nvSpPr>
        <p:spPr>
          <a:xfrm>
            <a:off x="5294313" y="1190593"/>
            <a:ext cx="1106487" cy="400050"/>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Stage 3</a:t>
            </a:r>
          </a:p>
          <a:p>
            <a:pPr>
              <a:defRPr/>
            </a:pPr>
            <a:r>
              <a:rPr lang="en-US" sz="800" b="1" i="1" dirty="0">
                <a:effectLst>
                  <a:outerShdw blurRad="38100" dist="38100" dir="2700000" algn="tl">
                    <a:srgbClr val="000000">
                      <a:alpha val="43137"/>
                    </a:srgbClr>
                  </a:outerShdw>
                </a:effectLst>
              </a:rPr>
              <a:t>8</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 – 16</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a:t>
            </a:r>
          </a:p>
        </p:txBody>
      </p:sp>
      <p:sp>
        <p:nvSpPr>
          <p:cNvPr id="32" name="Parallelogram 31"/>
          <p:cNvSpPr/>
          <p:nvPr/>
        </p:nvSpPr>
        <p:spPr>
          <a:xfrm>
            <a:off x="6629401" y="1138205"/>
            <a:ext cx="2362200" cy="2238375"/>
          </a:xfrm>
          <a:prstGeom prst="parallelogram">
            <a:avLst>
              <a:gd name="adj" fmla="val 153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33" name="Rectangle 32"/>
          <p:cNvSpPr/>
          <p:nvPr/>
        </p:nvSpPr>
        <p:spPr>
          <a:xfrm>
            <a:off x="7324725" y="1190593"/>
            <a:ext cx="1235075" cy="400050"/>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Stage 4</a:t>
            </a:r>
          </a:p>
          <a:p>
            <a:pPr>
              <a:defRPr/>
            </a:pPr>
            <a:r>
              <a:rPr lang="en-US" sz="800" b="1" i="1" dirty="0">
                <a:effectLst>
                  <a:outerShdw blurRad="38100" dist="38100" dir="2700000" algn="tl">
                    <a:srgbClr val="000000">
                      <a:alpha val="43137"/>
                    </a:srgbClr>
                  </a:outerShdw>
                </a:effectLst>
              </a:rPr>
              <a:t>17</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 and Beyond</a:t>
            </a:r>
          </a:p>
        </p:txBody>
      </p:sp>
      <p:sp>
        <p:nvSpPr>
          <p:cNvPr id="34" name="Rectangle 33"/>
          <p:cNvSpPr/>
          <p:nvPr/>
        </p:nvSpPr>
        <p:spPr>
          <a:xfrm>
            <a:off x="297712" y="1602032"/>
            <a:ext cx="2180524" cy="41859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buFont typeface="Arial" pitchFamily="34" charset="0"/>
              <a:buChar char="•"/>
            </a:pPr>
            <a:r>
              <a:rPr lang="en-US" sz="1300" dirty="0">
                <a:solidFill>
                  <a:srgbClr val="FFFF00"/>
                </a:solidFill>
              </a:rPr>
              <a:t> </a:t>
            </a:r>
            <a:r>
              <a:rPr lang="en-US" sz="1300" b="1" u="sng" dirty="0" smtClean="0">
                <a:solidFill>
                  <a:srgbClr val="FFFF00"/>
                </a:solidFill>
              </a:rPr>
              <a:t>Inculcate </a:t>
            </a:r>
            <a:r>
              <a:rPr lang="en-US" sz="1300" dirty="0" smtClean="0">
                <a:solidFill>
                  <a:srgbClr val="FFFF00"/>
                </a:solidFill>
              </a:rPr>
              <a:t>cultural self-awareness and appreciate the impact of culture on operations. (Presence)</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Recognize</a:t>
            </a:r>
            <a:r>
              <a:rPr lang="en-US" sz="1300" b="1" dirty="0" smtClean="0">
                <a:solidFill>
                  <a:srgbClr val="FFFF00"/>
                </a:solidFill>
              </a:rPr>
              <a:t> </a:t>
            </a:r>
            <a:r>
              <a:rPr lang="en-US" sz="1300" dirty="0" smtClean="0">
                <a:solidFill>
                  <a:srgbClr val="FFFF00"/>
                </a:solidFill>
              </a:rPr>
              <a:t>the importance of cross-cultural competency. (Character)</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Describe </a:t>
            </a:r>
            <a:r>
              <a:rPr lang="en-US" sz="1300" dirty="0" smtClean="0">
                <a:solidFill>
                  <a:srgbClr val="FFFF00"/>
                </a:solidFill>
              </a:rPr>
              <a:t>the relevance of fundamental cross-cultural skills. (Presence)</a:t>
            </a:r>
          </a:p>
          <a:p>
            <a:pPr marL="63500" lvl="0" indent="-63500">
              <a:lnSpc>
                <a:spcPct val="90000"/>
              </a:lnSpc>
              <a:spcBef>
                <a:spcPct val="20000"/>
              </a:spcBef>
              <a:defRPr/>
            </a:pPr>
            <a:endParaRPr lang="en-US" sz="1200" dirty="0">
              <a:solidFill>
                <a:srgbClr val="FFFF00"/>
              </a:solidFill>
            </a:endParaRPr>
          </a:p>
        </p:txBody>
      </p:sp>
      <p:sp>
        <p:nvSpPr>
          <p:cNvPr id="35" name="Rectangle 34"/>
          <p:cNvSpPr/>
          <p:nvPr/>
        </p:nvSpPr>
        <p:spPr>
          <a:xfrm>
            <a:off x="2493335" y="1592230"/>
            <a:ext cx="2078666" cy="41965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buFont typeface="Arial" pitchFamily="34" charset="0"/>
              <a:buChar char="•"/>
            </a:pPr>
            <a:r>
              <a:rPr lang="en-US" sz="1400" b="1" dirty="0">
                <a:solidFill>
                  <a:srgbClr val="FFFF00"/>
                </a:solidFill>
              </a:rPr>
              <a:t> </a:t>
            </a:r>
            <a:r>
              <a:rPr lang="en-US" sz="1300" b="1" u="sng" dirty="0" smtClean="0">
                <a:solidFill>
                  <a:srgbClr val="FFFF00"/>
                </a:solidFill>
              </a:rPr>
              <a:t>Implement </a:t>
            </a:r>
            <a:r>
              <a:rPr lang="en-US" sz="1300" dirty="0" smtClean="0">
                <a:solidFill>
                  <a:srgbClr val="FFFF00"/>
                </a:solidFill>
              </a:rPr>
              <a:t>knowledge of joint force, interagency, &amp; multinational capabilities/limitations, and legal considerations. (Intellect) </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Apply </a:t>
            </a:r>
            <a:r>
              <a:rPr lang="en-US" sz="1300" dirty="0" smtClean="0">
                <a:solidFill>
                  <a:srgbClr val="FFFF00"/>
                </a:solidFill>
              </a:rPr>
              <a:t>cultural considerations when interpreting environment in planning and executing operations. (Character)</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Demonstrate </a:t>
            </a:r>
            <a:r>
              <a:rPr lang="en-US" sz="1300" dirty="0" smtClean="0">
                <a:solidFill>
                  <a:srgbClr val="FFFF00"/>
                </a:solidFill>
              </a:rPr>
              <a:t>enhanced cross-cultural communication and conflict resolution skills. (Character)</a:t>
            </a:r>
          </a:p>
          <a:p>
            <a:pPr marL="63500" indent="-63500">
              <a:lnSpc>
                <a:spcPct val="90000"/>
              </a:lnSpc>
              <a:spcBef>
                <a:spcPct val="20000"/>
              </a:spcBef>
              <a:defRPr/>
            </a:pPr>
            <a:endParaRPr lang="en-US" sz="1300" dirty="0">
              <a:solidFill>
                <a:srgbClr val="FFFF00"/>
              </a:solidFill>
            </a:endParaRPr>
          </a:p>
        </p:txBody>
      </p:sp>
      <p:sp>
        <p:nvSpPr>
          <p:cNvPr id="36" name="Rectangle 35"/>
          <p:cNvSpPr/>
          <p:nvPr/>
        </p:nvSpPr>
        <p:spPr>
          <a:xfrm>
            <a:off x="4621691" y="1608104"/>
            <a:ext cx="2002392" cy="41814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buFont typeface="Arial" pitchFamily="34" charset="0"/>
              <a:buChar char="•"/>
            </a:pPr>
            <a:r>
              <a:rPr lang="en-US" sz="1300" dirty="0">
                <a:solidFill>
                  <a:srgbClr val="FFFF00"/>
                </a:solidFill>
              </a:rPr>
              <a:t> </a:t>
            </a:r>
            <a:r>
              <a:rPr lang="en-US" sz="1300" b="1" u="sng" dirty="0" smtClean="0">
                <a:solidFill>
                  <a:srgbClr val="FFFF00"/>
                </a:solidFill>
              </a:rPr>
              <a:t>Apply </a:t>
            </a:r>
            <a:r>
              <a:rPr lang="en-US" sz="1300" dirty="0" smtClean="0">
                <a:solidFill>
                  <a:srgbClr val="FFFF00"/>
                </a:solidFill>
              </a:rPr>
              <a:t>knowledge of joint force, interagency, &amp; multinational,   capabilities/limitations, and legal considerations in a specific operational environment. (Intellect)</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Distinguish</a:t>
            </a:r>
            <a:r>
              <a:rPr lang="en-US" sz="1300" dirty="0" smtClean="0">
                <a:solidFill>
                  <a:srgbClr val="FFFF00"/>
                </a:solidFill>
              </a:rPr>
              <a:t> cross-cultural competency in planning and executing operations. (Character)</a:t>
            </a:r>
          </a:p>
          <a:p>
            <a:pPr lvl="0">
              <a:buFont typeface="Arial" pitchFamily="34" charset="0"/>
              <a:buChar char="•"/>
            </a:pPr>
            <a:endParaRPr lang="en-US" sz="1300" dirty="0" smtClean="0">
              <a:solidFill>
                <a:srgbClr val="FFFF00"/>
              </a:solidFill>
            </a:endParaRPr>
          </a:p>
          <a:p>
            <a:pPr lvl="0">
              <a:buFont typeface="Arial" pitchFamily="34" charset="0"/>
              <a:buChar char="•"/>
            </a:pPr>
            <a:r>
              <a:rPr lang="en-US" sz="1300" dirty="0" smtClean="0">
                <a:solidFill>
                  <a:srgbClr val="FFFF00"/>
                </a:solidFill>
              </a:rPr>
              <a:t> </a:t>
            </a:r>
            <a:r>
              <a:rPr lang="en-US" sz="1300" b="1" u="sng" dirty="0" smtClean="0">
                <a:solidFill>
                  <a:srgbClr val="FFFF00"/>
                </a:solidFill>
              </a:rPr>
              <a:t>Apply </a:t>
            </a:r>
            <a:r>
              <a:rPr lang="en-US" sz="1300" dirty="0" smtClean="0">
                <a:solidFill>
                  <a:srgbClr val="FFFF00"/>
                </a:solidFill>
              </a:rPr>
              <a:t>enhanced cross-cultural communication and conflict resolution skills. (Presence)</a:t>
            </a:r>
          </a:p>
          <a:p>
            <a:pPr>
              <a:defRPr/>
            </a:pPr>
            <a:endParaRPr lang="en-US" sz="1200" dirty="0">
              <a:solidFill>
                <a:srgbClr val="FFFF00"/>
              </a:solidFill>
            </a:endParaRPr>
          </a:p>
        </p:txBody>
      </p:sp>
      <p:sp>
        <p:nvSpPr>
          <p:cNvPr id="37" name="Rectangle 36"/>
          <p:cNvSpPr/>
          <p:nvPr/>
        </p:nvSpPr>
        <p:spPr>
          <a:xfrm>
            <a:off x="6655981" y="1595404"/>
            <a:ext cx="2282454" cy="419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buFont typeface="Arial" pitchFamily="34" charset="0"/>
              <a:buChar char="•"/>
            </a:pPr>
            <a:r>
              <a:rPr lang="en-US" sz="1300" b="1" u="sng" dirty="0" smtClean="0">
                <a:solidFill>
                  <a:srgbClr val="FFFF00"/>
                </a:solidFill>
              </a:rPr>
              <a:t>Perform </a:t>
            </a:r>
            <a:r>
              <a:rPr lang="en-US" sz="1300" dirty="0" smtClean="0">
                <a:solidFill>
                  <a:srgbClr val="FFFF00"/>
                </a:solidFill>
              </a:rPr>
              <a:t>strategic leadership in a multi-cultural, JIIM environment. (Presence)</a:t>
            </a:r>
          </a:p>
          <a:p>
            <a:pPr lvl="0">
              <a:buFont typeface="Arial" pitchFamily="34" charset="0"/>
              <a:buChar char="•"/>
            </a:pPr>
            <a:endParaRPr lang="en-US" sz="1300" dirty="0" smtClean="0">
              <a:solidFill>
                <a:srgbClr val="FFFF00"/>
              </a:solidFill>
            </a:endParaRPr>
          </a:p>
          <a:p>
            <a:pPr>
              <a:buFont typeface="Arial" pitchFamily="34" charset="0"/>
              <a:buChar char="•"/>
            </a:pPr>
            <a:r>
              <a:rPr lang="en-US" sz="1300" dirty="0" smtClean="0">
                <a:solidFill>
                  <a:srgbClr val="FFFF00"/>
                </a:solidFill>
              </a:rPr>
              <a:t> </a:t>
            </a:r>
            <a:r>
              <a:rPr lang="en-US" sz="1300" b="1" u="sng" dirty="0" smtClean="0">
                <a:solidFill>
                  <a:srgbClr val="FFFF00"/>
                </a:solidFill>
              </a:rPr>
              <a:t>Evaluate </a:t>
            </a:r>
            <a:r>
              <a:rPr lang="en-US" sz="1300" dirty="0" smtClean="0">
                <a:solidFill>
                  <a:srgbClr val="FFFF00"/>
                </a:solidFill>
              </a:rPr>
              <a:t>cross-cultural competency in synthesizing strategies, estimates, and campaign plans employing Unified Partners. (Intellect)</a:t>
            </a:r>
          </a:p>
          <a:p>
            <a:pPr>
              <a:buFont typeface="Arial" pitchFamily="34" charset="0"/>
              <a:buChar char="•"/>
            </a:pPr>
            <a:endParaRPr lang="en-US" sz="1300" dirty="0" smtClean="0">
              <a:solidFill>
                <a:srgbClr val="FFFF00"/>
              </a:solidFill>
            </a:endParaRPr>
          </a:p>
          <a:p>
            <a:pPr>
              <a:buFont typeface="Arial" pitchFamily="34" charset="0"/>
              <a:buChar char="•"/>
            </a:pPr>
            <a:r>
              <a:rPr lang="en-US" sz="1300" dirty="0" smtClean="0">
                <a:solidFill>
                  <a:srgbClr val="FFFF00"/>
                </a:solidFill>
              </a:rPr>
              <a:t> I</a:t>
            </a:r>
            <a:r>
              <a:rPr lang="en-US" sz="1300" b="1" u="sng" dirty="0" smtClean="0">
                <a:solidFill>
                  <a:srgbClr val="FFFF00"/>
                </a:solidFill>
              </a:rPr>
              <a:t>ntegrate </a:t>
            </a:r>
            <a:r>
              <a:rPr lang="en-US" sz="1300" dirty="0" smtClean="0">
                <a:solidFill>
                  <a:srgbClr val="FFFF00"/>
                </a:solidFill>
              </a:rPr>
              <a:t>critical culture elements into all Unified Land Operations.  (Intellect)</a:t>
            </a:r>
          </a:p>
          <a:p>
            <a:pPr>
              <a:buFont typeface="Arial" pitchFamily="34" charset="0"/>
              <a:buChar char="•"/>
            </a:pPr>
            <a:endParaRPr lang="en-US" sz="1300" dirty="0" smtClean="0">
              <a:solidFill>
                <a:srgbClr val="FFFF00"/>
              </a:solidFill>
            </a:endParaRPr>
          </a:p>
          <a:p>
            <a:pPr>
              <a:buFont typeface="Arial" pitchFamily="34" charset="0"/>
              <a:buChar char="•"/>
            </a:pPr>
            <a:r>
              <a:rPr lang="en-US" sz="1300" dirty="0" smtClean="0">
                <a:solidFill>
                  <a:srgbClr val="FFFF00"/>
                </a:solidFill>
              </a:rPr>
              <a:t> </a:t>
            </a:r>
            <a:r>
              <a:rPr lang="en-US" sz="1300" b="1" u="sng" dirty="0" smtClean="0">
                <a:solidFill>
                  <a:srgbClr val="FFFF00"/>
                </a:solidFill>
              </a:rPr>
              <a:t>Assess </a:t>
            </a:r>
            <a:r>
              <a:rPr lang="en-US" sz="1300" dirty="0" smtClean="0">
                <a:solidFill>
                  <a:srgbClr val="FFFF00"/>
                </a:solidFill>
              </a:rPr>
              <a:t>the implications of a unit’s actions and initiate cultural change to operate effectively within a specific  environment.  (Intellect)</a:t>
            </a:r>
            <a:r>
              <a:rPr lang="en-US" sz="800" dirty="0" smtClean="0">
                <a:solidFill>
                  <a:srgbClr val="FFFF00"/>
                </a:solidFill>
              </a:rPr>
              <a:t/>
            </a:r>
            <a:br>
              <a:rPr lang="en-US" sz="800" dirty="0" smtClean="0">
                <a:solidFill>
                  <a:srgbClr val="FFFF00"/>
                </a:solidFill>
              </a:rPr>
            </a:br>
            <a:endParaRPr lang="en-US" sz="800" dirty="0" smtClean="0">
              <a:solidFill>
                <a:srgbClr val="FFFF00"/>
              </a:solidFill>
            </a:endParaRPr>
          </a:p>
          <a:p>
            <a:pPr>
              <a:defRPr/>
            </a:pPr>
            <a:endParaRPr lang="en-US" sz="800" dirty="0">
              <a:solidFill>
                <a:srgbClr val="FFFF00"/>
              </a:solidFill>
            </a:endParaRPr>
          </a:p>
        </p:txBody>
      </p:sp>
      <p:sp>
        <p:nvSpPr>
          <p:cNvPr id="38" name="Left-Right Arrow 37"/>
          <p:cNvSpPr/>
          <p:nvPr/>
        </p:nvSpPr>
        <p:spPr bwMode="auto">
          <a:xfrm>
            <a:off x="838200" y="5867400"/>
            <a:ext cx="7696200" cy="341313"/>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Basic to Fully Proficient</a:t>
            </a:r>
            <a:r>
              <a:rPr lang="en-US" sz="1400" dirty="0" smtClean="0">
                <a:solidFill>
                  <a:schemeClr val="tx1"/>
                </a:solidFill>
              </a:rPr>
              <a:t> (over the course of a career)</a:t>
            </a:r>
            <a:endParaRPr lang="en-US" sz="1400" dirty="0">
              <a:solidFill>
                <a:schemeClr val="tx1"/>
              </a:solidFill>
            </a:endParaRPr>
          </a:p>
        </p:txBody>
      </p:sp>
      <p:sp>
        <p:nvSpPr>
          <p:cNvPr id="39" name="Left-Right Arrow 38"/>
          <p:cNvSpPr/>
          <p:nvPr/>
        </p:nvSpPr>
        <p:spPr bwMode="auto">
          <a:xfrm>
            <a:off x="838200" y="5449887"/>
            <a:ext cx="7696200" cy="341313"/>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Character /Presence/Intellect </a:t>
            </a:r>
            <a:r>
              <a:rPr lang="en-US" sz="1400" dirty="0" smtClean="0">
                <a:solidFill>
                  <a:schemeClr val="tx1"/>
                </a:solidFill>
              </a:rPr>
              <a:t>(over the course of a career)</a:t>
            </a:r>
            <a:endParaRPr lang="en-US" sz="1400" dirty="0">
              <a:solidFill>
                <a:schemeClr val="tx1"/>
              </a:solidFill>
            </a:endParaRPr>
          </a:p>
        </p:txBody>
      </p:sp>
      <p:sp>
        <p:nvSpPr>
          <p:cNvPr id="16" name="Rectangle 15"/>
          <p:cNvSpPr/>
          <p:nvPr/>
        </p:nvSpPr>
        <p:spPr>
          <a:xfrm>
            <a:off x="1371600" y="0"/>
            <a:ext cx="7770813" cy="738664"/>
          </a:xfrm>
          <a:prstGeom prst="rect">
            <a:avLst/>
          </a:prstGeom>
        </p:spPr>
        <p:txBody>
          <a:bodyPr wrap="square">
            <a:spAutoFit/>
          </a:bodyPr>
          <a:lstStyle/>
          <a:p>
            <a:r>
              <a:rPr lang="en-US" sz="2400" b="1" i="1" kern="0" dirty="0" smtClean="0">
                <a:solidFill>
                  <a:srgbClr val="FFC000"/>
                </a:solidFill>
                <a:latin typeface="Arial" pitchFamily="34" charset="0"/>
                <a:cs typeface="Arial" pitchFamily="34" charset="0"/>
              </a:rPr>
              <a:t>      </a:t>
            </a:r>
            <a:endParaRPr lang="en-US" sz="2400" b="1" i="1" u="sng" kern="0" dirty="0" smtClean="0">
              <a:solidFill>
                <a:srgbClr val="FFC000"/>
              </a:solidFill>
              <a:latin typeface="Arial" pitchFamily="34" charset="0"/>
              <a:cs typeface="Arial" pitchFamily="34" charset="0"/>
            </a:endParaRPr>
          </a:p>
          <a:p>
            <a:r>
              <a:rPr lang="en-US" b="1" i="1" kern="0" dirty="0" smtClean="0">
                <a:solidFill>
                  <a:srgbClr val="FFC000"/>
                </a:solidFill>
              </a:rPr>
              <a:t>                            </a:t>
            </a:r>
            <a:r>
              <a:rPr lang="en-US" b="1" i="1" u="sng" kern="0" dirty="0" smtClean="0">
                <a:solidFill>
                  <a:srgbClr val="FFFF00"/>
                </a:solidFill>
                <a:latin typeface="Arial" pitchFamily="34" charset="0"/>
                <a:cs typeface="Arial" pitchFamily="34" charset="0"/>
              </a:rPr>
              <a:t>(ALCC GLOs sequentially/progressively across cohorts)</a:t>
            </a:r>
            <a:endParaRPr lang="en-US" b="1" u="sng" dirty="0">
              <a:solidFill>
                <a:srgbClr val="FFC000"/>
              </a:solidFill>
            </a:endParaRPr>
          </a:p>
        </p:txBody>
      </p:sp>
      <p:sp>
        <p:nvSpPr>
          <p:cNvPr id="17" name="Rectangle 16"/>
          <p:cNvSpPr/>
          <p:nvPr/>
        </p:nvSpPr>
        <p:spPr>
          <a:xfrm>
            <a:off x="4571999" y="0"/>
            <a:ext cx="4570413" cy="400110"/>
          </a:xfrm>
          <a:prstGeom prst="rect">
            <a:avLst/>
          </a:prstGeom>
        </p:spPr>
        <p:txBody>
          <a:bodyPr wrap="square">
            <a:spAutoFit/>
          </a:bodyPr>
          <a:lstStyle/>
          <a:p>
            <a:r>
              <a:rPr lang="en-US" sz="2000" b="1" i="1" u="sng" kern="0" dirty="0" smtClean="0">
                <a:solidFill>
                  <a:srgbClr val="FFFF00"/>
                </a:solidFill>
                <a:latin typeface="Arial" pitchFamily="34" charset="0"/>
                <a:cs typeface="Arial" pitchFamily="34" charset="0"/>
              </a:rPr>
              <a:t>Career Development</a:t>
            </a:r>
            <a:endParaRPr 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Arrow 1"/>
          <p:cNvSpPr/>
          <p:nvPr/>
        </p:nvSpPr>
        <p:spPr>
          <a:xfrm>
            <a:off x="615950" y="3987800"/>
            <a:ext cx="7945438" cy="2309813"/>
          </a:xfrm>
          <a:prstGeom prst="curvedUpArrow">
            <a:avLst>
              <a:gd name="adj1" fmla="val 24416"/>
              <a:gd name="adj2" fmla="val 50000"/>
              <a:gd name="adj3" fmla="val 26045"/>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 name="Group 61"/>
          <p:cNvGrpSpPr>
            <a:grpSpLocks/>
          </p:cNvGrpSpPr>
          <p:nvPr/>
        </p:nvGrpSpPr>
        <p:grpSpPr bwMode="auto">
          <a:xfrm>
            <a:off x="0" y="1956816"/>
            <a:ext cx="2087563" cy="1504950"/>
            <a:chOff x="1898247" y="685800"/>
            <a:chExt cx="2197501" cy="1582838"/>
          </a:xfrm>
        </p:grpSpPr>
        <p:grpSp>
          <p:nvGrpSpPr>
            <p:cNvPr id="4" name="Group 89"/>
            <p:cNvGrpSpPr>
              <a:grpSpLocks/>
            </p:cNvGrpSpPr>
            <p:nvPr/>
          </p:nvGrpSpPr>
          <p:grpSpPr bwMode="auto">
            <a:xfrm>
              <a:off x="1898247" y="685800"/>
              <a:ext cx="2197501" cy="1582839"/>
              <a:chOff x="5357275" y="694037"/>
              <a:chExt cx="3724940" cy="2580503"/>
            </a:xfrm>
          </p:grpSpPr>
          <p:sp>
            <p:nvSpPr>
              <p:cNvPr id="6" name="Rectangle 5"/>
              <p:cNvSpPr/>
              <p:nvPr/>
            </p:nvSpPr>
            <p:spPr bwMode="auto">
              <a:xfrm>
                <a:off x="8587998" y="1492764"/>
                <a:ext cx="307379" cy="1279641"/>
              </a:xfrm>
              <a:prstGeom prst="rect">
                <a:avLst/>
              </a:prstGeom>
              <a:ln/>
            </p:spPr>
            <p:style>
              <a:lnRef idx="0">
                <a:schemeClr val="accent3"/>
              </a:lnRef>
              <a:fillRef idx="1003">
                <a:schemeClr val="dk2"/>
              </a:fillRef>
              <a:effectRef idx="3">
                <a:schemeClr val="accent3"/>
              </a:effectRef>
              <a:fontRef idx="minor">
                <a:schemeClr val="lt1"/>
              </a:fontRef>
            </p:style>
            <p:txBody>
              <a:bodyPr anchor="ctr"/>
              <a:lstStyle/>
              <a:p>
                <a:pPr algn="ctr" fontAlgn="auto">
                  <a:spcBef>
                    <a:spcPts val="0"/>
                  </a:spcBef>
                  <a:spcAft>
                    <a:spcPts val="0"/>
                  </a:spcAft>
                  <a:defRPr/>
                </a:pPr>
                <a:endParaRPr lang="en-US" sz="900" b="1">
                  <a:latin typeface="Arial Narrow" pitchFamily="34" charset="0"/>
                </a:endParaRPr>
              </a:p>
            </p:txBody>
          </p:sp>
          <p:cxnSp>
            <p:nvCxnSpPr>
              <p:cNvPr id="7" name="Straight Connector 6"/>
              <p:cNvCxnSpPr/>
              <p:nvPr/>
            </p:nvCxnSpPr>
            <p:spPr bwMode="auto">
              <a:xfrm>
                <a:off x="7232491" y="3162935"/>
                <a:ext cx="0" cy="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5576996" y="1554205"/>
                <a:ext cx="307379" cy="1218200"/>
              </a:xfrm>
              <a:prstGeom prst="rect">
                <a:avLst/>
              </a:prstGeom>
              <a:ln/>
            </p:spPr>
            <p:style>
              <a:lnRef idx="0">
                <a:schemeClr val="accent3"/>
              </a:lnRef>
              <a:fillRef idx="1003">
                <a:schemeClr val="dk2"/>
              </a:fillRef>
              <a:effectRef idx="3">
                <a:schemeClr val="accent3"/>
              </a:effectRef>
              <a:fontRef idx="minor">
                <a:schemeClr val="lt1"/>
              </a:fontRef>
            </p:style>
            <p:txBody>
              <a:bodyPr anchor="ctr"/>
              <a:lstStyle/>
              <a:p>
                <a:pPr algn="ctr" fontAlgn="auto">
                  <a:spcBef>
                    <a:spcPts val="0"/>
                  </a:spcBef>
                  <a:spcAft>
                    <a:spcPts val="0"/>
                  </a:spcAft>
                  <a:defRPr/>
                </a:pPr>
                <a:endParaRPr lang="en-US" sz="900" b="1" dirty="0">
                  <a:latin typeface="Arial Narrow" pitchFamily="34" charset="0"/>
                </a:endParaRPr>
              </a:p>
            </p:txBody>
          </p:sp>
          <p:sp>
            <p:nvSpPr>
              <p:cNvPr id="9" name="Rectangle 8"/>
              <p:cNvSpPr/>
              <p:nvPr/>
            </p:nvSpPr>
            <p:spPr bwMode="auto">
              <a:xfrm>
                <a:off x="7064072" y="1492764"/>
                <a:ext cx="307379" cy="1059948"/>
              </a:xfrm>
              <a:prstGeom prst="rect">
                <a:avLst/>
              </a:prstGeom>
              <a:ln/>
            </p:spPr>
            <p:style>
              <a:lnRef idx="0">
                <a:schemeClr val="accent3"/>
              </a:lnRef>
              <a:fillRef idx="1003">
                <a:schemeClr val="dk2"/>
              </a:fillRef>
              <a:effectRef idx="3">
                <a:schemeClr val="accent3"/>
              </a:effectRef>
              <a:fontRef idx="minor">
                <a:schemeClr val="lt1"/>
              </a:fontRef>
            </p:style>
            <p:txBody>
              <a:bodyPr anchor="ctr"/>
              <a:lstStyle/>
              <a:p>
                <a:pPr algn="ctr" fontAlgn="auto">
                  <a:spcBef>
                    <a:spcPts val="0"/>
                  </a:spcBef>
                  <a:spcAft>
                    <a:spcPts val="0"/>
                  </a:spcAft>
                  <a:defRPr/>
                </a:pPr>
                <a:endParaRPr lang="en-US" sz="800" b="1">
                  <a:latin typeface="Arial Narrow" pitchFamily="34" charset="0"/>
                </a:endParaRPr>
              </a:p>
            </p:txBody>
          </p:sp>
          <p:sp>
            <p:nvSpPr>
              <p:cNvPr id="10" name="Isosceles Triangle 9"/>
              <p:cNvSpPr/>
              <p:nvPr/>
            </p:nvSpPr>
            <p:spPr bwMode="auto">
              <a:xfrm>
                <a:off x="5397124" y="694037"/>
                <a:ext cx="3653358" cy="866302"/>
              </a:xfrm>
              <a:prstGeom prst="triangle">
                <a:avLst>
                  <a:gd name="adj" fmla="val 49993"/>
                </a:avLst>
              </a:prstGeom>
              <a:gradFill>
                <a:gsLst>
                  <a:gs pos="0">
                    <a:srgbClr val="FF0000"/>
                  </a:gs>
                  <a:gs pos="100000">
                    <a:schemeClr val="dk1">
                      <a:shade val="30000"/>
                      <a:satMod val="200000"/>
                    </a:schemeClr>
                  </a:gs>
                </a:gsLst>
              </a:gradFill>
              <a:ln/>
            </p:spPr>
            <p:style>
              <a:lnRef idx="0">
                <a:schemeClr val="accent3"/>
              </a:lnRef>
              <a:fillRef idx="1003">
                <a:schemeClr val="dk1"/>
              </a:fillRef>
              <a:effectRef idx="3">
                <a:schemeClr val="accent3"/>
              </a:effectRef>
              <a:fontRef idx="minor">
                <a:schemeClr val="lt1"/>
              </a:fontRef>
            </p:style>
            <p:txBody>
              <a:bodyPr bIns="914400"/>
              <a:lstStyle/>
              <a:p>
                <a:pPr algn="ctr" fontAlgn="auto">
                  <a:lnSpc>
                    <a:spcPts val="1800"/>
                  </a:lnSpc>
                  <a:spcBef>
                    <a:spcPts val="0"/>
                  </a:spcBef>
                  <a:spcAft>
                    <a:spcPts val="0"/>
                  </a:spcAft>
                  <a:defRPr/>
                </a:pPr>
                <a:endParaRPr lang="en-US" sz="800" b="1" dirty="0">
                  <a:solidFill>
                    <a:schemeClr val="tx1"/>
                  </a:solidFill>
                </a:endParaRPr>
              </a:p>
            </p:txBody>
          </p:sp>
          <p:sp>
            <p:nvSpPr>
              <p:cNvPr id="11" name="Isosceles Triangle 10"/>
              <p:cNvSpPr/>
              <p:nvPr/>
            </p:nvSpPr>
            <p:spPr bwMode="auto">
              <a:xfrm>
                <a:off x="5725520" y="2457924"/>
                <a:ext cx="2985617" cy="296704"/>
              </a:xfrm>
              <a:prstGeom prst="triangle">
                <a:avLst>
                  <a:gd name="adj" fmla="val 49586"/>
                </a:avLst>
              </a:prstGeom>
              <a:gradFill>
                <a:gsLst>
                  <a:gs pos="0">
                    <a:schemeClr val="bg1"/>
                  </a:gs>
                  <a:gs pos="64999">
                    <a:schemeClr val="tx1">
                      <a:lumMod val="50000"/>
                      <a:lumOff val="50000"/>
                    </a:schemeClr>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 name="TextBox 11"/>
              <p:cNvSpPr txBox="1"/>
              <p:nvPr/>
            </p:nvSpPr>
            <p:spPr bwMode="auto">
              <a:xfrm rot="16200000">
                <a:off x="8126727" y="1821998"/>
                <a:ext cx="1211310" cy="365411"/>
              </a:xfrm>
              <a:prstGeom prst="rect">
                <a:avLst/>
              </a:prstGeom>
              <a:noFill/>
            </p:spPr>
            <p:txBody>
              <a:bodyPr anchor="ctr">
                <a:spAutoFit/>
              </a:bodyPr>
              <a:lstStyle/>
              <a:p>
                <a:pPr>
                  <a:defRPr/>
                </a:pPr>
                <a:r>
                  <a:rPr lang="en-US" sz="800" b="1" dirty="0">
                    <a:solidFill>
                      <a:schemeClr val="bg1"/>
                    </a:solidFill>
                    <a:effectLst>
                      <a:outerShdw blurRad="38100" dist="38100" dir="2700000" algn="tl">
                        <a:srgbClr val="000000">
                          <a:alpha val="43137"/>
                        </a:srgbClr>
                      </a:outerShdw>
                    </a:effectLst>
                    <a:latin typeface="Arial Narrow" pitchFamily="34" charset="0"/>
                  </a:rPr>
                  <a:t>Experience</a:t>
                </a:r>
              </a:p>
            </p:txBody>
          </p:sp>
          <p:sp>
            <p:nvSpPr>
              <p:cNvPr id="13" name="Rectangle 12"/>
              <p:cNvSpPr/>
              <p:nvPr/>
            </p:nvSpPr>
            <p:spPr bwMode="auto">
              <a:xfrm>
                <a:off x="5490785" y="2783755"/>
                <a:ext cx="3457690" cy="159879"/>
              </a:xfrm>
              <a:prstGeom prst="rect">
                <a:avLst/>
              </a:prstGeom>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500" b="1" dirty="0">
                    <a:solidFill>
                      <a:schemeClr val="tx1"/>
                    </a:solidFill>
                    <a:latin typeface="Arial Narrow" pitchFamily="34" charset="0"/>
                  </a:rPr>
                  <a:t>FM 6-22 Leadership</a:t>
                </a:r>
              </a:p>
            </p:txBody>
          </p:sp>
          <p:cxnSp>
            <p:nvCxnSpPr>
              <p:cNvPr id="14" name="Straight Connector 13"/>
              <p:cNvCxnSpPr/>
              <p:nvPr/>
            </p:nvCxnSpPr>
            <p:spPr bwMode="auto">
              <a:xfrm>
                <a:off x="7223994" y="2915228"/>
                <a:ext cx="0" cy="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5357275" y="2954291"/>
                <a:ext cx="3724940" cy="159879"/>
              </a:xfrm>
              <a:prstGeom prst="rect">
                <a:avLst/>
              </a:prstGeom>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400" b="1" dirty="0">
                    <a:solidFill>
                      <a:schemeClr val="tx1"/>
                    </a:solidFill>
                    <a:latin typeface="Arial Narrow" pitchFamily="34" charset="0"/>
                  </a:rPr>
                  <a:t>  FM 3.0 Operations                         FM 5.0 The </a:t>
                </a:r>
                <a:r>
                  <a:rPr lang="en-US" sz="300" b="1" dirty="0">
                    <a:solidFill>
                      <a:schemeClr val="tx1"/>
                    </a:solidFill>
                    <a:latin typeface="Arial Narrow" pitchFamily="34" charset="0"/>
                  </a:rPr>
                  <a:t>Operations</a:t>
                </a:r>
                <a:r>
                  <a:rPr lang="en-US" sz="400" b="1" dirty="0">
                    <a:solidFill>
                      <a:schemeClr val="tx1"/>
                    </a:solidFill>
                    <a:latin typeface="Arial Narrow" pitchFamily="34" charset="0"/>
                  </a:rPr>
                  <a:t> Process                           FM 7.0 Training for FSO</a:t>
                </a:r>
                <a:endParaRPr lang="en-US" sz="500" b="1" dirty="0">
                  <a:solidFill>
                    <a:schemeClr val="tx1"/>
                  </a:solidFill>
                  <a:latin typeface="Arial Narrow" pitchFamily="34" charset="0"/>
                </a:endParaRPr>
              </a:p>
            </p:txBody>
          </p:sp>
          <p:cxnSp>
            <p:nvCxnSpPr>
              <p:cNvPr id="16" name="Straight Connector 15"/>
              <p:cNvCxnSpPr/>
              <p:nvPr/>
            </p:nvCxnSpPr>
            <p:spPr bwMode="auto">
              <a:xfrm rot="5400000">
                <a:off x="6308006" y="3025416"/>
                <a:ext cx="157879" cy="2832"/>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auto">
              <a:xfrm rot="16200000">
                <a:off x="5174473" y="1798860"/>
                <a:ext cx="1110595" cy="365411"/>
              </a:xfrm>
              <a:prstGeom prst="rect">
                <a:avLst/>
              </a:prstGeom>
              <a:noFill/>
            </p:spPr>
            <p:txBody>
              <a:bodyPr anchor="ctr">
                <a:spAutoFit/>
              </a:bodyPr>
              <a:lstStyle/>
              <a:p>
                <a:pPr>
                  <a:defRPr/>
                </a:pPr>
                <a:r>
                  <a:rPr lang="en-US" sz="800" b="1" dirty="0">
                    <a:solidFill>
                      <a:schemeClr val="bg1"/>
                    </a:solidFill>
                    <a:effectLst>
                      <a:outerShdw blurRad="38100" dist="38100" dir="2700000" algn="tl">
                        <a:srgbClr val="000000">
                          <a:alpha val="43137"/>
                        </a:srgbClr>
                      </a:outerShdw>
                    </a:effectLst>
                    <a:latin typeface="Arial Narrow" pitchFamily="34" charset="0"/>
                  </a:rPr>
                  <a:t>Training</a:t>
                </a:r>
              </a:p>
            </p:txBody>
          </p:sp>
          <p:sp>
            <p:nvSpPr>
              <p:cNvPr id="18" name="TextBox 17"/>
              <p:cNvSpPr txBox="1"/>
              <p:nvPr/>
            </p:nvSpPr>
            <p:spPr bwMode="auto">
              <a:xfrm rot="16200000">
                <a:off x="6658836" y="1845191"/>
                <a:ext cx="1113317" cy="362580"/>
              </a:xfrm>
              <a:prstGeom prst="rect">
                <a:avLst/>
              </a:prstGeom>
              <a:noFill/>
            </p:spPr>
            <p:txBody>
              <a:bodyPr>
                <a:spAutoFit/>
              </a:bodyPr>
              <a:lstStyle/>
              <a:p>
                <a:pPr>
                  <a:defRPr/>
                </a:pPr>
                <a:r>
                  <a:rPr lang="en-US" sz="800" b="1" dirty="0">
                    <a:solidFill>
                      <a:schemeClr val="bg1"/>
                    </a:solidFill>
                    <a:effectLst>
                      <a:outerShdw blurRad="38100" dist="38100" dir="2700000" algn="tl">
                        <a:srgbClr val="000000">
                          <a:alpha val="43137"/>
                        </a:srgbClr>
                      </a:outerShdw>
                    </a:effectLst>
                    <a:latin typeface="Arial Narrow" pitchFamily="34" charset="0"/>
                  </a:rPr>
                  <a:t>Education</a:t>
                </a:r>
              </a:p>
            </p:txBody>
          </p:sp>
          <p:sp>
            <p:nvSpPr>
              <p:cNvPr id="19" name="Rectangle 18"/>
              <p:cNvSpPr/>
              <p:nvPr/>
            </p:nvSpPr>
            <p:spPr bwMode="auto">
              <a:xfrm>
                <a:off x="5357275" y="3114169"/>
                <a:ext cx="3724940" cy="159879"/>
              </a:xfrm>
              <a:prstGeom prst="rect">
                <a:avLst/>
              </a:prstGeom>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400" b="1" dirty="0">
                    <a:solidFill>
                      <a:schemeClr val="tx1"/>
                    </a:solidFill>
                    <a:latin typeface="Arial Narrow" pitchFamily="34" charset="0"/>
                  </a:rPr>
                  <a:t>                   Army Capstone Concept                                         Capstone Concept for Joint Operations</a:t>
                </a:r>
                <a:endParaRPr lang="en-US" sz="500" b="1" dirty="0">
                  <a:solidFill>
                    <a:schemeClr val="tx1"/>
                  </a:solidFill>
                  <a:latin typeface="Arial Narrow" pitchFamily="34" charset="0"/>
                </a:endParaRPr>
              </a:p>
            </p:txBody>
          </p:sp>
          <p:cxnSp>
            <p:nvCxnSpPr>
              <p:cNvPr id="20" name="Straight Connector 19"/>
              <p:cNvCxnSpPr/>
              <p:nvPr/>
            </p:nvCxnSpPr>
            <p:spPr bwMode="auto">
              <a:xfrm rot="5400000">
                <a:off x="7152136" y="3194183"/>
                <a:ext cx="157879" cy="2832"/>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a:off x="7792426" y="3022693"/>
                <a:ext cx="163323" cy="2834"/>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91" name="Rectangle 4"/>
            <p:cNvSpPr>
              <a:spLocks noChangeArrowheads="1"/>
            </p:cNvSpPr>
            <p:nvPr/>
          </p:nvSpPr>
          <p:spPr bwMode="auto">
            <a:xfrm>
              <a:off x="2249297" y="912636"/>
              <a:ext cx="1489510" cy="323165"/>
            </a:xfrm>
            <a:prstGeom prst="rect">
              <a:avLst/>
            </a:prstGeom>
            <a:noFill/>
            <a:ln w="9525">
              <a:noFill/>
              <a:miter lim="800000"/>
              <a:headEnd/>
              <a:tailEnd/>
            </a:ln>
          </p:spPr>
          <p:txBody>
            <a:bodyPr wrap="none">
              <a:spAutoFit/>
            </a:bodyPr>
            <a:lstStyle/>
            <a:p>
              <a:pPr>
                <a:lnSpc>
                  <a:spcPts val="1800"/>
                </a:lnSpc>
              </a:pPr>
              <a:r>
                <a:rPr lang="en-US" sz="800" b="1"/>
                <a:t>Army Leader Development</a:t>
              </a:r>
            </a:p>
          </p:txBody>
        </p:sp>
      </p:grpSp>
      <p:grpSp>
        <p:nvGrpSpPr>
          <p:cNvPr id="5" name="Group 58"/>
          <p:cNvGrpSpPr>
            <a:grpSpLocks/>
          </p:cNvGrpSpPr>
          <p:nvPr/>
        </p:nvGrpSpPr>
        <p:grpSpPr bwMode="auto">
          <a:xfrm>
            <a:off x="3044825" y="4495802"/>
            <a:ext cx="2336210" cy="1779150"/>
            <a:chOff x="439616" y="4526217"/>
            <a:chExt cx="2395553" cy="1896683"/>
          </a:xfrm>
        </p:grpSpPr>
        <p:pic>
          <p:nvPicPr>
            <p:cNvPr id="13386" name="Picture 2"/>
            <p:cNvPicPr>
              <a:picLocks noChangeAspect="1" noChangeArrowheads="1"/>
            </p:cNvPicPr>
            <p:nvPr/>
          </p:nvPicPr>
          <p:blipFill>
            <a:blip r:embed="rId2" cstate="print"/>
            <a:srcRect/>
            <a:stretch>
              <a:fillRect/>
            </a:stretch>
          </p:blipFill>
          <p:spPr bwMode="auto">
            <a:xfrm>
              <a:off x="439616" y="4526217"/>
              <a:ext cx="1170139" cy="1523197"/>
            </a:xfrm>
            <a:prstGeom prst="rect">
              <a:avLst/>
            </a:prstGeom>
            <a:noFill/>
            <a:ln w="9525">
              <a:noFill/>
              <a:miter lim="800000"/>
              <a:headEnd/>
              <a:tailEnd/>
            </a:ln>
          </p:spPr>
        </p:pic>
        <p:sp>
          <p:nvSpPr>
            <p:cNvPr id="24" name="TextBox 23"/>
            <p:cNvSpPr txBox="1"/>
            <p:nvPr/>
          </p:nvSpPr>
          <p:spPr>
            <a:xfrm>
              <a:off x="911685" y="5176087"/>
              <a:ext cx="1923484" cy="1246813"/>
            </a:xfrm>
            <a:prstGeom prst="rect">
              <a:avLst/>
            </a:prstGeom>
            <a:solidFill>
              <a:schemeClr val="bg1">
                <a:lumMod val="85000"/>
                <a:alpha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n-US" sz="1000" b="1" u="sng" dirty="0">
                  <a:latin typeface="Arial" pitchFamily="34" charset="0"/>
                </a:rPr>
                <a:t>Operational Factors:</a:t>
              </a:r>
            </a:p>
            <a:p>
              <a:pPr>
                <a:buFont typeface="Arial" pitchFamily="34" charset="0"/>
                <a:buChar char="•"/>
                <a:defRPr/>
              </a:pPr>
              <a:r>
                <a:rPr lang="en-US" sz="1000" b="1" dirty="0">
                  <a:latin typeface="Arial" pitchFamily="34" charset="0"/>
                </a:rPr>
                <a:t> </a:t>
              </a:r>
              <a:r>
                <a:rPr lang="en-US" sz="1000" b="1" dirty="0" smtClean="0">
                  <a:latin typeface="Arial" pitchFamily="34" charset="0"/>
                </a:rPr>
                <a:t>Unified Land </a:t>
              </a:r>
              <a:r>
                <a:rPr lang="en-US" sz="1000" b="1" dirty="0">
                  <a:latin typeface="Arial" pitchFamily="34" charset="0"/>
                </a:rPr>
                <a:t>Operations</a:t>
              </a:r>
            </a:p>
            <a:p>
              <a:pPr>
                <a:buFont typeface="Arial" pitchFamily="34" charset="0"/>
                <a:buChar char="•"/>
                <a:defRPr/>
              </a:pPr>
              <a:r>
                <a:rPr lang="en-US" sz="1000" b="1" dirty="0">
                  <a:latin typeface="Arial" pitchFamily="34" charset="0"/>
                </a:rPr>
                <a:t> Adaptability</a:t>
              </a:r>
            </a:p>
            <a:p>
              <a:pPr>
                <a:buFont typeface="Arial" pitchFamily="34" charset="0"/>
                <a:buChar char="•"/>
                <a:defRPr/>
              </a:pPr>
              <a:r>
                <a:rPr lang="en-US" sz="1000" b="1" dirty="0">
                  <a:latin typeface="Arial" pitchFamily="34" charset="0"/>
                </a:rPr>
                <a:t> Decentralization</a:t>
              </a:r>
            </a:p>
            <a:p>
              <a:pPr>
                <a:buFont typeface="Arial" pitchFamily="34" charset="0"/>
                <a:buChar char="•"/>
                <a:defRPr/>
              </a:pPr>
              <a:r>
                <a:rPr lang="en-US" sz="1000" b="1" dirty="0">
                  <a:latin typeface="Arial" pitchFamily="34" charset="0"/>
                </a:rPr>
                <a:t> Mastering fundamentals</a:t>
              </a:r>
            </a:p>
            <a:p>
              <a:pPr>
                <a:buFont typeface="Arial" pitchFamily="34" charset="0"/>
                <a:buChar char="•"/>
                <a:defRPr/>
              </a:pPr>
              <a:r>
                <a:rPr lang="en-US" sz="1000" b="1" dirty="0">
                  <a:latin typeface="Arial" pitchFamily="34" charset="0"/>
                </a:rPr>
                <a:t> </a:t>
              </a:r>
              <a:r>
                <a:rPr lang="en-US" sz="1000" b="1" dirty="0">
                  <a:solidFill>
                    <a:srgbClr val="FF0000"/>
                  </a:solidFill>
                  <a:latin typeface="Arial" pitchFamily="34" charset="0"/>
                </a:rPr>
                <a:t>Culture and Language</a:t>
              </a:r>
            </a:p>
            <a:p>
              <a:pPr>
                <a:buFont typeface="Arial" pitchFamily="34" charset="0"/>
                <a:buChar char="•"/>
                <a:defRPr/>
              </a:pPr>
              <a:r>
                <a:rPr lang="en-US" sz="1000" b="1" dirty="0">
                  <a:latin typeface="Arial" pitchFamily="34" charset="0"/>
                </a:rPr>
                <a:t> Capitalizing on experience</a:t>
              </a:r>
            </a:p>
          </p:txBody>
        </p:sp>
      </p:grpSp>
      <p:sp>
        <p:nvSpPr>
          <p:cNvPr id="25" name="Rectangle 24"/>
          <p:cNvSpPr/>
          <p:nvPr/>
        </p:nvSpPr>
        <p:spPr>
          <a:xfrm>
            <a:off x="3657600" y="0"/>
            <a:ext cx="5484813" cy="707886"/>
          </a:xfrm>
          <a:prstGeom prst="rect">
            <a:avLst/>
          </a:prstGeom>
        </p:spPr>
        <p:txBody>
          <a:bodyPr wrap="square">
            <a:spAutoFit/>
          </a:bodyPr>
          <a:lstStyle/>
          <a:p>
            <a:pPr eaLnBrk="0" hangingPunct="0">
              <a:defRPr/>
            </a:pPr>
            <a:r>
              <a:rPr lang="en-US" sz="2000" b="1" dirty="0" smtClean="0">
                <a:solidFill>
                  <a:srgbClr val="FFFF00"/>
                </a:solidFill>
                <a:latin typeface="Arial" pitchFamily="34" charset="0"/>
                <a:cs typeface="Arial" pitchFamily="34" charset="0"/>
              </a:rPr>
              <a:t>             </a:t>
            </a:r>
            <a:r>
              <a:rPr lang="en-US" sz="2000" b="1" u="sng" dirty="0" smtClean="0">
                <a:solidFill>
                  <a:srgbClr val="FFFF00"/>
                </a:solidFill>
                <a:latin typeface="Arial" pitchFamily="34" charset="0"/>
                <a:cs typeface="Arial" pitchFamily="34" charset="0"/>
              </a:rPr>
              <a:t>Learning Objectives</a:t>
            </a:r>
            <a:r>
              <a:rPr lang="en-US" sz="2000" b="1" dirty="0" smtClean="0">
                <a:solidFill>
                  <a:srgbClr val="FFFF00"/>
                </a:solidFill>
                <a:latin typeface="Arial" pitchFamily="34" charset="0"/>
                <a:cs typeface="Arial" pitchFamily="34" charset="0"/>
              </a:rPr>
              <a:t> </a:t>
            </a:r>
          </a:p>
          <a:p>
            <a:pPr eaLnBrk="0" hangingPunct="0">
              <a:defRPr/>
            </a:pPr>
            <a:r>
              <a:rPr lang="en-US" sz="2000" b="1" dirty="0" smtClean="0">
                <a:solidFill>
                  <a:srgbClr val="FFFF00"/>
                </a:solidFill>
                <a:latin typeface="Arial" pitchFamily="34" charset="0"/>
                <a:cs typeface="Arial" pitchFamily="34" charset="0"/>
              </a:rPr>
              <a:t>            (</a:t>
            </a:r>
            <a:r>
              <a:rPr lang="en-US" sz="2000" b="1" u="sng" dirty="0" smtClean="0">
                <a:solidFill>
                  <a:srgbClr val="FFFF00"/>
                </a:solidFill>
                <a:latin typeface="Arial" pitchFamily="34" charset="0"/>
                <a:cs typeface="Arial" pitchFamily="34" charset="0"/>
              </a:rPr>
              <a:t>nested with ALDS/ALC2015)</a:t>
            </a:r>
            <a:endParaRPr lang="en-US" sz="2000" b="1" u="sng" kern="0" dirty="0">
              <a:solidFill>
                <a:srgbClr val="0000FF"/>
              </a:solidFill>
              <a:latin typeface="+mj-lt"/>
            </a:endParaRPr>
          </a:p>
        </p:txBody>
      </p:sp>
      <p:grpSp>
        <p:nvGrpSpPr>
          <p:cNvPr id="22" name="Group 89"/>
          <p:cNvGrpSpPr>
            <a:grpSpLocks/>
          </p:cNvGrpSpPr>
          <p:nvPr/>
        </p:nvGrpSpPr>
        <p:grpSpPr bwMode="auto">
          <a:xfrm>
            <a:off x="2200275" y="1143000"/>
            <a:ext cx="4706938" cy="4265612"/>
            <a:chOff x="2199566" y="1385802"/>
            <a:chExt cx="4707857" cy="4264931"/>
          </a:xfrm>
        </p:grpSpPr>
        <p:grpSp>
          <p:nvGrpSpPr>
            <p:cNvPr id="23" name="Group 76"/>
            <p:cNvGrpSpPr>
              <a:grpSpLocks/>
            </p:cNvGrpSpPr>
            <p:nvPr/>
          </p:nvGrpSpPr>
          <p:grpSpPr bwMode="auto">
            <a:xfrm>
              <a:off x="2199566" y="1953543"/>
              <a:ext cx="4707857" cy="3100259"/>
              <a:chOff x="1662034" y="2181303"/>
              <a:chExt cx="5805564" cy="3466106"/>
            </a:xfrm>
          </p:grpSpPr>
          <p:grpSp>
            <p:nvGrpSpPr>
              <p:cNvPr id="26" name="Group 52"/>
              <p:cNvGrpSpPr>
                <a:grpSpLocks/>
              </p:cNvGrpSpPr>
              <p:nvPr/>
            </p:nvGrpSpPr>
            <p:grpSpPr bwMode="auto">
              <a:xfrm>
                <a:off x="1662034" y="2181303"/>
                <a:ext cx="5805564" cy="3466106"/>
                <a:chOff x="1109569" y="1600200"/>
                <a:chExt cx="5805969" cy="3466619"/>
              </a:xfrm>
            </p:grpSpPr>
            <p:sp>
              <p:nvSpPr>
                <p:cNvPr id="36" name="TextBox 35"/>
                <p:cNvSpPr txBox="1"/>
                <p:nvPr/>
              </p:nvSpPr>
              <p:spPr>
                <a:xfrm>
                  <a:off x="3227756" y="1600200"/>
                  <a:ext cx="1716348" cy="378561"/>
                </a:xfrm>
                <a:prstGeom prst="rect">
                  <a:avLst/>
                </a:prstGeom>
                <a:solidFill>
                  <a:schemeClr val="bg1"/>
                </a:solidFill>
                <a:scene3d>
                  <a:camera prst="orthographicFront"/>
                  <a:lightRig rig="threePt" dir="t"/>
                </a:scene3d>
                <a:sp3d extrusionH="38100" contourW="38100" prstMaterial="metal">
                  <a:bevelT w="127000" h="127000"/>
                </a:sp3d>
              </p:spPr>
              <p:txBody>
                <a:bodyPr wrap="none">
                  <a:spAutoFit/>
                </a:bodyPr>
                <a:lstStyle/>
                <a:p>
                  <a:pPr>
                    <a:defRPr/>
                  </a:pPr>
                  <a:r>
                    <a:rPr lang="en-US" sz="1600" b="1" dirty="0">
                      <a:solidFill>
                        <a:srgbClr val="0000CC"/>
                      </a:solidFill>
                      <a:latin typeface="Arial" pitchFamily="34" charset="0"/>
                    </a:rPr>
                    <a:t>Assessment</a:t>
                  </a:r>
                </a:p>
              </p:txBody>
            </p:sp>
            <p:sp>
              <p:nvSpPr>
                <p:cNvPr id="37" name="TextBox 36"/>
                <p:cNvSpPr txBox="1"/>
                <p:nvPr/>
              </p:nvSpPr>
              <p:spPr>
                <a:xfrm>
                  <a:off x="5467738" y="3012677"/>
                  <a:ext cx="1447800" cy="378561"/>
                </a:xfrm>
                <a:prstGeom prst="rect">
                  <a:avLst/>
                </a:prstGeom>
                <a:solidFill>
                  <a:schemeClr val="bg1"/>
                </a:solidFill>
                <a:scene3d>
                  <a:camera prst="orthographicFront"/>
                  <a:lightRig rig="threePt" dir="t"/>
                </a:scene3d>
                <a:sp3d extrusionH="38100" contourW="38100" prstMaterial="metal">
                  <a:bevelT w="127000" h="127000"/>
                </a:sp3d>
              </p:spPr>
              <p:txBody>
                <a:bodyPr>
                  <a:spAutoFit/>
                </a:bodyPr>
                <a:lstStyle/>
                <a:p>
                  <a:pPr>
                    <a:defRPr/>
                  </a:pPr>
                  <a:r>
                    <a:rPr lang="en-US" sz="1600" b="1" dirty="0">
                      <a:solidFill>
                        <a:srgbClr val="0000CC"/>
                      </a:solidFill>
                      <a:latin typeface="Arial" pitchFamily="34" charset="0"/>
                    </a:rPr>
                    <a:t> Training   </a:t>
                  </a:r>
                </a:p>
              </p:txBody>
            </p:sp>
            <p:sp>
              <p:nvSpPr>
                <p:cNvPr id="38" name="TextBox 37"/>
                <p:cNvSpPr txBox="1"/>
                <p:nvPr/>
              </p:nvSpPr>
              <p:spPr>
                <a:xfrm>
                  <a:off x="3212650" y="4688258"/>
                  <a:ext cx="1734140" cy="378561"/>
                </a:xfrm>
                <a:prstGeom prst="rect">
                  <a:avLst/>
                </a:prstGeom>
                <a:solidFill>
                  <a:schemeClr val="bg1"/>
                </a:solidFill>
                <a:scene3d>
                  <a:camera prst="orthographicFront"/>
                  <a:lightRig rig="threePt" dir="t"/>
                </a:scene3d>
                <a:sp3d extrusionH="38100" contourW="38100" prstMaterial="metal">
                  <a:bevelT w="127000" h="127000"/>
                </a:sp3d>
              </p:spPr>
              <p:txBody>
                <a:bodyPr wrap="none">
                  <a:spAutoFit/>
                </a:bodyPr>
                <a:lstStyle/>
                <a:p>
                  <a:pPr>
                    <a:defRPr/>
                  </a:pPr>
                  <a:r>
                    <a:rPr lang="en-US" sz="1600" b="1" dirty="0">
                      <a:solidFill>
                        <a:srgbClr val="0000CC"/>
                      </a:solidFill>
                      <a:latin typeface="Arial" pitchFamily="34" charset="0"/>
                    </a:rPr>
                    <a:t>  Education  </a:t>
                  </a:r>
                </a:p>
              </p:txBody>
            </p:sp>
            <p:sp>
              <p:nvSpPr>
                <p:cNvPr id="39" name="TextBox 38"/>
                <p:cNvSpPr txBox="1"/>
                <p:nvPr/>
              </p:nvSpPr>
              <p:spPr>
                <a:xfrm>
                  <a:off x="1109569" y="3024874"/>
                  <a:ext cx="1575990" cy="378561"/>
                </a:xfrm>
                <a:prstGeom prst="rect">
                  <a:avLst/>
                </a:prstGeom>
                <a:solidFill>
                  <a:schemeClr val="bg1"/>
                </a:solidFill>
                <a:scene3d>
                  <a:camera prst="orthographicFront"/>
                  <a:lightRig rig="threePt" dir="t"/>
                </a:scene3d>
                <a:sp3d extrusionH="38100" contourW="38100" prstMaterial="metal">
                  <a:bevelT w="127000" h="127000"/>
                </a:sp3d>
              </p:spPr>
              <p:txBody>
                <a:bodyPr wrap="none">
                  <a:spAutoFit/>
                </a:bodyPr>
                <a:lstStyle/>
                <a:p>
                  <a:pPr>
                    <a:defRPr/>
                  </a:pPr>
                  <a:r>
                    <a:rPr lang="en-US" sz="1600" b="1" dirty="0">
                      <a:solidFill>
                        <a:srgbClr val="0000CC"/>
                      </a:solidFill>
                      <a:latin typeface="Arial" pitchFamily="34" charset="0"/>
                    </a:rPr>
                    <a:t>Experience</a:t>
                  </a:r>
                </a:p>
              </p:txBody>
            </p:sp>
          </p:grpSp>
          <p:cxnSp>
            <p:nvCxnSpPr>
              <p:cNvPr id="33" name="Straight Arrow Connector 32"/>
              <p:cNvCxnSpPr/>
              <p:nvPr/>
            </p:nvCxnSpPr>
            <p:spPr>
              <a:xfrm rot="16200000" flipH="1">
                <a:off x="3387861" y="3845831"/>
                <a:ext cx="2363701" cy="1174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10697" y="3830411"/>
                <a:ext cx="2633553"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373" name="TextBox 34"/>
              <p:cNvSpPr txBox="1">
                <a:spLocks noChangeArrowheads="1"/>
              </p:cNvSpPr>
              <p:nvPr/>
            </p:nvSpPr>
            <p:spPr bwMode="auto">
              <a:xfrm>
                <a:off x="3727395" y="3201156"/>
                <a:ext cx="1696133" cy="1101107"/>
              </a:xfrm>
              <a:prstGeom prst="rect">
                <a:avLst/>
              </a:prstGeom>
              <a:solidFill>
                <a:srgbClr val="00FFFF"/>
              </a:solidFill>
              <a:ln w="9525">
                <a:noFill/>
                <a:miter lim="800000"/>
                <a:headEnd/>
                <a:tailEnd/>
              </a:ln>
            </p:spPr>
            <p:txBody>
              <a:bodyPr>
                <a:spAutoFit/>
              </a:bodyPr>
              <a:lstStyle/>
              <a:p>
                <a:r>
                  <a:rPr lang="en-US" sz="1600" b="1">
                    <a:solidFill>
                      <a:srgbClr val="0000FF"/>
                    </a:solidFill>
                  </a:rPr>
                  <a:t>Attributes:</a:t>
                </a:r>
              </a:p>
              <a:p>
                <a:r>
                  <a:rPr lang="en-US" sz="1400" b="1" i="1">
                    <a:solidFill>
                      <a:schemeClr val="tx2"/>
                    </a:solidFill>
                  </a:rPr>
                  <a:t>Character</a:t>
                </a:r>
              </a:p>
              <a:p>
                <a:r>
                  <a:rPr lang="en-US" sz="1400" b="1" i="1">
                    <a:solidFill>
                      <a:schemeClr val="tx2"/>
                    </a:solidFill>
                  </a:rPr>
                  <a:t>Presence</a:t>
                </a:r>
              </a:p>
              <a:p>
                <a:r>
                  <a:rPr lang="en-US" sz="1400" b="1" i="1">
                    <a:solidFill>
                      <a:schemeClr val="tx2"/>
                    </a:solidFill>
                  </a:rPr>
                  <a:t>Intellect</a:t>
                </a:r>
              </a:p>
            </p:txBody>
          </p:sp>
        </p:grpSp>
        <p:sp>
          <p:nvSpPr>
            <p:cNvPr id="28" name="Circular Arrow 27"/>
            <p:cNvSpPr/>
            <p:nvPr/>
          </p:nvSpPr>
          <p:spPr bwMode="auto">
            <a:xfrm rot="7863650" flipH="1" flipV="1">
              <a:off x="2332430" y="1785808"/>
              <a:ext cx="3778900" cy="3127165"/>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Circular Arrow 28"/>
            <p:cNvSpPr/>
            <p:nvPr/>
          </p:nvSpPr>
          <p:spPr bwMode="auto">
            <a:xfrm rot="13870014" flipH="1" flipV="1">
              <a:off x="2262410" y="2197700"/>
              <a:ext cx="3778900" cy="3127165"/>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Circular Arrow 29"/>
            <p:cNvSpPr/>
            <p:nvPr/>
          </p:nvSpPr>
          <p:spPr bwMode="auto">
            <a:xfrm rot="18789908" flipH="1" flipV="1">
              <a:off x="3069715" y="2090609"/>
              <a:ext cx="3778900" cy="3127165"/>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1" name="Circular Arrow 30"/>
            <p:cNvSpPr/>
            <p:nvPr/>
          </p:nvSpPr>
          <p:spPr bwMode="auto">
            <a:xfrm rot="3034679" flipH="1" flipV="1">
              <a:off x="3160334" y="1711669"/>
              <a:ext cx="3778900" cy="3127165"/>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
        <p:nvSpPr>
          <p:cNvPr id="40" name="TextBox 39"/>
          <p:cNvSpPr txBox="1"/>
          <p:nvPr/>
        </p:nvSpPr>
        <p:spPr>
          <a:xfrm>
            <a:off x="6356514" y="4913625"/>
            <a:ext cx="2514109" cy="1015663"/>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1200" b="1" dirty="0">
                <a:latin typeface="Arial" pitchFamily="34" charset="0"/>
              </a:rPr>
              <a:t>PRESENCE:  Demonstrate communication, influence and negotiation skills essential for leaders to effectively operate in a JIIM environment.</a:t>
            </a:r>
          </a:p>
        </p:txBody>
      </p:sp>
      <p:sp>
        <p:nvSpPr>
          <p:cNvPr id="41" name="TextBox 26"/>
          <p:cNvSpPr txBox="1"/>
          <p:nvPr/>
        </p:nvSpPr>
        <p:spPr>
          <a:xfrm>
            <a:off x="0" y="3581400"/>
            <a:ext cx="2534239" cy="830997"/>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1200" b="1" dirty="0">
                <a:latin typeface="Arial" pitchFamily="34" charset="0"/>
              </a:rPr>
              <a:t>INTELLECT:  Demonstrate a familiarization in a geographic region of current operational significance.</a:t>
            </a:r>
          </a:p>
        </p:txBody>
      </p:sp>
      <p:sp>
        <p:nvSpPr>
          <p:cNvPr id="42" name="TextBox 41"/>
          <p:cNvSpPr txBox="1"/>
          <p:nvPr/>
        </p:nvSpPr>
        <p:spPr>
          <a:xfrm>
            <a:off x="1400537" y="990600"/>
            <a:ext cx="6342927" cy="553998"/>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1200" b="1" dirty="0">
                <a:latin typeface="Arial" pitchFamily="34" charset="0"/>
              </a:rPr>
              <a:t>CHARACTER:  Demonstrate interaction and cross-cultural communication skills in order to effectively engage and understand people and their environment</a:t>
            </a:r>
            <a:r>
              <a:rPr lang="en-US" b="1" dirty="0">
                <a:latin typeface="Arial" pitchFamily="34" charset="0"/>
              </a:rPr>
              <a:t>. </a:t>
            </a:r>
          </a:p>
        </p:txBody>
      </p:sp>
      <p:grpSp>
        <p:nvGrpSpPr>
          <p:cNvPr id="27" name="Group 41"/>
          <p:cNvGrpSpPr>
            <a:grpSpLocks/>
          </p:cNvGrpSpPr>
          <p:nvPr/>
        </p:nvGrpSpPr>
        <p:grpSpPr bwMode="auto">
          <a:xfrm>
            <a:off x="7118350" y="1955800"/>
            <a:ext cx="1814513" cy="1546225"/>
            <a:chOff x="6070507" y="1987367"/>
            <a:chExt cx="2873470" cy="3190136"/>
          </a:xfrm>
        </p:grpSpPr>
        <p:sp>
          <p:nvSpPr>
            <p:cNvPr id="44" name="Rectangle 43"/>
            <p:cNvSpPr/>
            <p:nvPr/>
          </p:nvSpPr>
          <p:spPr>
            <a:xfrm>
              <a:off x="6070507" y="2020120"/>
              <a:ext cx="2873470" cy="3075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en-US" sz="800" b="1" dirty="0"/>
                <a:t>Army Culture &amp; Foreign </a:t>
              </a:r>
            </a:p>
            <a:p>
              <a:pPr>
                <a:lnSpc>
                  <a:spcPts val="1800"/>
                </a:lnSpc>
                <a:defRPr/>
              </a:pPr>
              <a:r>
                <a:rPr lang="en-US" sz="800" b="1" dirty="0"/>
                <a:t>Language Strategy</a:t>
              </a:r>
            </a:p>
          </p:txBody>
        </p:sp>
        <p:grpSp>
          <p:nvGrpSpPr>
            <p:cNvPr id="32" name="Group 23"/>
            <p:cNvGrpSpPr>
              <a:grpSpLocks/>
            </p:cNvGrpSpPr>
            <p:nvPr/>
          </p:nvGrpSpPr>
          <p:grpSpPr bwMode="auto">
            <a:xfrm>
              <a:off x="6161055" y="2711235"/>
              <a:ext cx="2734621" cy="2466268"/>
              <a:chOff x="228600" y="3009124"/>
              <a:chExt cx="2341960" cy="2464202"/>
            </a:xfrm>
          </p:grpSpPr>
          <p:sp>
            <p:nvSpPr>
              <p:cNvPr id="47" name="Text Box 19"/>
              <p:cNvSpPr txBox="1">
                <a:spLocks noChangeArrowheads="1"/>
              </p:cNvSpPr>
              <p:nvPr/>
            </p:nvSpPr>
            <p:spPr bwMode="auto">
              <a:xfrm>
                <a:off x="1066077" y="4197032"/>
                <a:ext cx="637286" cy="441795"/>
              </a:xfrm>
              <a:prstGeom prst="rect">
                <a:avLst/>
              </a:prstGeom>
              <a:noFill/>
              <a:ln w="9525">
                <a:noFill/>
                <a:miter lim="800000"/>
                <a:headEnd/>
                <a:tailEnd/>
              </a:ln>
            </p:spPr>
            <p:txBody>
              <a:bodyPr wrap="none">
                <a:spAutoFit/>
              </a:bodyPr>
              <a:lstStyle/>
              <a:p>
                <a:pPr algn="ctr">
                  <a:defRPr/>
                </a:pPr>
                <a:r>
                  <a:rPr lang="en-US" sz="800" b="1" dirty="0">
                    <a:latin typeface="+mj-lt"/>
                  </a:rPr>
                  <a:t>Apply</a:t>
                </a:r>
              </a:p>
            </p:txBody>
          </p:sp>
          <p:sp>
            <p:nvSpPr>
              <p:cNvPr id="48" name="Text Box 20"/>
              <p:cNvSpPr txBox="1">
                <a:spLocks noChangeArrowheads="1"/>
              </p:cNvSpPr>
              <p:nvPr/>
            </p:nvSpPr>
            <p:spPr bwMode="auto">
              <a:xfrm>
                <a:off x="1068229" y="3454164"/>
                <a:ext cx="710488" cy="441793"/>
              </a:xfrm>
              <a:prstGeom prst="rect">
                <a:avLst/>
              </a:prstGeom>
              <a:noFill/>
              <a:ln w="9525">
                <a:noFill/>
                <a:miter lim="800000"/>
                <a:headEnd/>
                <a:tailEnd/>
              </a:ln>
            </p:spPr>
            <p:txBody>
              <a:bodyPr wrap="none">
                <a:spAutoFit/>
              </a:bodyPr>
              <a:lstStyle/>
              <a:p>
                <a:pPr>
                  <a:defRPr/>
                </a:pPr>
                <a:r>
                  <a:rPr lang="en-US" sz="800" b="1" dirty="0">
                    <a:latin typeface="+mj-lt"/>
                  </a:rPr>
                  <a:t>Advise</a:t>
                </a:r>
              </a:p>
            </p:txBody>
          </p:sp>
          <p:grpSp>
            <p:nvGrpSpPr>
              <p:cNvPr id="35" name="Group 63"/>
              <p:cNvGrpSpPr>
                <a:grpSpLocks/>
              </p:cNvGrpSpPr>
              <p:nvPr/>
            </p:nvGrpSpPr>
            <p:grpSpPr bwMode="auto">
              <a:xfrm>
                <a:off x="685800" y="3009124"/>
                <a:ext cx="1395829" cy="609515"/>
                <a:chOff x="814517" y="2757500"/>
                <a:chExt cx="1395829" cy="609515"/>
              </a:xfrm>
            </p:grpSpPr>
            <p:sp>
              <p:nvSpPr>
                <p:cNvPr id="57" name="Pyr1"/>
                <p:cNvSpPr>
                  <a:spLocks noEditPoints="1" noChangeArrowheads="1"/>
                </p:cNvSpPr>
                <p:nvPr/>
              </p:nvSpPr>
              <p:spPr bwMode="auto">
                <a:xfrm>
                  <a:off x="814517" y="2757500"/>
                  <a:ext cx="1395829" cy="503634"/>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5400 w 21600"/>
                    <a:gd name="T10" fmla="*/ 11800 h 21600"/>
                    <a:gd name="T11" fmla="*/ 16200 w 21600"/>
                    <a:gd name="T12" fmla="*/ 20600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US" sz="400" b="1" dirty="0">
                    <a:solidFill>
                      <a:schemeClr val="bg1"/>
                    </a:solidFill>
                    <a:latin typeface="+mj-lt"/>
                  </a:endParaRPr>
                </a:p>
              </p:txBody>
            </p:sp>
            <p:sp>
              <p:nvSpPr>
                <p:cNvPr id="58" name="TextBox 46"/>
                <p:cNvSpPr txBox="1">
                  <a:spLocks noChangeArrowheads="1"/>
                </p:cNvSpPr>
                <p:nvPr/>
              </p:nvSpPr>
              <p:spPr bwMode="auto">
                <a:xfrm>
                  <a:off x="1074227" y="2924372"/>
                  <a:ext cx="882727" cy="441795"/>
                </a:xfrm>
                <a:prstGeom prst="rect">
                  <a:avLst/>
                </a:prstGeom>
                <a:noFill/>
                <a:ln w="9525">
                  <a:noFill/>
                  <a:miter lim="800000"/>
                  <a:headEnd/>
                  <a:tailEnd/>
                </a:ln>
              </p:spPr>
              <p:txBody>
                <a:bodyPr wrap="none">
                  <a:spAutoFit/>
                </a:bodyPr>
                <a:lstStyle/>
                <a:p>
                  <a:pPr>
                    <a:defRPr/>
                  </a:pPr>
                  <a:r>
                    <a:rPr lang="en-US" sz="800" b="1" dirty="0">
                      <a:solidFill>
                        <a:schemeClr val="bg1"/>
                      </a:solidFill>
                      <a:latin typeface="+mj-lt"/>
                    </a:rPr>
                    <a:t>Expertise</a:t>
                  </a:r>
                </a:p>
              </p:txBody>
            </p:sp>
          </p:grpSp>
          <p:grpSp>
            <p:nvGrpSpPr>
              <p:cNvPr id="43" name="Group 64"/>
              <p:cNvGrpSpPr>
                <a:grpSpLocks/>
              </p:cNvGrpSpPr>
              <p:nvPr/>
            </p:nvGrpSpPr>
            <p:grpSpPr bwMode="auto">
              <a:xfrm>
                <a:off x="386375" y="3810004"/>
                <a:ext cx="2013458" cy="541337"/>
                <a:chOff x="386375" y="3810004"/>
                <a:chExt cx="2013458" cy="541337"/>
              </a:xfrm>
            </p:grpSpPr>
            <p:sp>
              <p:nvSpPr>
                <p:cNvPr id="55" name="Pyr2"/>
                <p:cNvSpPr>
                  <a:spLocks noEditPoints="1" noChangeArrowheads="1"/>
                </p:cNvSpPr>
                <p:nvPr/>
              </p:nvSpPr>
              <p:spPr bwMode="auto">
                <a:xfrm>
                  <a:off x="386375" y="3810004"/>
                  <a:ext cx="2013458" cy="467502"/>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ln>
                  <a:headEnd/>
                  <a:tailEnd/>
                </a:ln>
              </p:spPr>
              <p:style>
                <a:lnRef idx="0">
                  <a:schemeClr val="dk1"/>
                </a:lnRef>
                <a:fillRef idx="3">
                  <a:schemeClr val="dk1"/>
                </a:fillRef>
                <a:effectRef idx="3">
                  <a:schemeClr val="dk1"/>
                </a:effectRef>
                <a:fontRef idx="minor">
                  <a:schemeClr val="lt1"/>
                </a:fontRef>
              </p:style>
              <p:txBody>
                <a:bodyPr/>
                <a:lstStyle/>
                <a:p>
                  <a:pPr>
                    <a:defRPr/>
                  </a:pPr>
                  <a:endParaRPr lang="en-US" sz="300" b="1" dirty="0">
                    <a:latin typeface="+mj-lt"/>
                  </a:endParaRPr>
                </a:p>
                <a:p>
                  <a:pPr>
                    <a:defRPr/>
                  </a:pPr>
                  <a:endParaRPr lang="en-US" sz="500" b="1" dirty="0">
                    <a:latin typeface="+mj-lt"/>
                  </a:endParaRPr>
                </a:p>
              </p:txBody>
            </p:sp>
            <p:sp>
              <p:nvSpPr>
                <p:cNvPr id="56" name="TextBox 43"/>
                <p:cNvSpPr txBox="1">
                  <a:spLocks noChangeArrowheads="1"/>
                </p:cNvSpPr>
                <p:nvPr/>
              </p:nvSpPr>
              <p:spPr bwMode="auto">
                <a:xfrm>
                  <a:off x="747434" y="3909046"/>
                  <a:ext cx="1233665" cy="441796"/>
                </a:xfrm>
                <a:prstGeom prst="rect">
                  <a:avLst/>
                </a:prstGeom>
                <a:noFill/>
                <a:ln w="9525">
                  <a:noFill/>
                  <a:miter lim="800000"/>
                  <a:headEnd/>
                  <a:tailEnd/>
                </a:ln>
              </p:spPr>
              <p:txBody>
                <a:bodyPr wrap="none">
                  <a:spAutoFit/>
                </a:bodyPr>
                <a:lstStyle/>
                <a:p>
                  <a:pPr>
                    <a:defRPr/>
                  </a:pPr>
                  <a:r>
                    <a:rPr lang="en-US" sz="800" b="1" dirty="0">
                      <a:solidFill>
                        <a:schemeClr val="bg1"/>
                      </a:solidFill>
                      <a:latin typeface="+mj-lt"/>
                    </a:rPr>
                    <a:t>Understanding</a:t>
                  </a:r>
                </a:p>
              </p:txBody>
            </p:sp>
          </p:grpSp>
          <p:grpSp>
            <p:nvGrpSpPr>
              <p:cNvPr id="45" name="Group 65"/>
              <p:cNvGrpSpPr>
                <a:grpSpLocks/>
              </p:cNvGrpSpPr>
              <p:nvPr/>
            </p:nvGrpSpPr>
            <p:grpSpPr bwMode="auto">
              <a:xfrm>
                <a:off x="228600" y="4569025"/>
                <a:ext cx="2341960" cy="487845"/>
                <a:chOff x="152401" y="4800602"/>
                <a:chExt cx="2341960" cy="487845"/>
              </a:xfrm>
            </p:grpSpPr>
            <p:sp>
              <p:nvSpPr>
                <p:cNvPr id="53" name="Pyr3"/>
                <p:cNvSpPr>
                  <a:spLocks noEditPoints="1" noChangeArrowheads="1"/>
                </p:cNvSpPr>
                <p:nvPr/>
              </p:nvSpPr>
              <p:spPr bwMode="auto">
                <a:xfrm>
                  <a:off x="152401" y="4800602"/>
                  <a:ext cx="2341960" cy="456009"/>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algn="ctr">
                    <a:defRPr/>
                  </a:pPr>
                  <a:endParaRPr lang="en-US" sz="500" b="1" dirty="0">
                    <a:solidFill>
                      <a:schemeClr val="bg1"/>
                    </a:solidFill>
                    <a:latin typeface="+mj-lt"/>
                  </a:endParaRPr>
                </a:p>
                <a:p>
                  <a:pPr algn="ctr">
                    <a:defRPr/>
                  </a:pPr>
                  <a:r>
                    <a:rPr lang="en-US" sz="500" b="1" dirty="0">
                      <a:solidFill>
                        <a:schemeClr val="tx1"/>
                      </a:solidFill>
                      <a:latin typeface="+mj-lt"/>
                    </a:rPr>
                    <a:t>	</a:t>
                  </a:r>
                </a:p>
              </p:txBody>
            </p:sp>
            <p:sp>
              <p:nvSpPr>
                <p:cNvPr id="54" name="TextBox 40"/>
                <p:cNvSpPr txBox="1">
                  <a:spLocks noChangeArrowheads="1"/>
                </p:cNvSpPr>
                <p:nvPr/>
              </p:nvSpPr>
              <p:spPr bwMode="auto">
                <a:xfrm>
                  <a:off x="839168" y="4844224"/>
                  <a:ext cx="990377" cy="445066"/>
                </a:xfrm>
                <a:prstGeom prst="rect">
                  <a:avLst/>
                </a:prstGeom>
                <a:noFill/>
                <a:ln w="9525">
                  <a:noFill/>
                  <a:miter lim="800000"/>
                  <a:headEnd/>
                  <a:tailEnd/>
                </a:ln>
              </p:spPr>
              <p:txBody>
                <a:bodyPr wrap="none">
                  <a:spAutoFit/>
                </a:bodyPr>
                <a:lstStyle/>
                <a:p>
                  <a:pPr>
                    <a:defRPr/>
                  </a:pPr>
                  <a:r>
                    <a:rPr lang="en-US" sz="800" b="1" dirty="0">
                      <a:solidFill>
                        <a:schemeClr val="bg1"/>
                      </a:solidFill>
                      <a:latin typeface="+mj-lt"/>
                    </a:rPr>
                    <a:t>Awareness</a:t>
                  </a:r>
                </a:p>
              </p:txBody>
            </p:sp>
          </p:grpSp>
          <p:sp>
            <p:nvSpPr>
              <p:cNvPr id="52" name="Rectangle 31"/>
              <p:cNvSpPr>
                <a:spLocks noChangeArrowheads="1"/>
              </p:cNvSpPr>
              <p:nvPr/>
            </p:nvSpPr>
            <p:spPr bwMode="auto">
              <a:xfrm>
                <a:off x="1068229" y="5028259"/>
                <a:ext cx="630828" cy="445067"/>
              </a:xfrm>
              <a:prstGeom prst="rect">
                <a:avLst/>
              </a:prstGeom>
              <a:noFill/>
              <a:ln w="9525">
                <a:noFill/>
                <a:miter lim="800000"/>
                <a:headEnd/>
                <a:tailEnd/>
              </a:ln>
            </p:spPr>
            <p:txBody>
              <a:bodyPr wrap="none">
                <a:spAutoFit/>
              </a:bodyPr>
              <a:lstStyle/>
              <a:p>
                <a:pPr algn="ctr">
                  <a:defRPr/>
                </a:pPr>
                <a:r>
                  <a:rPr lang="en-US" sz="800" b="1" dirty="0">
                    <a:latin typeface="+mj-lt"/>
                  </a:rPr>
                  <a:t>Learn</a:t>
                </a:r>
              </a:p>
            </p:txBody>
          </p:sp>
        </p:grpSp>
        <p:sp>
          <p:nvSpPr>
            <p:cNvPr id="46" name="TextBox 44"/>
            <p:cNvSpPr txBox="1"/>
            <p:nvPr/>
          </p:nvSpPr>
          <p:spPr>
            <a:xfrm>
              <a:off x="6096000" y="1987367"/>
              <a:ext cx="2838450" cy="666523"/>
            </a:xfrm>
            <a:prstGeom prst="rect">
              <a:avLst/>
            </a:prstGeom>
            <a:solidFill>
              <a:schemeClr val="bg1">
                <a:lumMod val="85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nSpc>
                  <a:spcPts val="1800"/>
                </a:lnSpc>
                <a:defRPr/>
              </a:pPr>
              <a:r>
                <a:rPr lang="en-US" sz="600" b="1" dirty="0">
                  <a:latin typeface="Arial" pitchFamily="34" charset="0"/>
                </a:rPr>
                <a:t>Army Culture &amp; Foreign Language Strategy</a:t>
              </a:r>
            </a:p>
          </p:txBody>
        </p:sp>
      </p:grpSp>
      <p:sp>
        <p:nvSpPr>
          <p:cNvPr id="59" name="TextBox 58"/>
          <p:cNvSpPr txBox="1"/>
          <p:nvPr/>
        </p:nvSpPr>
        <p:spPr>
          <a:xfrm>
            <a:off x="304800" y="4876800"/>
            <a:ext cx="2286000" cy="1477328"/>
          </a:xfrm>
          <a:prstGeom prst="rect">
            <a:avLst/>
          </a:prstGeom>
          <a:solidFill>
            <a:schemeClr val="bg1">
              <a:lumMod val="85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900" b="1" u="sng" dirty="0" smtClean="0">
                <a:latin typeface="Arial" pitchFamily="34" charset="0"/>
              </a:rPr>
              <a:t>21</a:t>
            </a:r>
            <a:r>
              <a:rPr lang="en-US" sz="900" b="1" u="sng" baseline="30000" dirty="0" smtClean="0">
                <a:latin typeface="Arial" pitchFamily="34" charset="0"/>
              </a:rPr>
              <a:t>st</a:t>
            </a:r>
            <a:r>
              <a:rPr lang="en-US" sz="900" b="1" u="sng" dirty="0" smtClean="0">
                <a:latin typeface="Arial" pitchFamily="34" charset="0"/>
              </a:rPr>
              <a:t> Century Soldier Competencies:</a:t>
            </a:r>
            <a:endParaRPr lang="en-US" sz="900" b="1" u="sng" dirty="0">
              <a:latin typeface="Arial" pitchFamily="34" charset="0"/>
            </a:endParaRPr>
          </a:p>
          <a:p>
            <a:pPr marL="0" lvl="2">
              <a:spcBef>
                <a:spcPts val="0"/>
              </a:spcBef>
              <a:buNone/>
            </a:pPr>
            <a:r>
              <a:rPr lang="en-US" sz="900" b="1" dirty="0" smtClean="0"/>
              <a:t>Character and accountability</a:t>
            </a:r>
          </a:p>
          <a:p>
            <a:pPr marL="0" lvl="2">
              <a:spcBef>
                <a:spcPts val="0"/>
              </a:spcBef>
              <a:buNone/>
            </a:pPr>
            <a:r>
              <a:rPr lang="en-US" sz="900" dirty="0" smtClean="0"/>
              <a:t>Comprehensive fitness</a:t>
            </a:r>
          </a:p>
          <a:p>
            <a:pPr marL="0" lvl="2">
              <a:spcBef>
                <a:spcPts val="0"/>
              </a:spcBef>
              <a:buNone/>
            </a:pPr>
            <a:r>
              <a:rPr lang="en-US" sz="900" b="1" dirty="0" smtClean="0"/>
              <a:t>Adaptability and initiative</a:t>
            </a:r>
          </a:p>
          <a:p>
            <a:pPr marL="0" lvl="2">
              <a:spcBef>
                <a:spcPts val="0"/>
              </a:spcBef>
              <a:buNone/>
            </a:pPr>
            <a:r>
              <a:rPr lang="en-US" sz="900" b="1" dirty="0" smtClean="0"/>
              <a:t>Lifelong learner</a:t>
            </a:r>
          </a:p>
          <a:p>
            <a:pPr marL="0" lvl="2">
              <a:spcBef>
                <a:spcPts val="0"/>
              </a:spcBef>
              <a:buNone/>
            </a:pPr>
            <a:r>
              <a:rPr lang="en-US" sz="900" b="1" dirty="0" smtClean="0"/>
              <a:t>Teamwork and collaboration</a:t>
            </a:r>
          </a:p>
          <a:p>
            <a:pPr marL="0" lvl="2">
              <a:spcBef>
                <a:spcPts val="0"/>
              </a:spcBef>
              <a:buNone/>
            </a:pPr>
            <a:r>
              <a:rPr lang="en-US" sz="900" b="1" dirty="0" smtClean="0"/>
              <a:t>Communication and engagement</a:t>
            </a:r>
          </a:p>
          <a:p>
            <a:pPr marL="0" lvl="2">
              <a:spcBef>
                <a:spcPts val="0"/>
              </a:spcBef>
              <a:buNone/>
            </a:pPr>
            <a:r>
              <a:rPr lang="en-US" sz="900" b="1" dirty="0" smtClean="0"/>
              <a:t>Critical thinking and problem solving</a:t>
            </a:r>
          </a:p>
          <a:p>
            <a:pPr marL="0" lvl="2">
              <a:spcBef>
                <a:spcPts val="0"/>
              </a:spcBef>
              <a:buNone/>
            </a:pPr>
            <a:r>
              <a:rPr lang="en-US" sz="900" b="1" dirty="0" smtClean="0"/>
              <a:t>Cultural and JIIM competence</a:t>
            </a:r>
          </a:p>
          <a:p>
            <a:pPr marL="0" lvl="2">
              <a:spcBef>
                <a:spcPts val="0"/>
              </a:spcBef>
              <a:buNone/>
            </a:pPr>
            <a:r>
              <a:rPr lang="en-US" sz="900" dirty="0" smtClean="0"/>
              <a:t>Tactical and technical competence</a:t>
            </a:r>
          </a:p>
        </p:txBody>
      </p:sp>
      <p:sp>
        <p:nvSpPr>
          <p:cNvPr id="60" name="Text Placeholder 4"/>
          <p:cNvSpPr txBox="1">
            <a:spLocks/>
          </p:cNvSpPr>
          <p:nvPr/>
        </p:nvSpPr>
        <p:spPr bwMode="auto">
          <a:xfrm>
            <a:off x="7766050" y="6551613"/>
            <a:ext cx="1582738" cy="347662"/>
          </a:xfrm>
          <a:prstGeom prst="rect">
            <a:avLst/>
          </a:prstGeom>
          <a:noFill/>
          <a:ln w="9525">
            <a:noFill/>
            <a:miter lim="800000"/>
            <a:headEnd/>
            <a:tailEnd/>
          </a:ln>
        </p:spPr>
        <p:txBody>
          <a:bodyPr/>
          <a:lstStyle/>
          <a:p>
            <a:pPr marL="342900" indent="-342900" eaLnBrk="0" hangingPunct="0">
              <a:spcBef>
                <a:spcPct val="20000"/>
              </a:spcBef>
              <a:defRPr/>
            </a:pPr>
            <a:endParaRPr lang="en-US" sz="1200" kern="0" dirty="0">
              <a:latin typeface="+mn-lt"/>
            </a:endParaRPr>
          </a:p>
        </p:txBody>
      </p:sp>
      <p:sp>
        <p:nvSpPr>
          <p:cNvPr id="62" name="TextBox 61"/>
          <p:cNvSpPr txBox="1"/>
          <p:nvPr/>
        </p:nvSpPr>
        <p:spPr>
          <a:xfrm>
            <a:off x="7123176" y="3481411"/>
            <a:ext cx="1819656" cy="584775"/>
          </a:xfrm>
          <a:prstGeom prst="rect">
            <a:avLst/>
          </a:prstGeom>
          <a:solidFill>
            <a:srgbClr val="00FFFF">
              <a:alpha val="66000"/>
            </a:srgb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800" b="1" dirty="0">
                <a:solidFill>
                  <a:srgbClr val="0000FF"/>
                </a:solidFill>
                <a:latin typeface="Arial" pitchFamily="34" charset="0"/>
              </a:rPr>
              <a:t>Attributes:</a:t>
            </a:r>
          </a:p>
          <a:p>
            <a:pPr>
              <a:defRPr/>
            </a:pPr>
            <a:r>
              <a:rPr lang="en-US" sz="800" b="1" i="1" dirty="0">
                <a:latin typeface="Arial" pitchFamily="34" charset="0"/>
              </a:rPr>
              <a:t>Character</a:t>
            </a:r>
          </a:p>
          <a:p>
            <a:pPr>
              <a:defRPr/>
            </a:pPr>
            <a:r>
              <a:rPr lang="en-US" sz="800" b="1" i="1" dirty="0">
                <a:latin typeface="Arial" pitchFamily="34" charset="0"/>
              </a:rPr>
              <a:t>Presence</a:t>
            </a:r>
          </a:p>
          <a:p>
            <a:pPr>
              <a:defRPr/>
            </a:pPr>
            <a:r>
              <a:rPr lang="en-US" sz="800" b="1" i="1" dirty="0">
                <a:latin typeface="Arial" pitchFamily="34" charset="0"/>
              </a:rPr>
              <a:t>Intellect</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447800"/>
            <a:ext cx="4418012" cy="3810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sz="1100" b="1" dirty="0" smtClean="0">
                <a:latin typeface="+mn-lt"/>
              </a:rPr>
              <a:t>August/September</a:t>
            </a:r>
            <a:r>
              <a:rPr lang="en-US" sz="1100" dirty="0" smtClean="0">
                <a:latin typeface="+mn-lt"/>
              </a:rPr>
              <a:t>  </a:t>
            </a:r>
            <a:r>
              <a:rPr lang="en-US" sz="1100" b="1" dirty="0" smtClean="0">
                <a:latin typeface="+mn-lt"/>
              </a:rPr>
              <a:t>2014-Visit to </a:t>
            </a:r>
            <a:r>
              <a:rPr lang="en-US" sz="1100" b="1" dirty="0" err="1" smtClean="0">
                <a:latin typeface="+mn-lt"/>
              </a:rPr>
              <a:t>CoEs</a:t>
            </a:r>
            <a:r>
              <a:rPr lang="en-US" sz="1100" b="1" dirty="0" smtClean="0">
                <a:latin typeface="+mn-lt"/>
              </a:rPr>
              <a:t>/Schools to assess ACFLS/ALRECS implementation </a:t>
            </a:r>
            <a:r>
              <a:rPr lang="en-US" sz="1100" dirty="0" smtClean="0"/>
              <a:t/>
            </a:r>
            <a:br>
              <a:rPr lang="en-US" sz="1100" dirty="0" smtClean="0"/>
            </a:br>
            <a:endParaRPr lang="en-US" sz="1100" dirty="0">
              <a:solidFill>
                <a:schemeClr val="bg1"/>
              </a:solidFill>
              <a:latin typeface="+mn-lt"/>
            </a:endParaRPr>
          </a:p>
        </p:txBody>
      </p:sp>
      <p:sp>
        <p:nvSpPr>
          <p:cNvPr id="4" name="Slide Number Placeholder 3"/>
          <p:cNvSpPr>
            <a:spLocks noGrp="1"/>
          </p:cNvSpPr>
          <p:nvPr>
            <p:ph type="sldNum" sz="quarter" idx="4294967295"/>
          </p:nvPr>
        </p:nvSpPr>
        <p:spPr>
          <a:xfrm>
            <a:off x="8610600" y="6553200"/>
            <a:ext cx="533400" cy="304800"/>
          </a:xfrm>
          <a:prstGeom prst="rect">
            <a:avLst/>
          </a:prstGeom>
        </p:spPr>
        <p:txBody>
          <a:bodyPr/>
          <a:lstStyle/>
          <a:p>
            <a:pPr>
              <a:defRPr/>
            </a:pPr>
            <a:fld id="{0C4BE789-95EE-46DB-82F1-90F56F65277E}" type="slidenum">
              <a:rPr lang="en-US" smtClean="0"/>
              <a:pPr>
                <a:defRPr/>
              </a:pPr>
              <a:t>12</a:t>
            </a:fld>
            <a:endParaRPr lang="en-US" sz="1200"/>
          </a:p>
        </p:txBody>
      </p:sp>
      <p:sp>
        <p:nvSpPr>
          <p:cNvPr id="5" name="Rectangle 4"/>
          <p:cNvSpPr/>
          <p:nvPr/>
        </p:nvSpPr>
        <p:spPr>
          <a:xfrm>
            <a:off x="2209800" y="3810000"/>
            <a:ext cx="5410200" cy="4572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solidFill>
                  <a:schemeClr val="tx1"/>
                </a:solidFill>
              </a:rPr>
              <a:t>Monitor/assess through ALCC process as the ACFLS education implementation governance- continuous         </a:t>
            </a:r>
            <a:r>
              <a:rPr lang="en-US" sz="1100" b="1" dirty="0" smtClean="0"/>
              <a:t>_ </a:t>
            </a:r>
            <a:endParaRPr lang="en-US" sz="1100" b="1" dirty="0"/>
          </a:p>
        </p:txBody>
      </p:sp>
      <p:sp>
        <p:nvSpPr>
          <p:cNvPr id="6" name="Rectangle 5"/>
          <p:cNvSpPr/>
          <p:nvPr/>
        </p:nvSpPr>
        <p:spPr>
          <a:xfrm>
            <a:off x="3810000" y="2362200"/>
            <a:ext cx="4876800" cy="4572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endParaRPr lang="en-US" sz="1100" b="1" dirty="0" smtClean="0">
              <a:solidFill>
                <a:schemeClr val="tx1"/>
              </a:solidFill>
            </a:endParaRPr>
          </a:p>
          <a:p>
            <a:r>
              <a:rPr lang="en-US" sz="1100" b="1" dirty="0" smtClean="0">
                <a:solidFill>
                  <a:schemeClr val="tx1"/>
                </a:solidFill>
              </a:rPr>
              <a:t>Developing QAO standard to evaluate </a:t>
            </a:r>
            <a:r>
              <a:rPr lang="en-US" sz="1100" b="1" dirty="0" err="1" smtClean="0">
                <a:solidFill>
                  <a:schemeClr val="tx1"/>
                </a:solidFill>
              </a:rPr>
              <a:t>CoE</a:t>
            </a:r>
            <a:r>
              <a:rPr lang="en-US" sz="1100" b="1" dirty="0" smtClean="0">
                <a:solidFill>
                  <a:schemeClr val="tx1"/>
                </a:solidFill>
              </a:rPr>
              <a:t> compliance with ALCC  approved GLOs- ongoing</a:t>
            </a:r>
          </a:p>
          <a:p>
            <a:endParaRPr lang="en-US" sz="1100" b="1" dirty="0"/>
          </a:p>
        </p:txBody>
      </p:sp>
      <p:cxnSp>
        <p:nvCxnSpPr>
          <p:cNvPr id="7" name="Straight Arrow Connector 6"/>
          <p:cNvCxnSpPr/>
          <p:nvPr/>
        </p:nvCxnSpPr>
        <p:spPr>
          <a:xfrm flipV="1">
            <a:off x="218364" y="838200"/>
            <a:ext cx="4887036" cy="48119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2"/>
          <p:cNvSpPr txBox="1">
            <a:spLocks/>
          </p:cNvSpPr>
          <p:nvPr/>
        </p:nvSpPr>
        <p:spPr bwMode="auto">
          <a:xfrm>
            <a:off x="8584474" y="6514011"/>
            <a:ext cx="533400" cy="3048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524552-8FF6-42E0-921E-E103F4187907}" type="slidenum">
              <a:rPr kumimoji="0" lang="en-US" sz="1100" b="1" i="0" u="none" strike="noStrike" kern="1200" cap="none" spc="0" normalizeH="0" baseline="0" noProof="0" smtClean="0">
                <a:ln>
                  <a:noFill/>
                </a:ln>
                <a:solidFill>
                  <a:srgbClr val="062478"/>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smtClean="0">
              <a:ln>
                <a:noFill/>
              </a:ln>
              <a:solidFill>
                <a:srgbClr val="062478"/>
              </a:solidFill>
              <a:effectLst/>
              <a:uLnTx/>
              <a:uFillTx/>
              <a:latin typeface="Arial" charset="0"/>
              <a:ea typeface="+mn-ea"/>
              <a:cs typeface="+mn-cs"/>
            </a:endParaRPr>
          </a:p>
        </p:txBody>
      </p:sp>
      <p:sp>
        <p:nvSpPr>
          <p:cNvPr id="9" name="Rectangle 8"/>
          <p:cNvSpPr/>
          <p:nvPr/>
        </p:nvSpPr>
        <p:spPr>
          <a:xfrm>
            <a:off x="1219200" y="4876800"/>
            <a:ext cx="4968298" cy="3810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endParaRPr lang="en-US" sz="1100" b="1" dirty="0" smtClean="0"/>
          </a:p>
          <a:p>
            <a:r>
              <a:rPr lang="en-US" sz="1100" b="1" dirty="0" smtClean="0">
                <a:solidFill>
                  <a:schemeClr val="tx1"/>
                </a:solidFill>
              </a:rPr>
              <a:t>April/May 2014-Establishing LRECEMO LREC WG                                                                                   </a:t>
            </a:r>
          </a:p>
          <a:p>
            <a:pPr algn="l"/>
            <a:endParaRPr lang="en-US" sz="1100" b="1" dirty="0"/>
          </a:p>
        </p:txBody>
      </p:sp>
      <p:sp>
        <p:nvSpPr>
          <p:cNvPr id="10" name="Isosceles Triangle 9"/>
          <p:cNvSpPr/>
          <p:nvPr/>
        </p:nvSpPr>
        <p:spPr>
          <a:xfrm>
            <a:off x="1036251" y="4632048"/>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083189" y="5183187"/>
            <a:ext cx="313898" cy="286603"/>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24132" y="4872246"/>
            <a:ext cx="218364" cy="20471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7152726" y="5576013"/>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66048" y="5420432"/>
            <a:ext cx="313898" cy="286603"/>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 y="5359405"/>
            <a:ext cx="5055878" cy="444138"/>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solidFill>
                  <a:schemeClr val="tx1"/>
                </a:solidFill>
              </a:rPr>
              <a:t>April 2014-Identify FRAGO key tasks to CAC CFL Implementation OPORD /CFL Implementation Guidance</a:t>
            </a:r>
            <a:endParaRPr lang="en-US" sz="1100" b="1" dirty="0">
              <a:solidFill>
                <a:schemeClr val="tx1"/>
              </a:solidFill>
            </a:endParaRPr>
          </a:p>
        </p:txBody>
      </p:sp>
      <p:sp>
        <p:nvSpPr>
          <p:cNvPr id="16" name="Rectangle 15"/>
          <p:cNvSpPr/>
          <p:nvPr/>
        </p:nvSpPr>
        <p:spPr>
          <a:xfrm>
            <a:off x="1752600" y="4343400"/>
            <a:ext cx="5029200" cy="4572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endParaRPr lang="en-US" sz="1100" b="1" dirty="0" smtClean="0">
              <a:solidFill>
                <a:schemeClr val="tx1"/>
              </a:solidFill>
            </a:endParaRPr>
          </a:p>
          <a:p>
            <a:r>
              <a:rPr lang="en-US" sz="1100" b="1" dirty="0" smtClean="0">
                <a:solidFill>
                  <a:schemeClr val="tx1"/>
                </a:solidFill>
              </a:rPr>
              <a:t>May 2014-Assigning LREC POCs at </a:t>
            </a:r>
            <a:r>
              <a:rPr lang="en-US" sz="1100" b="1" dirty="0" err="1" smtClean="0">
                <a:solidFill>
                  <a:schemeClr val="tx1"/>
                </a:solidFill>
              </a:rPr>
              <a:t>CoEs</a:t>
            </a:r>
            <a:r>
              <a:rPr lang="en-US" sz="1100" b="1" dirty="0" smtClean="0">
                <a:solidFill>
                  <a:schemeClr val="tx1"/>
                </a:solidFill>
              </a:rPr>
              <a:t>/Schools</a:t>
            </a:r>
          </a:p>
          <a:p>
            <a:pPr algn="l"/>
            <a:endParaRPr lang="en-US" sz="1100" b="1" dirty="0">
              <a:solidFill>
                <a:schemeClr val="bg1"/>
              </a:solidFill>
            </a:endParaRPr>
          </a:p>
        </p:txBody>
      </p:sp>
      <p:sp>
        <p:nvSpPr>
          <p:cNvPr id="17" name="5-Point Star 16"/>
          <p:cNvSpPr/>
          <p:nvPr/>
        </p:nvSpPr>
        <p:spPr>
          <a:xfrm>
            <a:off x="1858367" y="3782704"/>
            <a:ext cx="313898" cy="286603"/>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43200" y="3352801"/>
            <a:ext cx="5257800" cy="3810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i="1" dirty="0" smtClean="0">
                <a:solidFill>
                  <a:srgbClr val="000000"/>
                </a:solidFill>
              </a:rPr>
              <a:t>Continue coordinating and synchronizing T&amp;E support for LREC/RAF</a:t>
            </a:r>
            <a:r>
              <a:rPr lang="en-US" sz="1100" i="1" dirty="0" smtClean="0">
                <a:solidFill>
                  <a:srgbClr val="000000"/>
                </a:solidFill>
              </a:rPr>
              <a:t> -</a:t>
            </a:r>
            <a:r>
              <a:rPr lang="en-US" sz="1100" b="1" i="1" dirty="0" smtClean="0">
                <a:solidFill>
                  <a:srgbClr val="000000"/>
                </a:solidFill>
              </a:rPr>
              <a:t>ongoing</a:t>
            </a:r>
            <a:r>
              <a:rPr lang="en-US" sz="1100" i="1" dirty="0" smtClean="0">
                <a:solidFill>
                  <a:srgbClr val="000000"/>
                </a:solidFill>
              </a:rPr>
              <a:t>  </a:t>
            </a:r>
          </a:p>
        </p:txBody>
      </p:sp>
      <p:sp>
        <p:nvSpPr>
          <p:cNvPr id="19" name="Isosceles Triangle 18"/>
          <p:cNvSpPr/>
          <p:nvPr/>
        </p:nvSpPr>
        <p:spPr>
          <a:xfrm>
            <a:off x="2569354" y="3162635"/>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43399" y="1905000"/>
            <a:ext cx="4572001" cy="3810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solidFill>
                  <a:schemeClr val="tx1"/>
                </a:solidFill>
              </a:rPr>
              <a:t> </a:t>
            </a:r>
          </a:p>
          <a:p>
            <a:r>
              <a:rPr lang="en-US" sz="1100" b="1" dirty="0" smtClean="0">
                <a:solidFill>
                  <a:schemeClr val="tx1"/>
                </a:solidFill>
              </a:rPr>
              <a:t>August</a:t>
            </a:r>
            <a:r>
              <a:rPr lang="en-US" sz="1100" b="1" dirty="0" smtClean="0"/>
              <a:t> </a:t>
            </a:r>
            <a:r>
              <a:rPr lang="en-US" sz="1100" b="1" dirty="0" smtClean="0">
                <a:solidFill>
                  <a:schemeClr val="tx1"/>
                </a:solidFill>
              </a:rPr>
              <a:t>- Brief LREC implementation at the next C-DOT/ ALDF</a:t>
            </a:r>
            <a:endParaRPr lang="en-US" sz="1100" b="1" dirty="0" smtClean="0"/>
          </a:p>
          <a:p>
            <a:endParaRPr lang="en-US" sz="1100" b="1" dirty="0">
              <a:solidFill>
                <a:schemeClr val="bg1"/>
              </a:solidFill>
            </a:endParaRPr>
          </a:p>
        </p:txBody>
      </p:sp>
      <p:sp>
        <p:nvSpPr>
          <p:cNvPr id="21" name="Rectangle 20"/>
          <p:cNvSpPr/>
          <p:nvPr/>
        </p:nvSpPr>
        <p:spPr>
          <a:xfrm>
            <a:off x="5105400" y="990600"/>
            <a:ext cx="4038600" cy="38100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Per CAC CG guidance-ACFLS/ALRECS Implementation-continues  </a:t>
            </a:r>
            <a:endParaRPr lang="en-US" sz="1100" b="1" dirty="0">
              <a:solidFill>
                <a:schemeClr val="tx1"/>
              </a:solidFill>
            </a:endParaRPr>
          </a:p>
        </p:txBody>
      </p:sp>
      <p:sp>
        <p:nvSpPr>
          <p:cNvPr id="22" name="Isosceles Triangle 21"/>
          <p:cNvSpPr/>
          <p:nvPr/>
        </p:nvSpPr>
        <p:spPr>
          <a:xfrm>
            <a:off x="3581400" y="2133600"/>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589225" y="1197356"/>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394337" y="4831303"/>
            <a:ext cx="1184940" cy="1015663"/>
          </a:xfrm>
          <a:prstGeom prst="rect">
            <a:avLst/>
          </a:prstGeom>
          <a:noFill/>
        </p:spPr>
        <p:txBody>
          <a:bodyPr wrap="none" rtlCol="0">
            <a:spAutoFit/>
          </a:bodyPr>
          <a:lstStyle/>
          <a:p>
            <a:pPr algn="l"/>
            <a:r>
              <a:rPr lang="en-US" sz="1200" dirty="0" smtClean="0"/>
              <a:t>= Coordination</a:t>
            </a:r>
          </a:p>
          <a:p>
            <a:pPr algn="l"/>
            <a:endParaRPr lang="en-US" sz="1200" dirty="0" smtClean="0"/>
          </a:p>
          <a:p>
            <a:pPr algn="l"/>
            <a:r>
              <a:rPr lang="en-US" sz="1200" dirty="0" smtClean="0"/>
              <a:t>= Decision</a:t>
            </a:r>
          </a:p>
          <a:p>
            <a:pPr algn="l"/>
            <a:endParaRPr lang="en-US" sz="1200" dirty="0" smtClean="0"/>
          </a:p>
          <a:p>
            <a:pPr algn="l"/>
            <a:r>
              <a:rPr lang="en-US" sz="1200" dirty="0" smtClean="0"/>
              <a:t>= Major Action</a:t>
            </a:r>
            <a:endParaRPr lang="en-US" sz="1200" dirty="0"/>
          </a:p>
        </p:txBody>
      </p:sp>
      <p:sp>
        <p:nvSpPr>
          <p:cNvPr id="25" name="Title 1"/>
          <p:cNvSpPr txBox="1">
            <a:spLocks/>
          </p:cNvSpPr>
          <p:nvPr/>
        </p:nvSpPr>
        <p:spPr bwMode="auto">
          <a:xfrm>
            <a:off x="4940494" y="835903"/>
            <a:ext cx="3974905" cy="4594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b="1" i="0" u="none" strike="noStrike" kern="0" cap="none" spc="0" normalizeH="0" baseline="0" noProof="0" dirty="0">
              <a:ln>
                <a:noFill/>
              </a:ln>
              <a:solidFill>
                <a:schemeClr val="tx1"/>
              </a:solidFill>
              <a:effectLst/>
              <a:uLnTx/>
              <a:uFillTx/>
              <a:latin typeface="+mj-lt"/>
              <a:ea typeface="+mj-ea"/>
              <a:cs typeface="+mj-cs"/>
            </a:endParaRPr>
          </a:p>
        </p:txBody>
      </p:sp>
      <p:sp>
        <p:nvSpPr>
          <p:cNvPr id="26" name="Title 1"/>
          <p:cNvSpPr txBox="1">
            <a:spLocks/>
          </p:cNvSpPr>
          <p:nvPr/>
        </p:nvSpPr>
        <p:spPr bwMode="auto">
          <a:xfrm>
            <a:off x="275235" y="835903"/>
            <a:ext cx="3630304" cy="6768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tx1"/>
                </a:solidFill>
                <a:effectLst/>
                <a:uLnTx/>
                <a:uFillTx/>
                <a:latin typeface="+mj-lt"/>
                <a:ea typeface="+mj-ea"/>
                <a:cs typeface="+mj-cs"/>
              </a:rPr>
              <a:t>Governance Refinement</a:t>
            </a:r>
            <a:endParaRPr kumimoji="0" lang="en-US" b="1" i="0" u="none" strike="noStrike" kern="0" cap="none" spc="0" normalizeH="0" baseline="0" noProof="0" dirty="0">
              <a:ln>
                <a:noFill/>
              </a:ln>
              <a:solidFill>
                <a:schemeClr val="tx1"/>
              </a:solidFill>
              <a:effectLst/>
              <a:uLnTx/>
              <a:uFillTx/>
              <a:latin typeface="+mj-lt"/>
              <a:ea typeface="+mj-ea"/>
              <a:cs typeface="+mj-cs"/>
            </a:endParaRPr>
          </a:p>
        </p:txBody>
      </p:sp>
      <p:sp>
        <p:nvSpPr>
          <p:cNvPr id="27" name="Rectangle 26"/>
          <p:cNvSpPr/>
          <p:nvPr/>
        </p:nvSpPr>
        <p:spPr>
          <a:xfrm>
            <a:off x="68240" y="3628419"/>
            <a:ext cx="1555844" cy="697924"/>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Query WG participants for Governance best practices </a:t>
            </a:r>
            <a:endParaRPr lang="en-US" sz="1100" b="1" dirty="0">
              <a:solidFill>
                <a:schemeClr val="tx1"/>
              </a:solidFill>
            </a:endParaRPr>
          </a:p>
        </p:txBody>
      </p:sp>
      <p:sp>
        <p:nvSpPr>
          <p:cNvPr id="28" name="Oval 27"/>
          <p:cNvSpPr/>
          <p:nvPr/>
        </p:nvSpPr>
        <p:spPr>
          <a:xfrm>
            <a:off x="1530829" y="4192126"/>
            <a:ext cx="218364" cy="204717"/>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1888" y="3125343"/>
            <a:ext cx="2388359" cy="423081"/>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Staff Governance Recommendations across </a:t>
            </a:r>
            <a:r>
              <a:rPr lang="en-US" sz="1100" b="1" dirty="0" err="1" smtClean="0">
                <a:solidFill>
                  <a:schemeClr val="tx1"/>
                </a:solidFill>
              </a:rPr>
              <a:t>CoEs</a:t>
            </a:r>
            <a:endParaRPr lang="en-US" sz="1100" b="1" dirty="0">
              <a:solidFill>
                <a:schemeClr val="tx1"/>
              </a:solidFill>
            </a:endParaRPr>
          </a:p>
        </p:txBody>
      </p:sp>
      <p:sp>
        <p:nvSpPr>
          <p:cNvPr id="30" name="Oval 29"/>
          <p:cNvSpPr/>
          <p:nvPr/>
        </p:nvSpPr>
        <p:spPr>
          <a:xfrm>
            <a:off x="2324673" y="3430128"/>
            <a:ext cx="218364" cy="20471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23331" y="1392071"/>
            <a:ext cx="3452883" cy="368490"/>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AUG2014-  Approval from CG CAC/TRADOC Commander the way ahead</a:t>
            </a:r>
            <a:endParaRPr lang="en-US" sz="1100" b="1" dirty="0">
              <a:solidFill>
                <a:schemeClr val="tx1"/>
              </a:solidFill>
            </a:endParaRPr>
          </a:p>
        </p:txBody>
      </p:sp>
      <p:sp>
        <p:nvSpPr>
          <p:cNvPr id="32" name="5-Point Star 31"/>
          <p:cNvSpPr/>
          <p:nvPr/>
        </p:nvSpPr>
        <p:spPr>
          <a:xfrm>
            <a:off x="4055664" y="1599054"/>
            <a:ext cx="313898" cy="286603"/>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200400" y="2895600"/>
            <a:ext cx="5257800" cy="380999"/>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buFont typeface="Arial" pitchFamily="34" charset="0"/>
              <a:buChar char="•"/>
            </a:pPr>
            <a:endParaRPr lang="en-US" sz="1100" i="1" dirty="0" smtClean="0">
              <a:solidFill>
                <a:srgbClr val="000000"/>
              </a:solidFill>
            </a:endParaRPr>
          </a:p>
          <a:p>
            <a:r>
              <a:rPr lang="en-US" sz="1100" i="1" dirty="0" smtClean="0">
                <a:solidFill>
                  <a:schemeClr val="tx1"/>
                </a:solidFill>
              </a:rPr>
              <a:t>  </a:t>
            </a:r>
            <a:r>
              <a:rPr lang="en-US" sz="1100" b="1" dirty="0" smtClean="0">
                <a:solidFill>
                  <a:schemeClr val="tx1"/>
                </a:solidFill>
              </a:rPr>
              <a:t>ALCC GLOs gap analysis based on CJCSI 3126.01A LREC Competencies- ongoing </a:t>
            </a:r>
          </a:p>
          <a:p>
            <a:r>
              <a:rPr lang="en-US" sz="1100" b="1" dirty="0" smtClean="0">
                <a:solidFill>
                  <a:schemeClr val="bg1"/>
                </a:solidFill>
              </a:rPr>
              <a:t>)</a:t>
            </a:r>
            <a:endParaRPr lang="en-US" sz="1100" b="1" dirty="0">
              <a:solidFill>
                <a:schemeClr val="bg1"/>
              </a:solidFill>
            </a:endParaRPr>
          </a:p>
        </p:txBody>
      </p:sp>
      <p:sp>
        <p:nvSpPr>
          <p:cNvPr id="34" name="Isosceles Triangle 33"/>
          <p:cNvSpPr/>
          <p:nvPr/>
        </p:nvSpPr>
        <p:spPr>
          <a:xfrm>
            <a:off x="2981063" y="2741828"/>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155315" y="5882186"/>
            <a:ext cx="896864" cy="24566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Working</a:t>
            </a:r>
            <a:endParaRPr lang="en-US" sz="1100" b="1" dirty="0">
              <a:solidFill>
                <a:schemeClr val="tx1"/>
              </a:solidFill>
            </a:endParaRPr>
          </a:p>
        </p:txBody>
      </p:sp>
      <p:sp>
        <p:nvSpPr>
          <p:cNvPr id="36" name="Rectangle 35"/>
          <p:cNvSpPr/>
          <p:nvPr/>
        </p:nvSpPr>
        <p:spPr>
          <a:xfrm>
            <a:off x="7153053" y="6207840"/>
            <a:ext cx="912774" cy="288493"/>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t>Complete</a:t>
            </a:r>
            <a:endParaRPr lang="en-US" sz="1100" b="1" dirty="0"/>
          </a:p>
        </p:txBody>
      </p:sp>
      <p:sp>
        <p:nvSpPr>
          <p:cNvPr id="38" name="Rectangle 37"/>
          <p:cNvSpPr/>
          <p:nvPr/>
        </p:nvSpPr>
        <p:spPr>
          <a:xfrm flipH="1">
            <a:off x="457197" y="2133601"/>
            <a:ext cx="2362199"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ln>
                  <a:solidFill>
                    <a:srgbClr val="FFFF00"/>
                  </a:solidFill>
                </a:ln>
              </a:rPr>
              <a:t>Evolving process with multiple stakeholders</a:t>
            </a:r>
            <a:endParaRPr lang="en-US" b="1" dirty="0">
              <a:ln>
                <a:solidFill>
                  <a:srgbClr val="FFFF00"/>
                </a:solidFill>
              </a:ln>
            </a:endParaRPr>
          </a:p>
        </p:txBody>
      </p:sp>
      <p:sp>
        <p:nvSpPr>
          <p:cNvPr id="39" name="Rectangle 38"/>
          <p:cNvSpPr/>
          <p:nvPr/>
        </p:nvSpPr>
        <p:spPr>
          <a:xfrm>
            <a:off x="4724400" y="0"/>
            <a:ext cx="1828800" cy="400110"/>
          </a:xfrm>
          <a:prstGeom prst="rect">
            <a:avLst/>
          </a:prstGeom>
        </p:spPr>
        <p:txBody>
          <a:bodyPr wrap="square">
            <a:spAutoFit/>
          </a:bodyPr>
          <a:lstStyle/>
          <a:p>
            <a:r>
              <a:rPr lang="en-US" sz="2000" b="1" i="1" dirty="0" smtClean="0">
                <a:solidFill>
                  <a:srgbClr val="FFFF00"/>
                </a:solidFill>
                <a:latin typeface="Arial" pitchFamily="34" charset="0"/>
                <a:cs typeface="Arial" pitchFamily="34" charset="0"/>
              </a:rPr>
              <a:t>Way Ahead</a:t>
            </a:r>
            <a:endParaRPr lang="en-US" sz="2000" b="1" i="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sz="2400" b="1" dirty="0" smtClean="0">
                <a:solidFill>
                  <a:srgbClr val="FFFF00"/>
                </a:solidFill>
              </a:rPr>
              <a:t>                               LREC Update</a:t>
            </a:r>
            <a:endParaRPr lang="en-US" sz="2400" dirty="0">
              <a:solidFill>
                <a:srgbClr val="FFFF00"/>
              </a:solidFill>
            </a:endParaRPr>
          </a:p>
        </p:txBody>
      </p:sp>
      <p:sp>
        <p:nvSpPr>
          <p:cNvPr id="3" name="Rectangle 2"/>
          <p:cNvSpPr/>
          <p:nvPr/>
        </p:nvSpPr>
        <p:spPr>
          <a:xfrm>
            <a:off x="152400" y="3124200"/>
            <a:ext cx="8229599" cy="830997"/>
          </a:xfrm>
          <a:prstGeom prst="rect">
            <a:avLst/>
          </a:prstGeom>
        </p:spPr>
        <p:txBody>
          <a:bodyPr wrap="square">
            <a:spAutoFit/>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Guidance</a:t>
            </a:r>
            <a:endParaRPr lang="en-US" sz="4800"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sz="2400" b="1" dirty="0" smtClean="0">
                <a:solidFill>
                  <a:srgbClr val="FFFF00"/>
                </a:solidFill>
              </a:rPr>
              <a:t>                               LREC Update</a:t>
            </a:r>
            <a:endParaRPr lang="en-US" sz="2400" dirty="0">
              <a:solidFill>
                <a:srgbClr val="FFFF00"/>
              </a:solidFill>
            </a:endParaRPr>
          </a:p>
        </p:txBody>
      </p:sp>
      <p:sp>
        <p:nvSpPr>
          <p:cNvPr id="3" name="Rectangle 2"/>
          <p:cNvSpPr/>
          <p:nvPr/>
        </p:nvSpPr>
        <p:spPr>
          <a:xfrm>
            <a:off x="152400" y="3124200"/>
            <a:ext cx="8229599" cy="830997"/>
          </a:xfrm>
          <a:prstGeom prst="rect">
            <a:avLst/>
          </a:prstGeom>
        </p:spPr>
        <p:txBody>
          <a:bodyPr wrap="square">
            <a:spAutoFit/>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BACKUP</a:t>
            </a:r>
            <a:endParaRPr lang="en-US" sz="4800"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5060" y="77752"/>
            <a:ext cx="9227206" cy="969496"/>
          </a:xfrm>
          <a:prstGeom prst="rect">
            <a:avLst/>
          </a:prstGeom>
          <a:noFill/>
        </p:spPr>
        <p:txBody>
          <a:bodyPr wrap="none">
            <a:spAutoFit/>
          </a:bodyPr>
          <a:lstStyle/>
          <a:p>
            <a:pPr algn="ctr">
              <a:defRPr/>
            </a:pPr>
            <a:r>
              <a:rPr lang="en-US" sz="2400" b="1" kern="0" dirty="0" smtClean="0">
                <a:solidFill>
                  <a:srgbClr val="FFFF00"/>
                </a:solidFill>
                <a:latin typeface="Arial" pitchFamily="34" charset="0"/>
                <a:cs typeface="Arial" pitchFamily="34" charset="0"/>
              </a:rPr>
              <a:t>                                              Army Leader Development Strategy</a:t>
            </a:r>
            <a:endParaRPr lang="en-US" sz="240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endParaRPr>
          </a:p>
          <a:p>
            <a:pPr algn="ctr">
              <a:spcBef>
                <a:spcPts val="600"/>
              </a:spcBef>
              <a:defRPr/>
            </a:pPr>
            <a:r>
              <a:rPr lang="en-US" sz="2800" b="1" u="sng" kern="0" dirty="0" smtClean="0">
                <a:solidFill>
                  <a:srgbClr val="0070C0"/>
                </a:solidFill>
                <a:latin typeface="+mj-lt"/>
              </a:rPr>
              <a:t>LREC</a:t>
            </a:r>
            <a:r>
              <a:rPr lang="en-US" sz="2400" b="1" u="sng" kern="0" dirty="0" smtClean="0">
                <a:solidFill>
                  <a:srgbClr val="0070C0"/>
                </a:solidFill>
              </a:rPr>
              <a:t>  </a:t>
            </a:r>
            <a:r>
              <a:rPr lang="en-US" sz="2000"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cs typeface="Arial" pitchFamily="34" charset="0"/>
              </a:rPr>
              <a:t>Expectations</a:t>
            </a:r>
            <a:endParaRPr lang="en-US" sz="20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cs typeface="Arial" pitchFamily="34" charset="0"/>
            </a:endParaRPr>
          </a:p>
        </p:txBody>
      </p:sp>
      <p:graphicFrame>
        <p:nvGraphicFramePr>
          <p:cNvPr id="65" name="Table 64"/>
          <p:cNvGraphicFramePr>
            <a:graphicFrameLocks noGrp="1"/>
          </p:cNvGraphicFramePr>
          <p:nvPr/>
        </p:nvGraphicFramePr>
        <p:xfrm>
          <a:off x="228600" y="1143000"/>
          <a:ext cx="8686798" cy="5402303"/>
        </p:xfrm>
        <a:graphic>
          <a:graphicData uri="http://schemas.openxmlformats.org/drawingml/2006/table">
            <a:tbl>
              <a:tblPr/>
              <a:tblGrid>
                <a:gridCol w="1066800"/>
                <a:gridCol w="1442722"/>
                <a:gridCol w="1544319"/>
                <a:gridCol w="1544319"/>
                <a:gridCol w="1544319"/>
                <a:gridCol w="1544319"/>
              </a:tblGrid>
              <a:tr h="167917">
                <a:tc>
                  <a:txBody>
                    <a:bodyPr/>
                    <a:lstStyle/>
                    <a:p>
                      <a:pPr marL="0" marR="0" algn="ctr">
                        <a:lnSpc>
                          <a:spcPct val="115000"/>
                        </a:lnSpc>
                        <a:spcBef>
                          <a:spcPts val="0"/>
                        </a:spcBef>
                        <a:spcAft>
                          <a:spcPts val="0"/>
                        </a:spcAft>
                      </a:pPr>
                      <a:r>
                        <a:rPr lang="en-US" sz="800" b="1" dirty="0">
                          <a:solidFill>
                            <a:srgbClr val="000000"/>
                          </a:solidFill>
                          <a:latin typeface="+mn-lt"/>
                          <a:ea typeface="Calibri"/>
                          <a:cs typeface="Times New Roman"/>
                        </a:rPr>
                        <a:t> </a:t>
                      </a:r>
                      <a:endParaRPr lang="en-US" sz="800" b="1" dirty="0">
                        <a:latin typeface="+mn-lt"/>
                        <a:ea typeface="Calibri"/>
                        <a:cs typeface="Times New Roman"/>
                      </a:endParaRPr>
                    </a:p>
                  </a:txBody>
                  <a:tcPr marL="8550" marR="85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mn-lt"/>
                          <a:ea typeface="Calibri"/>
                          <a:cs typeface="Times New Roman"/>
                        </a:rPr>
                        <a:t>LT</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a:solidFill>
                            <a:srgbClr val="000000"/>
                          </a:solidFill>
                          <a:latin typeface="+mn-lt"/>
                          <a:ea typeface="Calibri"/>
                          <a:cs typeface="Times New Roman"/>
                        </a:rPr>
                        <a:t>CPT</a:t>
                      </a:r>
                      <a:endParaRPr lang="en-US" sz="1000" b="1">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a:solidFill>
                            <a:srgbClr val="000000"/>
                          </a:solidFill>
                          <a:latin typeface="+mn-lt"/>
                          <a:ea typeface="Calibri"/>
                          <a:cs typeface="Times New Roman"/>
                        </a:rPr>
                        <a:t>MAJ</a:t>
                      </a:r>
                      <a:endParaRPr lang="en-US" sz="1000" b="1">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mn-lt"/>
                          <a:ea typeface="Calibri"/>
                          <a:cs typeface="Times New Roman"/>
                        </a:rPr>
                        <a:t>LTC</a:t>
                      </a:r>
                      <a:endParaRPr lang="en-US" sz="1000" b="1">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mn-lt"/>
                          <a:ea typeface="Calibri"/>
                          <a:cs typeface="Times New Roman"/>
                        </a:rPr>
                        <a:t>COL</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083">
                <a:tc>
                  <a:txBody>
                    <a:bodyPr/>
                    <a:lstStyle/>
                    <a:p>
                      <a:pPr marL="0" marR="0" algn="l">
                        <a:lnSpc>
                          <a:spcPct val="115000"/>
                        </a:lnSpc>
                        <a:spcBef>
                          <a:spcPts val="0"/>
                        </a:spcBef>
                        <a:spcAft>
                          <a:spcPts val="0"/>
                        </a:spcAft>
                      </a:pPr>
                      <a:r>
                        <a:rPr lang="en-US" sz="900" b="1" dirty="0">
                          <a:solidFill>
                            <a:srgbClr val="000000"/>
                          </a:solidFill>
                          <a:latin typeface="+mn-lt"/>
                          <a:ea typeface="Calibri"/>
                          <a:cs typeface="Times New Roman"/>
                        </a:rPr>
                        <a:t>Training</a:t>
                      </a:r>
                      <a:endParaRPr lang="en-US" sz="900" b="1" dirty="0">
                        <a:latin typeface="+mn-lt"/>
                        <a:ea typeface="Calibri"/>
                        <a:cs typeface="Times New Roman"/>
                      </a:endParaRPr>
                    </a:p>
                    <a:p>
                      <a:pPr marL="0" marR="0" algn="l">
                        <a:lnSpc>
                          <a:spcPct val="115000"/>
                        </a:lnSpc>
                        <a:spcBef>
                          <a:spcPts val="0"/>
                        </a:spcBef>
                        <a:spcAft>
                          <a:spcPts val="0"/>
                        </a:spcAft>
                      </a:pPr>
                      <a:r>
                        <a:rPr lang="en-US" sz="900" b="1" dirty="0">
                          <a:solidFill>
                            <a:srgbClr val="000000"/>
                          </a:solidFill>
                          <a:latin typeface="+mn-lt"/>
                          <a:ea typeface="Calibri"/>
                          <a:cs typeface="Times New Roman"/>
                        </a:rPr>
                        <a:t> </a:t>
                      </a:r>
                      <a:endParaRPr lang="en-US" sz="9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a:t>
                      </a:r>
                      <a:r>
                        <a:rPr lang="en-US" sz="750" b="1" dirty="0">
                          <a:solidFill>
                            <a:srgbClr val="000000"/>
                          </a:solidFill>
                          <a:latin typeface="+mn-lt"/>
                          <a:ea typeface="Calibri"/>
                          <a:cs typeface="Times New Roman"/>
                        </a:rPr>
                        <a:t>Competent in extending influence across cultural boundaries</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Uses </a:t>
                      </a:r>
                      <a:r>
                        <a:rPr lang="en-US" sz="750" b="1" dirty="0">
                          <a:solidFill>
                            <a:srgbClr val="000000"/>
                          </a:solidFill>
                          <a:latin typeface="+mn-lt"/>
                          <a:ea typeface="Calibri"/>
                          <a:cs typeface="Times New Roman"/>
                        </a:rPr>
                        <a:t>rudimentary foreign language </a:t>
                      </a:r>
                      <a:r>
                        <a:rPr lang="en-US" sz="750" b="1" dirty="0" smtClean="0">
                          <a:solidFill>
                            <a:srgbClr val="000000"/>
                          </a:solidFill>
                          <a:latin typeface="+mn-lt"/>
                          <a:ea typeface="Calibri"/>
                          <a:cs typeface="Times New Roman"/>
                        </a:rPr>
                        <a:t>skills</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a:t>
                      </a:r>
                      <a:r>
                        <a:rPr lang="en-US" sz="750" b="1" dirty="0" smtClean="0">
                          <a:solidFill>
                            <a:srgbClr val="C00000"/>
                          </a:solidFill>
                          <a:latin typeface="+mn-lt"/>
                          <a:ea typeface="Calibri"/>
                          <a:cs typeface="Times New Roman"/>
                        </a:rPr>
                        <a:t>Rosetta Stone online training</a:t>
                      </a:r>
                      <a:endParaRPr lang="en-US" sz="750" b="1" dirty="0" smtClean="0">
                        <a:solidFill>
                          <a:srgbClr val="0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Competent </a:t>
                      </a:r>
                      <a:r>
                        <a:rPr lang="en-US" sz="750" b="1" dirty="0">
                          <a:solidFill>
                            <a:srgbClr val="000000"/>
                          </a:solidFill>
                          <a:latin typeface="+mn-lt"/>
                          <a:ea typeface="Calibri"/>
                          <a:cs typeface="Times New Roman"/>
                        </a:rPr>
                        <a:t>in cross-cultural </a:t>
                      </a:r>
                      <a:r>
                        <a:rPr lang="en-US" sz="750" b="1" dirty="0" smtClean="0">
                          <a:solidFill>
                            <a:srgbClr val="000000"/>
                          </a:solidFill>
                          <a:latin typeface="+mn-lt"/>
                          <a:ea typeface="Calibri"/>
                          <a:cs typeface="Times New Roman"/>
                        </a:rPr>
                        <a:t>influence</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Elementary </a:t>
                      </a:r>
                      <a:r>
                        <a:rPr lang="en-US" sz="750" b="1" dirty="0">
                          <a:solidFill>
                            <a:srgbClr val="000000"/>
                          </a:solidFill>
                          <a:latin typeface="+mn-lt"/>
                          <a:ea typeface="Calibri"/>
                          <a:cs typeface="Times New Roman"/>
                        </a:rPr>
                        <a:t>language proficiency;  able to satisfy minimum operational </a:t>
                      </a:r>
                      <a:r>
                        <a:rPr lang="en-US" sz="750" b="1" dirty="0" smtClean="0">
                          <a:solidFill>
                            <a:srgbClr val="000000"/>
                          </a:solidFill>
                          <a:latin typeface="+mn-lt"/>
                          <a:ea typeface="Calibri"/>
                          <a:cs typeface="Times New Roman"/>
                        </a:rPr>
                        <a:t>requirements</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self development and home station</a:t>
                      </a:r>
                      <a:endParaRPr lang="en-US" sz="75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Competent </a:t>
                      </a:r>
                      <a:r>
                        <a:rPr lang="en-US" sz="750" b="1" dirty="0">
                          <a:solidFill>
                            <a:srgbClr val="000000"/>
                          </a:solidFill>
                          <a:latin typeface="+mn-lt"/>
                          <a:ea typeface="Calibri"/>
                          <a:cs typeface="Times New Roman"/>
                        </a:rPr>
                        <a:t>coordinator and collaborator across JIIM organizations </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Elementary </a:t>
                      </a:r>
                      <a:r>
                        <a:rPr lang="en-US" sz="750" b="1" dirty="0">
                          <a:solidFill>
                            <a:srgbClr val="000000"/>
                          </a:solidFill>
                          <a:latin typeface="+mn-lt"/>
                          <a:ea typeface="Calibri"/>
                          <a:cs typeface="Times New Roman"/>
                        </a:rPr>
                        <a:t>language </a:t>
                      </a:r>
                      <a:r>
                        <a:rPr lang="en-US" sz="750" b="1" dirty="0" smtClean="0">
                          <a:solidFill>
                            <a:srgbClr val="000000"/>
                          </a:solidFill>
                          <a:latin typeface="+mn-lt"/>
                          <a:ea typeface="Calibri"/>
                          <a:cs typeface="Times New Roman"/>
                        </a:rPr>
                        <a:t>proficiency; can </a:t>
                      </a:r>
                      <a:r>
                        <a:rPr lang="en-US" sz="750" b="1" dirty="0">
                          <a:solidFill>
                            <a:srgbClr val="000000"/>
                          </a:solidFill>
                          <a:latin typeface="+mn-lt"/>
                          <a:ea typeface="Calibri"/>
                          <a:cs typeface="Times New Roman"/>
                        </a:rPr>
                        <a:t>initiate and </a:t>
                      </a:r>
                      <a:r>
                        <a:rPr lang="en-US" sz="750" b="1" dirty="0" smtClean="0">
                          <a:solidFill>
                            <a:srgbClr val="000000"/>
                          </a:solidFill>
                          <a:latin typeface="+mn-lt"/>
                          <a:ea typeface="Calibri"/>
                          <a:cs typeface="Times New Roman"/>
                        </a:rPr>
                        <a:t>maintain conversation</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self development and home station</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Competent </a:t>
                      </a:r>
                      <a:r>
                        <a:rPr lang="en-US" sz="750" b="1" dirty="0">
                          <a:solidFill>
                            <a:srgbClr val="000000"/>
                          </a:solidFill>
                          <a:latin typeface="+mn-lt"/>
                          <a:ea typeface="Calibri"/>
                          <a:cs typeface="Times New Roman"/>
                        </a:rPr>
                        <a:t>in coordinating across JIIM entities at the national strategic level</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Elementary </a:t>
                      </a:r>
                      <a:r>
                        <a:rPr lang="en-US" sz="750" b="1" dirty="0">
                          <a:solidFill>
                            <a:srgbClr val="000000"/>
                          </a:solidFill>
                          <a:latin typeface="+mn-lt"/>
                          <a:ea typeface="Calibri"/>
                          <a:cs typeface="Times New Roman"/>
                        </a:rPr>
                        <a:t>language </a:t>
                      </a:r>
                      <a:r>
                        <a:rPr lang="en-US" sz="750" b="1" dirty="0" smtClean="0">
                          <a:solidFill>
                            <a:srgbClr val="000000"/>
                          </a:solidFill>
                          <a:latin typeface="+mn-lt"/>
                          <a:ea typeface="Calibri"/>
                          <a:cs typeface="Times New Roman"/>
                        </a:rPr>
                        <a:t>proficiency; can </a:t>
                      </a:r>
                      <a:r>
                        <a:rPr lang="en-US" sz="750" b="1" dirty="0">
                          <a:solidFill>
                            <a:srgbClr val="000000"/>
                          </a:solidFill>
                          <a:latin typeface="+mn-lt"/>
                          <a:ea typeface="Calibri"/>
                          <a:cs typeface="Times New Roman"/>
                        </a:rPr>
                        <a:t>initiate and maintain conversation  </a:t>
                      </a:r>
                      <a:endParaRPr lang="en-US" sz="750" b="1" dirty="0" smtClean="0">
                        <a:solidFill>
                          <a:srgbClr val="000000"/>
                        </a:solidFill>
                        <a:latin typeface="+mn-lt"/>
                        <a:ea typeface="Calibri"/>
                        <a:cs typeface="Times New Roman"/>
                      </a:endParaRPr>
                    </a:p>
                    <a:p>
                      <a:pPr marL="45720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self development and home station</a:t>
                      </a:r>
                      <a:endParaRPr lang="en-US" sz="750" b="1" dirty="0" smtClean="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Competent </a:t>
                      </a:r>
                      <a:r>
                        <a:rPr lang="en-US" sz="750" b="1" dirty="0">
                          <a:solidFill>
                            <a:srgbClr val="000000"/>
                          </a:solidFill>
                          <a:latin typeface="+mn-lt"/>
                          <a:ea typeface="Calibri"/>
                          <a:cs typeface="Times New Roman"/>
                        </a:rPr>
                        <a:t>in coordinating across JIIM entities at the geo-political level </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Elementary </a:t>
                      </a:r>
                      <a:r>
                        <a:rPr lang="en-US" sz="750" b="1" dirty="0">
                          <a:solidFill>
                            <a:srgbClr val="000000"/>
                          </a:solidFill>
                          <a:latin typeface="+mn-lt"/>
                          <a:ea typeface="Calibri"/>
                          <a:cs typeface="Times New Roman"/>
                        </a:rPr>
                        <a:t>language </a:t>
                      </a:r>
                      <a:r>
                        <a:rPr lang="en-US" sz="750" b="1" dirty="0" smtClean="0">
                          <a:solidFill>
                            <a:srgbClr val="000000"/>
                          </a:solidFill>
                          <a:latin typeface="+mn-lt"/>
                          <a:ea typeface="Calibri"/>
                          <a:cs typeface="Times New Roman"/>
                        </a:rPr>
                        <a:t>proficiency; </a:t>
                      </a:r>
                      <a:r>
                        <a:rPr lang="en-US" sz="750" b="1" dirty="0">
                          <a:solidFill>
                            <a:srgbClr val="000000"/>
                          </a:solidFill>
                          <a:latin typeface="+mn-lt"/>
                          <a:ea typeface="Calibri"/>
                          <a:cs typeface="Times New Roman"/>
                        </a:rPr>
                        <a:t>can initiate and </a:t>
                      </a:r>
                      <a:r>
                        <a:rPr lang="en-US" sz="750" b="1" dirty="0" smtClean="0">
                          <a:solidFill>
                            <a:srgbClr val="000000"/>
                          </a:solidFill>
                          <a:latin typeface="+mn-lt"/>
                          <a:ea typeface="Calibri"/>
                          <a:cs typeface="Times New Roman"/>
                        </a:rPr>
                        <a:t>maintain conversation</a:t>
                      </a:r>
                    </a:p>
                    <a:p>
                      <a:pPr marL="457200" marR="0" lvl="3"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self development and home station</a:t>
                      </a:r>
                      <a:endParaRPr lang="en-US" sz="750" b="1" dirty="0" smtClean="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0343">
                <a:tc>
                  <a:txBody>
                    <a:bodyPr/>
                    <a:lstStyle/>
                    <a:p>
                      <a:pPr marL="0" marR="0" algn="l">
                        <a:lnSpc>
                          <a:spcPct val="115000"/>
                        </a:lnSpc>
                        <a:spcBef>
                          <a:spcPts val="0"/>
                        </a:spcBef>
                        <a:spcAft>
                          <a:spcPts val="0"/>
                        </a:spcAft>
                      </a:pPr>
                      <a:r>
                        <a:rPr lang="en-US" sz="900" b="1" dirty="0">
                          <a:solidFill>
                            <a:srgbClr val="000000"/>
                          </a:solidFill>
                          <a:latin typeface="+mn-lt"/>
                          <a:ea typeface="Calibri"/>
                          <a:cs typeface="Times New Roman"/>
                        </a:rPr>
                        <a:t>Education</a:t>
                      </a:r>
                      <a:endParaRPr lang="en-US" sz="9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latin typeface="+mn-lt"/>
                          <a:ea typeface="Calibri"/>
                          <a:cs typeface="Times New Roman"/>
                        </a:rPr>
                        <a:t>  Understands </a:t>
                      </a:r>
                      <a:r>
                        <a:rPr lang="en-US" sz="750" b="1" dirty="0">
                          <a:latin typeface="+mn-lt"/>
                          <a:ea typeface="Calibri"/>
                          <a:cs typeface="Times New Roman"/>
                        </a:rPr>
                        <a:t>influence of culture and the fundamentals of mission command and what is expected of individual </a:t>
                      </a:r>
                      <a:r>
                        <a:rPr lang="en-US" sz="750" b="1" dirty="0" smtClean="0">
                          <a:latin typeface="+mn-lt"/>
                          <a:ea typeface="Calibri"/>
                          <a:cs typeface="Times New Roman"/>
                        </a:rPr>
                        <a:t>initiative</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Develop </a:t>
                      </a:r>
                      <a:r>
                        <a:rPr lang="en-US" sz="750" b="1" dirty="0">
                          <a:solidFill>
                            <a:srgbClr val="000000"/>
                          </a:solidFill>
                          <a:latin typeface="+mn-lt"/>
                          <a:ea typeface="Calibri"/>
                          <a:cs typeface="Times New Roman"/>
                        </a:rPr>
                        <a:t>a </a:t>
                      </a:r>
                      <a:r>
                        <a:rPr lang="en-US" sz="750" b="1" dirty="0" smtClean="0">
                          <a:solidFill>
                            <a:srgbClr val="000000"/>
                          </a:solidFill>
                          <a:latin typeface="+mn-lt"/>
                          <a:ea typeface="Calibri"/>
                          <a:cs typeface="Times New Roman"/>
                        </a:rPr>
                        <a:t>“culture </a:t>
                      </a:r>
                      <a:r>
                        <a:rPr lang="en-US" sz="750" b="1" dirty="0">
                          <a:solidFill>
                            <a:srgbClr val="000000"/>
                          </a:solidFill>
                          <a:latin typeface="+mn-lt"/>
                          <a:ea typeface="Calibri"/>
                          <a:cs typeface="Times New Roman"/>
                        </a:rPr>
                        <a:t>of </a:t>
                      </a:r>
                      <a:r>
                        <a:rPr lang="en-US" sz="750" b="1" dirty="0" smtClean="0">
                          <a:solidFill>
                            <a:srgbClr val="000000"/>
                          </a:solidFill>
                          <a:latin typeface="+mn-lt"/>
                          <a:ea typeface="Calibri"/>
                          <a:cs typeface="Times New Roman"/>
                        </a:rPr>
                        <a:t>engagement”</a:t>
                      </a:r>
                      <a:r>
                        <a:rPr lang="en-US" sz="750" b="1" baseline="0" dirty="0" smtClean="0">
                          <a:solidFill>
                            <a:srgbClr val="000000"/>
                          </a:solidFill>
                          <a:latin typeface="+mn-lt"/>
                          <a:ea typeface="Calibri"/>
                          <a:cs typeface="Times New Roman"/>
                        </a:rPr>
                        <a:t> </a:t>
                      </a:r>
                      <a:endParaRPr lang="en-US" sz="750" b="1" baseline="0" dirty="0" smtClean="0">
                        <a:solidFill>
                          <a:srgbClr val="C00000"/>
                        </a:solidFill>
                        <a:latin typeface="+mn-lt"/>
                        <a:ea typeface="Calibri"/>
                        <a:cs typeface="Times New Roman"/>
                      </a:endParaRP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additional academic support</a:t>
                      </a:r>
                      <a:endParaRPr lang="en-US" sz="750" b="1" dirty="0">
                        <a:solidFill>
                          <a:srgbClr val="C00000"/>
                        </a:solidFill>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Advanced </a:t>
                      </a:r>
                      <a:r>
                        <a:rPr lang="en-US" sz="750" b="1" dirty="0">
                          <a:solidFill>
                            <a:srgbClr val="000000"/>
                          </a:solidFill>
                          <a:latin typeface="+mn-lt"/>
                          <a:ea typeface="Calibri"/>
                          <a:cs typeface="Times New Roman"/>
                        </a:rPr>
                        <a:t>culture, </a:t>
                      </a:r>
                      <a:r>
                        <a:rPr lang="en-US" sz="750" b="1" dirty="0" smtClean="0">
                          <a:solidFill>
                            <a:srgbClr val="000000"/>
                          </a:solidFill>
                          <a:latin typeface="+mn-lt"/>
                          <a:ea typeface="Calibri"/>
                          <a:cs typeface="Times New Roman"/>
                        </a:rPr>
                        <a:t>language </a:t>
                      </a:r>
                      <a:r>
                        <a:rPr lang="en-US" sz="750" b="1" dirty="0">
                          <a:solidFill>
                            <a:srgbClr val="000000"/>
                          </a:solidFill>
                          <a:latin typeface="+mn-lt"/>
                          <a:ea typeface="Calibri"/>
                          <a:cs typeface="Times New Roman"/>
                        </a:rPr>
                        <a:t>&amp; information skills </a:t>
                      </a:r>
                      <a:endParaRPr lang="en-US" sz="750" b="1" dirty="0" smtClean="0">
                        <a:solidFill>
                          <a:srgbClr val="000000"/>
                        </a:solidFill>
                        <a:latin typeface="+mn-lt"/>
                        <a:ea typeface="Calibri"/>
                        <a:cs typeface="Times New Roman"/>
                      </a:endParaRP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additional academic support , self development, and home station</a:t>
                      </a:r>
                      <a:endParaRPr lang="en-US" sz="75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Displays </a:t>
                      </a:r>
                      <a:r>
                        <a:rPr lang="en-US" sz="750" b="1" dirty="0">
                          <a:solidFill>
                            <a:srgbClr val="000000"/>
                          </a:solidFill>
                          <a:latin typeface="+mn-lt"/>
                          <a:ea typeface="Calibri"/>
                          <a:cs typeface="Times New Roman"/>
                        </a:rPr>
                        <a:t>judgment and agility in planning tactical operations in JIIM </a:t>
                      </a:r>
                      <a:r>
                        <a:rPr lang="en-US" sz="750" b="1" dirty="0" smtClean="0">
                          <a:solidFill>
                            <a:srgbClr val="000000"/>
                          </a:solidFill>
                          <a:latin typeface="+mn-lt"/>
                          <a:ea typeface="Calibri"/>
                          <a:cs typeface="Times New Roman"/>
                        </a:rPr>
                        <a:t>context</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combination of military experience and professional military education</a:t>
                      </a:r>
                      <a:endParaRPr lang="en-US" sz="75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Judgment  and innovation </a:t>
                      </a:r>
                      <a:r>
                        <a:rPr lang="en-US" sz="750" b="1" dirty="0">
                          <a:solidFill>
                            <a:srgbClr val="000000"/>
                          </a:solidFill>
                          <a:latin typeface="+mn-lt"/>
                          <a:ea typeface="Calibri"/>
                          <a:cs typeface="Times New Roman"/>
                        </a:rPr>
                        <a:t>in application of </a:t>
                      </a:r>
                      <a:r>
                        <a:rPr lang="en-US" sz="750" b="1" dirty="0" smtClean="0">
                          <a:solidFill>
                            <a:srgbClr val="000000"/>
                          </a:solidFill>
                          <a:latin typeface="+mn-lt"/>
                          <a:ea typeface="Calibri"/>
                          <a:cs typeface="Times New Roman"/>
                        </a:rPr>
                        <a:t>design principles to operational art in </a:t>
                      </a:r>
                      <a:r>
                        <a:rPr lang="en-US" sz="750" b="1" dirty="0">
                          <a:solidFill>
                            <a:srgbClr val="000000"/>
                          </a:solidFill>
                          <a:latin typeface="+mn-lt"/>
                          <a:ea typeface="Calibri"/>
                          <a:cs typeface="Times New Roman"/>
                        </a:rPr>
                        <a:t>JIIM context</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Develops </a:t>
                      </a:r>
                      <a:r>
                        <a:rPr lang="en-US" sz="750" b="1" dirty="0">
                          <a:solidFill>
                            <a:srgbClr val="000000"/>
                          </a:solidFill>
                          <a:latin typeface="+mn-lt"/>
                          <a:ea typeface="Calibri"/>
                          <a:cs typeface="Times New Roman"/>
                        </a:rPr>
                        <a:t>and maintains insight regarding geo-political </a:t>
                      </a:r>
                      <a:r>
                        <a:rPr lang="en-US" sz="750" b="1" dirty="0" smtClean="0">
                          <a:solidFill>
                            <a:srgbClr val="000000"/>
                          </a:solidFill>
                          <a:latin typeface="+mn-lt"/>
                          <a:ea typeface="Calibri"/>
                          <a:cs typeface="Times New Roman"/>
                        </a:rPr>
                        <a:t>environment</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additional education</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Judgment </a:t>
                      </a:r>
                      <a:r>
                        <a:rPr lang="en-US" sz="750" b="1" dirty="0">
                          <a:solidFill>
                            <a:srgbClr val="000000"/>
                          </a:solidFill>
                          <a:latin typeface="+mn-lt"/>
                          <a:ea typeface="Calibri"/>
                          <a:cs typeface="Times New Roman"/>
                        </a:rPr>
                        <a:t>and innovation in application of design principles to military art at the strategic and geopolitical levels in a JIIM </a:t>
                      </a:r>
                      <a:r>
                        <a:rPr lang="en-US" sz="750" b="1" dirty="0" smtClean="0">
                          <a:solidFill>
                            <a:srgbClr val="000000"/>
                          </a:solidFill>
                          <a:latin typeface="+mn-lt"/>
                          <a:ea typeface="Calibri"/>
                          <a:cs typeface="Times New Roman"/>
                        </a:rPr>
                        <a:t>context</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523">
                <a:tc>
                  <a:txBody>
                    <a:bodyPr/>
                    <a:lstStyle/>
                    <a:p>
                      <a:pPr marL="0" marR="0" algn="l">
                        <a:lnSpc>
                          <a:spcPct val="115000"/>
                        </a:lnSpc>
                        <a:spcBef>
                          <a:spcPts val="0"/>
                        </a:spcBef>
                        <a:spcAft>
                          <a:spcPts val="0"/>
                        </a:spcAft>
                      </a:pPr>
                      <a:r>
                        <a:rPr lang="en-US" sz="900" b="1" dirty="0">
                          <a:solidFill>
                            <a:srgbClr val="000000"/>
                          </a:solidFill>
                          <a:latin typeface="+mn-lt"/>
                          <a:ea typeface="Calibri"/>
                          <a:cs typeface="Times New Roman"/>
                        </a:rPr>
                        <a:t>Experience</a:t>
                      </a:r>
                      <a:endParaRPr lang="en-US" sz="9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Confident </a:t>
                      </a:r>
                      <a:r>
                        <a:rPr lang="en-US" sz="750" b="1" dirty="0">
                          <a:solidFill>
                            <a:srgbClr val="000000"/>
                          </a:solidFill>
                          <a:latin typeface="+mn-lt"/>
                          <a:ea typeface="Calibri"/>
                          <a:cs typeface="Times New Roman"/>
                        </a:rPr>
                        <a:t>in JIIM capabilities in small unit </a:t>
                      </a:r>
                      <a:r>
                        <a:rPr lang="en-US" sz="750" b="1" dirty="0" smtClean="0">
                          <a:solidFill>
                            <a:srgbClr val="000000"/>
                          </a:solidFill>
                          <a:latin typeface="+mn-lt"/>
                          <a:ea typeface="Calibri"/>
                          <a:cs typeface="Times New Roman"/>
                        </a:rPr>
                        <a:t>operations</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a:t>
                      </a:r>
                      <a:r>
                        <a:rPr lang="en-US" sz="750" b="1" baseline="0" dirty="0" smtClean="0">
                          <a:solidFill>
                            <a:srgbClr val="C00000"/>
                          </a:solidFill>
                          <a:latin typeface="+mn-lt"/>
                          <a:ea typeface="Calibri"/>
                          <a:cs typeface="Times New Roman"/>
                        </a:rPr>
                        <a:t> through multiple tours</a:t>
                      </a:r>
                      <a:r>
                        <a:rPr lang="en-US" sz="750" b="1" dirty="0" smtClean="0">
                          <a:solidFill>
                            <a:srgbClr val="C00000"/>
                          </a:solidFill>
                          <a:latin typeface="+mn-lt"/>
                          <a:ea typeface="Calibri"/>
                          <a:cs typeface="Times New Roman"/>
                        </a:rPr>
                        <a:t> and additional training</a:t>
                      </a:r>
                      <a:r>
                        <a:rPr lang="en-US" sz="750" b="1" dirty="0" smtClean="0">
                          <a:solidFill>
                            <a:srgbClr val="000000"/>
                          </a:solidFill>
                          <a:latin typeface="+mn-lt"/>
                          <a:ea typeface="Calibri"/>
                          <a:cs typeface="Times New Roman"/>
                        </a:rPr>
                        <a:t/>
                      </a:r>
                      <a:br>
                        <a:rPr lang="en-US" sz="750" b="1" dirty="0" smtClean="0">
                          <a:solidFill>
                            <a:srgbClr val="000000"/>
                          </a:solidFill>
                          <a:latin typeface="+mn-lt"/>
                          <a:ea typeface="Calibri"/>
                          <a:cs typeface="Times New Roman"/>
                        </a:rPr>
                      </a:b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Confident </a:t>
                      </a:r>
                      <a:r>
                        <a:rPr lang="en-US" sz="750" b="1" dirty="0">
                          <a:solidFill>
                            <a:srgbClr val="000000"/>
                          </a:solidFill>
                          <a:latin typeface="+mn-lt"/>
                          <a:ea typeface="Calibri"/>
                          <a:cs typeface="Times New Roman"/>
                        </a:rPr>
                        <a:t>of JIIM capabilities at the operational level</a:t>
                      </a:r>
                      <a:endParaRPr lang="en-US" sz="750" b="1" dirty="0">
                        <a:latin typeface="+mn-lt"/>
                        <a:ea typeface="Calibri"/>
                        <a:cs typeface="Times New Roman"/>
                      </a:endParaRP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Understands </a:t>
                      </a:r>
                      <a:r>
                        <a:rPr lang="en-US" sz="750" b="1" dirty="0">
                          <a:solidFill>
                            <a:srgbClr val="000000"/>
                          </a:solidFill>
                          <a:latin typeface="+mn-lt"/>
                          <a:ea typeface="Calibri"/>
                          <a:cs typeface="Times New Roman"/>
                        </a:rPr>
                        <a:t>how to apply JIIM capabilities </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Demonstrates </a:t>
                      </a:r>
                      <a:r>
                        <a:rPr lang="en-US" sz="750" b="1" dirty="0">
                          <a:solidFill>
                            <a:srgbClr val="000000"/>
                          </a:solidFill>
                          <a:latin typeface="+mn-lt"/>
                          <a:ea typeface="Calibri"/>
                          <a:cs typeface="Times New Roman"/>
                        </a:rPr>
                        <a:t>mastery of FSO and ability to leverage JIIM capabilities to achieve operational objectives </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Confident </a:t>
                      </a:r>
                      <a:r>
                        <a:rPr lang="en-US" sz="750" b="1" dirty="0">
                          <a:solidFill>
                            <a:srgbClr val="000000"/>
                          </a:solidFill>
                          <a:latin typeface="+mn-lt"/>
                          <a:ea typeface="Calibri"/>
                          <a:cs typeface="Times New Roman"/>
                        </a:rPr>
                        <a:t>operating in </a:t>
                      </a:r>
                      <a:r>
                        <a:rPr lang="en-US" sz="750" b="1" dirty="0" smtClean="0">
                          <a:solidFill>
                            <a:srgbClr val="000000"/>
                          </a:solidFill>
                          <a:latin typeface="+mn-lt"/>
                          <a:ea typeface="Calibri"/>
                          <a:cs typeface="Times New Roman"/>
                        </a:rPr>
                        <a:t>a JIIM environment</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Applies </a:t>
                      </a:r>
                      <a:r>
                        <a:rPr lang="en-US" sz="750" b="1" dirty="0">
                          <a:solidFill>
                            <a:srgbClr val="000000"/>
                          </a:solidFill>
                          <a:latin typeface="+mn-lt"/>
                          <a:ea typeface="Calibri"/>
                          <a:cs typeface="Times New Roman"/>
                        </a:rPr>
                        <a:t>culture, language, </a:t>
                      </a:r>
                      <a:r>
                        <a:rPr lang="en-US" sz="750" b="1" dirty="0" smtClean="0">
                          <a:solidFill>
                            <a:srgbClr val="000000"/>
                          </a:solidFill>
                          <a:latin typeface="+mn-lt"/>
                          <a:ea typeface="Calibri"/>
                          <a:cs typeface="Times New Roman"/>
                        </a:rPr>
                        <a:t>and </a:t>
                      </a:r>
                      <a:r>
                        <a:rPr lang="en-US" sz="750" b="1" dirty="0">
                          <a:solidFill>
                            <a:srgbClr val="000000"/>
                          </a:solidFill>
                          <a:latin typeface="+mn-lt"/>
                          <a:ea typeface="Calibri"/>
                          <a:cs typeface="Times New Roman"/>
                        </a:rPr>
                        <a:t>information </a:t>
                      </a:r>
                      <a:r>
                        <a:rPr lang="en-US" sz="750" b="1" u="none" strike="noStrike" dirty="0">
                          <a:solidFill>
                            <a:srgbClr val="000000"/>
                          </a:solidFill>
                          <a:latin typeface="+mn-lt"/>
                          <a:ea typeface="Calibri"/>
                          <a:cs typeface="Times New Roman"/>
                        </a:rPr>
                        <a:t>thru actions, words and </a:t>
                      </a:r>
                      <a:r>
                        <a:rPr lang="en-US" sz="750" b="1" u="none" strike="noStrike" dirty="0" smtClean="0">
                          <a:solidFill>
                            <a:srgbClr val="000000"/>
                          </a:solidFill>
                          <a:latin typeface="+mn-lt"/>
                          <a:ea typeface="Calibri"/>
                          <a:cs typeface="Times New Roman"/>
                        </a:rPr>
                        <a:t>pictures</a:t>
                      </a:r>
                      <a:endParaRPr lang="en-US" sz="750" b="1" u="none" strike="noStrike" baseline="0" dirty="0" smtClean="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082">
                <a:tc>
                  <a:txBody>
                    <a:bodyPr/>
                    <a:lstStyle/>
                    <a:p>
                      <a:pPr marL="0" marR="0" algn="l">
                        <a:lnSpc>
                          <a:spcPct val="115000"/>
                        </a:lnSpc>
                        <a:spcBef>
                          <a:spcPts val="0"/>
                        </a:spcBef>
                        <a:spcAft>
                          <a:spcPts val="0"/>
                        </a:spcAft>
                      </a:pPr>
                      <a:r>
                        <a:rPr lang="en-US" sz="900" b="1" dirty="0" smtClean="0">
                          <a:solidFill>
                            <a:srgbClr val="C00000"/>
                          </a:solidFill>
                          <a:latin typeface="+mn-lt"/>
                          <a:ea typeface="Calibri"/>
                          <a:cs typeface="Times New Roman"/>
                        </a:rPr>
                        <a:t>Desired End-state</a:t>
                      </a:r>
                      <a:endParaRPr lang="en-US" sz="90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baseline="0" dirty="0" smtClean="0">
                          <a:solidFill>
                            <a:schemeClr val="tx1"/>
                          </a:solidFill>
                          <a:latin typeface="+mn-lt"/>
                          <a:ea typeface="Calibri"/>
                          <a:cs typeface="Times New Roman"/>
                        </a:rPr>
                        <a:t>  </a:t>
                      </a:r>
                      <a:r>
                        <a:rPr lang="en-US" sz="750" b="1" dirty="0" smtClean="0">
                          <a:solidFill>
                            <a:schemeClr val="tx1"/>
                          </a:solidFill>
                          <a:latin typeface="+mn-lt"/>
                          <a:ea typeface="Calibri"/>
                          <a:cs typeface="Times New Roman"/>
                        </a:rPr>
                        <a:t>Confident in cultural and foreign language skills </a:t>
                      </a:r>
                    </a:p>
                    <a:p>
                      <a:pPr marL="457200" marR="0" lvl="1" algn="l">
                        <a:lnSpc>
                          <a:spcPct val="100000"/>
                        </a:lnSpc>
                        <a:spcBef>
                          <a:spcPts val="600"/>
                        </a:spcBef>
                        <a:spcAft>
                          <a:spcPts val="0"/>
                        </a:spcAft>
                        <a:buFont typeface="Arial" pitchFamily="34" charset="0"/>
                        <a:buChar char="•"/>
                      </a:pPr>
                      <a:r>
                        <a:rPr lang="en-US" sz="750" b="1" dirty="0" smtClean="0">
                          <a:solidFill>
                            <a:srgbClr val="C00000"/>
                          </a:solidFill>
                          <a:latin typeface="+mn-lt"/>
                          <a:ea typeface="Calibri"/>
                          <a:cs typeface="Times New Roman"/>
                        </a:rPr>
                        <a:t>  Achieved through combination of experience</a:t>
                      </a:r>
                      <a:r>
                        <a:rPr lang="en-US" sz="750" b="1" baseline="0" dirty="0" smtClean="0">
                          <a:solidFill>
                            <a:srgbClr val="C00000"/>
                          </a:solidFill>
                          <a:latin typeface="+mn-lt"/>
                          <a:ea typeface="Calibri"/>
                          <a:cs typeface="Times New Roman"/>
                        </a:rPr>
                        <a:t> (deployments), self development, and home station</a:t>
                      </a:r>
                      <a:endParaRPr lang="en-US" sz="750" b="1" dirty="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Confident of cultural, language and information skills</a:t>
                      </a:r>
                    </a:p>
                    <a:p>
                      <a:pPr marL="45720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750" b="1" dirty="0" smtClean="0">
                          <a:solidFill>
                            <a:srgbClr val="C00000"/>
                          </a:solidFill>
                          <a:latin typeface="+mn-lt"/>
                          <a:ea typeface="Calibri"/>
                          <a:cs typeface="Times New Roman"/>
                        </a:rPr>
                        <a:t>  Achieved through a combination of experience</a:t>
                      </a:r>
                      <a:r>
                        <a:rPr lang="en-US" sz="750" b="1" baseline="0" dirty="0" smtClean="0">
                          <a:solidFill>
                            <a:srgbClr val="C00000"/>
                          </a:solidFill>
                          <a:latin typeface="+mn-lt"/>
                          <a:ea typeface="Calibri"/>
                          <a:cs typeface="Times New Roman"/>
                        </a:rPr>
                        <a:t> (deployments), </a:t>
                      </a:r>
                      <a:r>
                        <a:rPr lang="en-US" sz="750" b="1" dirty="0" smtClean="0">
                          <a:solidFill>
                            <a:srgbClr val="C00000"/>
                          </a:solidFill>
                          <a:latin typeface="+mn-lt"/>
                          <a:ea typeface="Calibri"/>
                          <a:cs typeface="Times New Roman"/>
                        </a:rPr>
                        <a:t>more advanced and </a:t>
                      </a:r>
                      <a:r>
                        <a:rPr lang="en-US" sz="750" b="1" baseline="0" dirty="0" smtClean="0">
                          <a:solidFill>
                            <a:srgbClr val="C00000"/>
                          </a:solidFill>
                          <a:latin typeface="+mn-lt"/>
                          <a:ea typeface="Calibri"/>
                          <a:cs typeface="Times New Roman"/>
                        </a:rPr>
                        <a:t>consistent self development, and home station</a:t>
                      </a:r>
                      <a:endParaRPr lang="en-US" sz="750" b="1" dirty="0" smtClean="0">
                        <a:solidFill>
                          <a:srgbClr val="C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Expert at applying culture, language and information </a:t>
                      </a:r>
                    </a:p>
                    <a:p>
                      <a:pPr marL="457200" marR="0" lvl="2"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750" b="1" dirty="0" smtClean="0">
                          <a:solidFill>
                            <a:srgbClr val="C00000"/>
                          </a:solidFill>
                          <a:latin typeface="+mn-lt"/>
                          <a:ea typeface="Calibri"/>
                          <a:cs typeface="Times New Roman"/>
                        </a:rPr>
                        <a:t>  Achieved through additional training and education</a:t>
                      </a:r>
                    </a:p>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Capable to serve in a JIIM capacity on a TT, S-TT, IA, Joint or Multi-National Staff</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750" b="1" dirty="0" smtClean="0">
                          <a:solidFill>
                            <a:srgbClr val="000000"/>
                          </a:solidFill>
                          <a:latin typeface="+mn-lt"/>
                          <a:ea typeface="Calibri"/>
                          <a:cs typeface="Times New Roman"/>
                        </a:rPr>
                        <a:t>  Applies culture, language, and information </a:t>
                      </a:r>
                      <a:r>
                        <a:rPr lang="en-US" sz="750" b="1" u="none" strike="noStrike" dirty="0" smtClean="0">
                          <a:solidFill>
                            <a:srgbClr val="C00000"/>
                          </a:solidFill>
                          <a:latin typeface="+mn-lt"/>
                          <a:ea typeface="Calibri"/>
                          <a:cs typeface="Times New Roman"/>
                        </a:rPr>
                        <a:t>through</a:t>
                      </a:r>
                      <a:r>
                        <a:rPr lang="en-US" sz="750" b="1" u="none" strike="noStrike" baseline="0" dirty="0" smtClean="0">
                          <a:solidFill>
                            <a:srgbClr val="C00000"/>
                          </a:solidFill>
                          <a:latin typeface="+mn-lt"/>
                          <a:ea typeface="Calibri"/>
                          <a:cs typeface="Times New Roman"/>
                        </a:rPr>
                        <a:t> interpersonal skills and being culturally astute within other cultures </a:t>
                      </a:r>
                      <a:endParaRPr lang="en-US" sz="75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28600" y="5343525"/>
            <a:ext cx="8686800"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153400" y="4495800"/>
            <a:ext cx="609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73950" y="4616450"/>
            <a:ext cx="838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5059" y="77752"/>
            <a:ext cx="9227206" cy="969496"/>
          </a:xfrm>
          <a:prstGeom prst="rect">
            <a:avLst/>
          </a:prstGeom>
          <a:noFill/>
        </p:spPr>
        <p:txBody>
          <a:bodyPr wrap="none">
            <a:spAutoFit/>
          </a:bodyPr>
          <a:lstStyle/>
          <a:p>
            <a:pPr algn="ctr">
              <a:defRPr/>
            </a:pPr>
            <a:r>
              <a:rPr lang="en-US" sz="2400" b="1" kern="0" dirty="0" smtClean="0">
                <a:solidFill>
                  <a:srgbClr val="FFFF00"/>
                </a:solidFill>
                <a:latin typeface="Arial" pitchFamily="34" charset="0"/>
                <a:cs typeface="Arial" pitchFamily="34" charset="0"/>
              </a:rPr>
              <a:t>                                              Army Leader Development Strategy</a:t>
            </a:r>
            <a:endParaRPr lang="en-US" sz="2400" b="1"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endParaRPr>
          </a:p>
          <a:p>
            <a:pPr algn="ctr">
              <a:spcBef>
                <a:spcPts val="600"/>
              </a:spcBef>
              <a:defRPr/>
            </a:pPr>
            <a:r>
              <a:rPr lang="en-US" sz="2800" b="1" u="sng" kern="0" dirty="0" smtClean="0">
                <a:solidFill>
                  <a:srgbClr val="0070C0"/>
                </a:solidFill>
              </a:rPr>
              <a:t>LREC</a:t>
            </a:r>
            <a:r>
              <a:rPr lang="en-US" sz="2000"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cs typeface="Arial" pitchFamily="34" charset="0"/>
              </a:rPr>
              <a:t> Expectations</a:t>
            </a:r>
            <a:endParaRPr lang="en-US" sz="2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graphicFrame>
        <p:nvGraphicFramePr>
          <p:cNvPr id="65" name="Table 64"/>
          <p:cNvGraphicFramePr>
            <a:graphicFrameLocks noGrp="1"/>
          </p:cNvGraphicFramePr>
          <p:nvPr/>
        </p:nvGraphicFramePr>
        <p:xfrm>
          <a:off x="228600" y="1143001"/>
          <a:ext cx="8686798" cy="5623734"/>
        </p:xfrm>
        <a:graphic>
          <a:graphicData uri="http://schemas.openxmlformats.org/drawingml/2006/table">
            <a:tbl>
              <a:tblPr/>
              <a:tblGrid>
                <a:gridCol w="965203"/>
                <a:gridCol w="1544319"/>
                <a:gridCol w="1544319"/>
                <a:gridCol w="1544319"/>
                <a:gridCol w="1544319"/>
                <a:gridCol w="1544319"/>
              </a:tblGrid>
              <a:tr h="169174">
                <a:tc>
                  <a:txBody>
                    <a:bodyPr/>
                    <a:lstStyle/>
                    <a:p>
                      <a:pPr marL="0" marR="0" algn="ctr">
                        <a:lnSpc>
                          <a:spcPct val="115000"/>
                        </a:lnSpc>
                        <a:spcBef>
                          <a:spcPts val="0"/>
                        </a:spcBef>
                        <a:spcAft>
                          <a:spcPts val="0"/>
                        </a:spcAft>
                      </a:pPr>
                      <a:r>
                        <a:rPr lang="en-US" sz="1000" b="1" dirty="0">
                          <a:solidFill>
                            <a:srgbClr val="000000"/>
                          </a:solidFill>
                          <a:latin typeface="+mn-lt"/>
                          <a:ea typeface="Calibri"/>
                          <a:cs typeface="Times New Roman"/>
                        </a:rPr>
                        <a:t> </a:t>
                      </a:r>
                      <a:endParaRPr lang="en-US" sz="1000" b="1" dirty="0">
                        <a:latin typeface="+mn-lt"/>
                        <a:ea typeface="Calibri"/>
                        <a:cs typeface="Times New Roman"/>
                      </a:endParaRPr>
                    </a:p>
                  </a:txBody>
                  <a:tcPr marL="8550" marR="85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WO/CW2</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CW3</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CW4</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CW5</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7690">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Training</a:t>
                      </a:r>
                      <a:endParaRPr lang="en-US" sz="1000" b="1" dirty="0">
                        <a:latin typeface="+mn-lt"/>
                        <a:ea typeface="Calibri"/>
                        <a:cs typeface="Times New Roman"/>
                      </a:endParaRPr>
                    </a:p>
                    <a:p>
                      <a:pPr marL="0" marR="0" algn="l">
                        <a:lnSpc>
                          <a:spcPct val="115000"/>
                        </a:lnSpc>
                        <a:spcBef>
                          <a:spcPts val="0"/>
                        </a:spcBef>
                        <a:spcAft>
                          <a:spcPts val="0"/>
                        </a:spcAft>
                      </a:pPr>
                      <a:r>
                        <a:rPr lang="en-US" sz="1000" b="1" dirty="0">
                          <a:solidFill>
                            <a:srgbClr val="000000"/>
                          </a:solidFill>
                          <a:latin typeface="+mn-lt"/>
                          <a:ea typeface="Calibri"/>
                          <a:cs typeface="Times New Roman"/>
                        </a:rPr>
                        <a:t> </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Cultural </a:t>
                      </a:r>
                      <a:r>
                        <a:rPr lang="en-US" sz="900" b="1" dirty="0">
                          <a:latin typeface="Arial"/>
                          <a:ea typeface="Times New Roman"/>
                          <a:cs typeface="Times New Roman"/>
                        </a:rPr>
                        <a:t>and Language awareness </a:t>
                      </a:r>
                      <a:r>
                        <a:rPr lang="en-US" sz="900" b="1" dirty="0" smtClean="0">
                          <a:latin typeface="Arial"/>
                          <a:ea typeface="Times New Roman"/>
                          <a:cs typeface="Times New Roman"/>
                        </a:rPr>
                        <a:t>attained </a:t>
                      </a:r>
                      <a:r>
                        <a:rPr lang="en-US" sz="900" b="1" dirty="0" smtClean="0">
                          <a:solidFill>
                            <a:srgbClr val="C00000"/>
                          </a:solidFill>
                          <a:latin typeface="Arial"/>
                          <a:ea typeface="Times New Roman"/>
                          <a:cs typeface="Times New Roman"/>
                        </a:rPr>
                        <a:t>on basic level</a:t>
                      </a:r>
                    </a:p>
                    <a:p>
                      <a:pPr marL="457200" marR="0" lvl="1" algn="l">
                        <a:lnSpc>
                          <a:spcPct val="100000"/>
                        </a:lnSpc>
                        <a:spcBef>
                          <a:spcPts val="600"/>
                        </a:spcBef>
                        <a:spcAft>
                          <a:spcPts val="0"/>
                        </a:spcAft>
                        <a:buFont typeface="Arial" pitchFamily="34" charset="0"/>
                        <a:buChar char="•"/>
                      </a:pPr>
                      <a:r>
                        <a:rPr lang="en-US" sz="800" b="1" dirty="0" smtClean="0">
                          <a:solidFill>
                            <a:srgbClr val="C00000"/>
                          </a:solidFill>
                          <a:latin typeface="+mn-lt"/>
                          <a:ea typeface="Calibri"/>
                          <a:cs typeface="Times New Roman"/>
                        </a:rPr>
                        <a:t>  Achieved</a:t>
                      </a:r>
                      <a:r>
                        <a:rPr lang="en-US" sz="800" b="1" baseline="0" dirty="0" smtClean="0">
                          <a:solidFill>
                            <a:srgbClr val="C00000"/>
                          </a:solidFill>
                          <a:latin typeface="+mn-lt"/>
                          <a:ea typeface="Calibri"/>
                          <a:cs typeface="Times New Roman"/>
                        </a:rPr>
                        <a:t> through institutional, self development and home station training</a:t>
                      </a:r>
                      <a:endParaRPr lang="en-US" sz="1000" dirty="0">
                        <a:solidFill>
                          <a:srgbClr val="C00000"/>
                        </a:solidFill>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Technical/tactical </a:t>
                      </a:r>
                      <a:r>
                        <a:rPr lang="en-US" sz="900" b="1" dirty="0">
                          <a:latin typeface="Arial"/>
                          <a:ea typeface="Times New Roman"/>
                          <a:cs typeface="Times New Roman"/>
                        </a:rPr>
                        <a:t>systems competence in FSO in JIIM environment</a:t>
                      </a:r>
                      <a:endParaRPr lang="en-US" sz="90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Cultural </a:t>
                      </a:r>
                      <a:r>
                        <a:rPr lang="en-US" sz="900" b="1" dirty="0">
                          <a:latin typeface="Arial"/>
                          <a:ea typeface="Times New Roman"/>
                          <a:cs typeface="Times New Roman"/>
                        </a:rPr>
                        <a:t>understanding </a:t>
                      </a:r>
                      <a:r>
                        <a:rPr lang="en-US" sz="900" b="1" dirty="0" smtClean="0">
                          <a:latin typeface="Arial"/>
                          <a:ea typeface="Times New Roman"/>
                          <a:cs typeface="Times New Roman"/>
                        </a:rPr>
                        <a:t>attained</a:t>
                      </a:r>
                    </a:p>
                    <a:p>
                      <a:pPr marL="457200" marR="0" lvl="3"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additional training</a:t>
                      </a: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Basic </a:t>
                      </a:r>
                      <a:r>
                        <a:rPr lang="en-US" sz="900" b="1" dirty="0">
                          <a:latin typeface="Arial"/>
                          <a:ea typeface="Times New Roman"/>
                          <a:cs typeface="Times New Roman"/>
                        </a:rPr>
                        <a:t>language </a:t>
                      </a:r>
                      <a:r>
                        <a:rPr lang="en-US" sz="900" b="1" dirty="0" smtClean="0">
                          <a:latin typeface="Arial"/>
                          <a:ea typeface="Times New Roman"/>
                          <a:cs typeface="Times New Roman"/>
                        </a:rPr>
                        <a:t>awareness</a:t>
                      </a:r>
                    </a:p>
                    <a:p>
                      <a:pPr marL="457200" marR="0" lvl="3"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additional self development</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Rapidly </a:t>
                      </a:r>
                      <a:r>
                        <a:rPr lang="en-US" sz="900" b="1" dirty="0">
                          <a:latin typeface="Arial"/>
                          <a:ea typeface="Times New Roman"/>
                          <a:cs typeface="Times New Roman"/>
                        </a:rPr>
                        <a:t>determine innovative, adaptive solutions to address complex, ambiguous problem in a JIIM environment</a:t>
                      </a:r>
                      <a:endParaRPr lang="en-US" sz="9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Understands </a:t>
                      </a:r>
                      <a:r>
                        <a:rPr lang="en-US" sz="900" b="1" dirty="0">
                          <a:latin typeface="Arial"/>
                          <a:ea typeface="Times New Roman"/>
                          <a:cs typeface="Times New Roman"/>
                        </a:rPr>
                        <a:t>JIIM complexity across cultures and uncertain coalitions</a:t>
                      </a:r>
                      <a:endParaRPr lang="en-US" sz="9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endParaRPr lang="en-US" sz="1000" b="1" dirty="0" smtClean="0">
                        <a:solidFill>
                          <a:srgbClr val="0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0582">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Education</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Enhanced </a:t>
                      </a:r>
                      <a:r>
                        <a:rPr lang="en-US" sz="900" b="1" dirty="0">
                          <a:latin typeface="Arial"/>
                          <a:ea typeface="Times New Roman"/>
                          <a:cs typeface="Times New Roman"/>
                        </a:rPr>
                        <a:t>awareness of Cultural, Language, and Information effects on indigenous populations </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Develops </a:t>
                      </a:r>
                      <a:r>
                        <a:rPr lang="en-US" sz="900" b="1" dirty="0">
                          <a:latin typeface="Arial"/>
                          <a:ea typeface="Times New Roman"/>
                          <a:cs typeface="Times New Roman"/>
                        </a:rPr>
                        <a:t>creative and critical thinking skills to solve complex problems</a:t>
                      </a:r>
                      <a:endParaRPr lang="en-US" sz="10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Comprehend </a:t>
                      </a:r>
                      <a:r>
                        <a:rPr lang="en-US" sz="900" b="1" dirty="0">
                          <a:latin typeface="Arial"/>
                          <a:ea typeface="Times New Roman"/>
                          <a:cs typeface="Times New Roman"/>
                        </a:rPr>
                        <a:t>systems integration &amp; management role in JIIM </a:t>
                      </a:r>
                      <a:r>
                        <a:rPr lang="en-US" sz="900" b="1" dirty="0" smtClean="0">
                          <a:latin typeface="Arial"/>
                          <a:ea typeface="Times New Roman"/>
                          <a:cs typeface="Times New Roman"/>
                        </a:rPr>
                        <a:t>environment</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Develop </a:t>
                      </a:r>
                      <a:r>
                        <a:rPr lang="en-US" sz="900" b="1" dirty="0">
                          <a:latin typeface="Arial"/>
                          <a:ea typeface="Times New Roman"/>
                          <a:cs typeface="Times New Roman"/>
                        </a:rPr>
                        <a:t>knowledge of  culture, language, and </a:t>
                      </a:r>
                      <a:r>
                        <a:rPr lang="en-US" sz="900" b="1" dirty="0" smtClean="0">
                          <a:latin typeface="Arial"/>
                          <a:ea typeface="Times New Roman"/>
                          <a:cs typeface="Times New Roman"/>
                        </a:rPr>
                        <a:t>information</a:t>
                      </a:r>
                    </a:p>
                    <a:p>
                      <a:pPr marL="457200" marR="0" lvl="3"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institution, self development and home station</a:t>
                      </a:r>
                      <a:endParaRPr lang="en-US" sz="800" b="1" kern="1200" baseline="0" dirty="0">
                        <a:solidFill>
                          <a:srgbClr val="C0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Tactical/Operational </a:t>
                      </a:r>
                      <a:r>
                        <a:rPr lang="en-US" sz="900" b="1" dirty="0">
                          <a:latin typeface="Arial"/>
                          <a:ea typeface="Times New Roman"/>
                          <a:cs typeface="Times New Roman"/>
                        </a:rPr>
                        <a:t>art understanding in JIIM environment</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Culture</a:t>
                      </a:r>
                      <a:r>
                        <a:rPr lang="en-US" sz="900" b="1" dirty="0">
                          <a:latin typeface="Arial"/>
                          <a:ea typeface="Times New Roman"/>
                          <a:cs typeface="Times New Roman"/>
                        </a:rPr>
                        <a:t>, language, and </a:t>
                      </a:r>
                      <a:r>
                        <a:rPr lang="en-US" sz="900" b="1" dirty="0" smtClean="0">
                          <a:latin typeface="Arial"/>
                          <a:ea typeface="Times New Roman"/>
                          <a:cs typeface="Times New Roman"/>
                        </a:rPr>
                        <a:t>information</a:t>
                      </a:r>
                    </a:p>
                    <a:p>
                      <a:pPr marL="457200" marR="0" lvl="4"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institution, self development and home station</a:t>
                      </a: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Attendance </a:t>
                      </a:r>
                      <a:r>
                        <a:rPr lang="en-US" sz="900" b="1" dirty="0">
                          <a:latin typeface="Arial"/>
                          <a:ea typeface="Times New Roman"/>
                          <a:cs typeface="Times New Roman"/>
                        </a:rPr>
                        <a:t>at foreign and sister service school exchange program</a:t>
                      </a:r>
                      <a:endParaRPr lang="en-US" sz="10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Complex </a:t>
                      </a:r>
                      <a:r>
                        <a:rPr lang="en-US" sz="900" b="1" dirty="0">
                          <a:latin typeface="Arial"/>
                          <a:ea typeface="Times New Roman"/>
                          <a:cs typeface="Times New Roman"/>
                        </a:rPr>
                        <a:t>international, multi-cultural ethical </a:t>
                      </a:r>
                      <a:r>
                        <a:rPr lang="en-US" sz="900" b="1" dirty="0" smtClean="0">
                          <a:latin typeface="Arial"/>
                          <a:ea typeface="Times New Roman"/>
                          <a:cs typeface="Times New Roman"/>
                        </a:rPr>
                        <a:t>dilemmas</a:t>
                      </a:r>
                    </a:p>
                    <a:p>
                      <a:pPr marL="457200" marR="0" lvl="5"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smtClean="0">
                          <a:solidFill>
                            <a:srgbClr val="C00000"/>
                          </a:solidFill>
                          <a:latin typeface="+mn-lt"/>
                          <a:ea typeface="Calibri"/>
                          <a:cs typeface="Times New Roman"/>
                        </a:rPr>
                        <a:t>  Achieved </a:t>
                      </a:r>
                      <a:r>
                        <a:rPr lang="en-US" sz="800" b="1" kern="1200" baseline="0" dirty="0" smtClean="0">
                          <a:solidFill>
                            <a:srgbClr val="C00000"/>
                          </a:solidFill>
                          <a:latin typeface="+mn-lt"/>
                          <a:ea typeface="Calibri"/>
                          <a:cs typeface="Times New Roman"/>
                        </a:rPr>
                        <a:t>through self development and home station</a:t>
                      </a: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Culture</a:t>
                      </a:r>
                      <a:r>
                        <a:rPr lang="en-US" sz="900" b="1" dirty="0">
                          <a:latin typeface="Arial"/>
                          <a:ea typeface="Times New Roman"/>
                          <a:cs typeface="Times New Roman"/>
                        </a:rPr>
                        <a:t>, language, and information skills </a:t>
                      </a:r>
                      <a:r>
                        <a:rPr lang="en-US" sz="900" b="1" dirty="0" smtClean="0">
                          <a:latin typeface="Arial"/>
                          <a:ea typeface="Times New Roman"/>
                          <a:cs typeface="Times New Roman"/>
                        </a:rPr>
                        <a:t>development</a:t>
                      </a:r>
                    </a:p>
                    <a:p>
                      <a:pPr marL="457200" marR="0" lvl="5"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self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None/>
                      </a:pP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8954">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Experience</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buFont typeface="Arial" pitchFamily="34" charset="0"/>
                        <a:buChar char="•"/>
                      </a:pPr>
                      <a:r>
                        <a:rPr lang="en-US" sz="900" b="1" dirty="0" smtClean="0">
                          <a:solidFill>
                            <a:srgbClr val="C00000"/>
                          </a:solidFill>
                          <a:latin typeface="+mn-lt"/>
                          <a:ea typeface="Calibri"/>
                          <a:cs typeface="Times New Roman"/>
                        </a:rPr>
                        <a:t>  Actual and Virtual experience </a:t>
                      </a:r>
                    </a:p>
                    <a:p>
                      <a:pPr marL="457200" marR="0" lvl="1" algn="l">
                        <a:lnSpc>
                          <a:spcPct val="100000"/>
                        </a:lnSpc>
                        <a:spcBef>
                          <a:spcPts val="600"/>
                        </a:spcBef>
                        <a:spcAft>
                          <a:spcPts val="0"/>
                        </a:spcAft>
                        <a:buFont typeface="Arial" pitchFamily="34" charset="0"/>
                        <a:buChar char="•"/>
                      </a:pPr>
                      <a:r>
                        <a:rPr lang="en-US" sz="800" b="1" dirty="0" smtClean="0">
                          <a:solidFill>
                            <a:srgbClr val="C00000"/>
                          </a:solidFill>
                          <a:latin typeface="+mn-lt"/>
                          <a:ea typeface="Calibri"/>
                          <a:cs typeface="Times New Roman"/>
                        </a:rPr>
                        <a:t>  Achieved</a:t>
                      </a:r>
                      <a:r>
                        <a:rPr lang="en-US" sz="800" b="1" baseline="0" dirty="0" smtClean="0">
                          <a:solidFill>
                            <a:srgbClr val="C00000"/>
                          </a:solidFill>
                          <a:latin typeface="+mn-lt"/>
                          <a:ea typeface="Calibri"/>
                          <a:cs typeface="Times New Roman"/>
                        </a:rPr>
                        <a:t> through deployments, r</a:t>
                      </a:r>
                      <a:r>
                        <a:rPr lang="en-US" sz="800" b="1" dirty="0" smtClean="0">
                          <a:solidFill>
                            <a:srgbClr val="C00000"/>
                          </a:solidFill>
                          <a:latin typeface="+mn-lt"/>
                          <a:ea typeface="Calibri"/>
                          <a:cs typeface="Times New Roman"/>
                        </a:rPr>
                        <a:t>ole play</a:t>
                      </a:r>
                      <a:r>
                        <a:rPr lang="en-US" sz="800" b="1" baseline="0" dirty="0" smtClean="0">
                          <a:solidFill>
                            <a:srgbClr val="C00000"/>
                          </a:solidFill>
                          <a:latin typeface="+mn-lt"/>
                          <a:ea typeface="Calibri"/>
                          <a:cs typeface="Times New Roman"/>
                        </a:rPr>
                        <a:t> scenarios, simulations, virtual reality...</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900" b="1" dirty="0" smtClean="0">
                          <a:solidFill>
                            <a:srgbClr val="C00000"/>
                          </a:solidFill>
                          <a:latin typeface="+mn-lt"/>
                          <a:ea typeface="Calibri"/>
                          <a:cs typeface="Times New Roman"/>
                        </a:rPr>
                        <a:t>  Continued Actual and Virtual experience </a:t>
                      </a:r>
                    </a:p>
                    <a:p>
                      <a:pPr marL="0" marR="0" algn="l">
                        <a:lnSpc>
                          <a:spcPct val="100000"/>
                        </a:lnSpc>
                        <a:spcBef>
                          <a:spcPts val="600"/>
                        </a:spcBef>
                        <a:spcAft>
                          <a:spcPts val="0"/>
                        </a:spcAft>
                        <a:buFont typeface="Arial" pitchFamily="34" charset="0"/>
                        <a:buNone/>
                      </a:pPr>
                      <a:endParaRPr lang="en-US" sz="9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Interagency </a:t>
                      </a:r>
                      <a:r>
                        <a:rPr lang="en-US" sz="900" b="1" dirty="0">
                          <a:latin typeface="Arial"/>
                          <a:ea typeface="Times New Roman"/>
                          <a:cs typeface="Times New Roman"/>
                        </a:rPr>
                        <a:t>exchange</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International </a:t>
                      </a:r>
                      <a:r>
                        <a:rPr lang="en-US" sz="900" b="1" dirty="0">
                          <a:latin typeface="Arial"/>
                          <a:ea typeface="Times New Roman"/>
                          <a:cs typeface="Times New Roman"/>
                        </a:rPr>
                        <a:t>Officer sponsorship/exchange </a:t>
                      </a:r>
                      <a:endParaRPr lang="en-US" sz="105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Master </a:t>
                      </a:r>
                      <a:r>
                        <a:rPr lang="en-US" sz="900" b="1" dirty="0">
                          <a:latin typeface="Arial"/>
                          <a:ea typeface="Times New Roman"/>
                          <a:cs typeface="Times New Roman"/>
                        </a:rPr>
                        <a:t>systems integrator, manager, &amp; advisor at BCT in JIIM </a:t>
                      </a:r>
                      <a:r>
                        <a:rPr lang="en-US" sz="900" b="1" dirty="0" smtClean="0">
                          <a:latin typeface="Arial"/>
                          <a:ea typeface="Times New Roman"/>
                          <a:cs typeface="Times New Roman"/>
                        </a:rPr>
                        <a:t>operational environment</a:t>
                      </a:r>
                      <a:endParaRPr lang="en-US" sz="1050" dirty="0">
                        <a:latin typeface="Calibri"/>
                        <a:ea typeface="Times New Roman"/>
                        <a:cs typeface="Times New Roman"/>
                      </a:endParaRPr>
                    </a:p>
                    <a:p>
                      <a:pPr marL="0" marR="0" algn="l">
                        <a:lnSpc>
                          <a:spcPct val="100000"/>
                        </a:lnSpc>
                        <a:spcBef>
                          <a:spcPts val="600"/>
                        </a:spcBef>
                        <a:spcAft>
                          <a:spcPts val="0"/>
                        </a:spcAft>
                        <a:buFont typeface="Arial" pitchFamily="34" charset="0"/>
                        <a:buChar char="•"/>
                      </a:pPr>
                      <a:r>
                        <a:rPr lang="en-US" sz="900" b="1" dirty="0" smtClean="0">
                          <a:latin typeface="Arial"/>
                          <a:ea typeface="Times New Roman"/>
                          <a:cs typeface="Times New Roman"/>
                        </a:rPr>
                        <a:t>  Foreign </a:t>
                      </a:r>
                      <a:r>
                        <a:rPr lang="en-US" sz="900" b="1" dirty="0">
                          <a:latin typeface="Arial"/>
                          <a:ea typeface="Times New Roman"/>
                          <a:cs typeface="Times New Roman"/>
                        </a:rPr>
                        <a:t>exchange</a:t>
                      </a:r>
                      <a:endParaRPr lang="en-US" sz="105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7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140018" y="77752"/>
            <a:ext cx="9397124" cy="969496"/>
          </a:xfrm>
          <a:prstGeom prst="rect">
            <a:avLst/>
          </a:prstGeom>
          <a:noFill/>
        </p:spPr>
        <p:txBody>
          <a:bodyPr wrap="none">
            <a:spAutoFit/>
          </a:bodyPr>
          <a:lstStyle/>
          <a:p>
            <a:pPr algn="ctr">
              <a:defRPr/>
            </a:pPr>
            <a:r>
              <a:rPr lang="en-US" sz="2400" b="1" kern="0" dirty="0" smtClean="0">
                <a:solidFill>
                  <a:srgbClr val="FFFF00"/>
                </a:solidFill>
                <a:latin typeface="Arial" pitchFamily="34" charset="0"/>
                <a:cs typeface="Arial" pitchFamily="34" charset="0"/>
              </a:rPr>
              <a:t>                                               Army Leader Development Strategy</a:t>
            </a:r>
            <a:endParaRPr lang="en-US" sz="2400" b="1"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endParaRPr>
          </a:p>
          <a:p>
            <a:pPr algn="ctr">
              <a:spcBef>
                <a:spcPts val="600"/>
              </a:spcBef>
              <a:defRPr/>
            </a:pPr>
            <a:r>
              <a:rPr lang="en-US" sz="2800" b="1" u="sng" kern="0" dirty="0" smtClean="0">
                <a:solidFill>
                  <a:srgbClr val="0070C0"/>
                </a:solidFill>
                <a:latin typeface="+mj-lt"/>
              </a:rPr>
              <a:t>LREC</a:t>
            </a:r>
            <a:r>
              <a:rPr lang="en-US" sz="2000"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cs typeface="Arial" pitchFamily="34" charset="0"/>
              </a:rPr>
              <a:t> Expectations</a:t>
            </a:r>
            <a:endParaRPr lang="en-US" sz="2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graphicFrame>
        <p:nvGraphicFramePr>
          <p:cNvPr id="65" name="Table 64"/>
          <p:cNvGraphicFramePr>
            <a:graphicFrameLocks noGrp="1"/>
          </p:cNvGraphicFramePr>
          <p:nvPr/>
        </p:nvGraphicFramePr>
        <p:xfrm>
          <a:off x="228600" y="1143000"/>
          <a:ext cx="8686798" cy="5195161"/>
        </p:xfrm>
        <a:graphic>
          <a:graphicData uri="http://schemas.openxmlformats.org/drawingml/2006/table">
            <a:tbl>
              <a:tblPr/>
              <a:tblGrid>
                <a:gridCol w="965203"/>
                <a:gridCol w="1544319"/>
                <a:gridCol w="1544319"/>
                <a:gridCol w="1544319"/>
                <a:gridCol w="1544319"/>
                <a:gridCol w="1544319"/>
              </a:tblGrid>
              <a:tr h="167917">
                <a:tc>
                  <a:txBody>
                    <a:bodyPr/>
                    <a:lstStyle/>
                    <a:p>
                      <a:pPr marL="0" marR="0" algn="ctr">
                        <a:lnSpc>
                          <a:spcPct val="115000"/>
                        </a:lnSpc>
                        <a:spcBef>
                          <a:spcPts val="0"/>
                        </a:spcBef>
                        <a:spcAft>
                          <a:spcPts val="0"/>
                        </a:spcAft>
                      </a:pPr>
                      <a:r>
                        <a:rPr lang="en-US" sz="1000" b="1" dirty="0">
                          <a:solidFill>
                            <a:srgbClr val="000000"/>
                          </a:solidFill>
                          <a:latin typeface="+mn-lt"/>
                          <a:ea typeface="Calibri"/>
                          <a:cs typeface="Times New Roman"/>
                        </a:rPr>
                        <a:t> </a:t>
                      </a:r>
                      <a:endParaRPr lang="en-US" sz="1000" b="1" dirty="0">
                        <a:latin typeface="+mn-lt"/>
                        <a:ea typeface="Calibri"/>
                        <a:cs typeface="Times New Roman"/>
                      </a:endParaRPr>
                    </a:p>
                  </a:txBody>
                  <a:tcPr marL="8550" marR="85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CPL/SGT</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SSG</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SFC</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b="1" dirty="0" smtClean="0">
                          <a:solidFill>
                            <a:srgbClr val="000000"/>
                          </a:solidFill>
                          <a:latin typeface="+mn-lt"/>
                          <a:ea typeface="Calibri"/>
                          <a:cs typeface="Times New Roman"/>
                        </a:rPr>
                        <a:t>MSG/1SG</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b="1" dirty="0" smtClean="0">
                          <a:latin typeface="+mn-lt"/>
                          <a:ea typeface="Calibri"/>
                          <a:cs typeface="Times New Roman"/>
                        </a:rPr>
                        <a:t>SGM/CSM</a:t>
                      </a:r>
                      <a:endParaRPr lang="en-US" sz="1000" b="1" dirty="0">
                        <a:latin typeface="+mn-lt"/>
                        <a:ea typeface="Calibri"/>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1140">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Training</a:t>
                      </a:r>
                      <a:endParaRPr lang="en-US" sz="1000" b="1" dirty="0">
                        <a:latin typeface="+mn-lt"/>
                        <a:ea typeface="Calibri"/>
                        <a:cs typeface="Times New Roman"/>
                      </a:endParaRPr>
                    </a:p>
                    <a:p>
                      <a:pPr marL="0" marR="0" algn="l">
                        <a:lnSpc>
                          <a:spcPct val="115000"/>
                        </a:lnSpc>
                        <a:spcBef>
                          <a:spcPts val="0"/>
                        </a:spcBef>
                        <a:spcAft>
                          <a:spcPts val="0"/>
                        </a:spcAft>
                      </a:pPr>
                      <a:r>
                        <a:rPr lang="en-US" sz="1000" b="1" dirty="0">
                          <a:solidFill>
                            <a:srgbClr val="000000"/>
                          </a:solidFill>
                          <a:latin typeface="+mn-lt"/>
                          <a:ea typeface="Calibri"/>
                          <a:cs typeface="Times New Roman"/>
                        </a:rPr>
                        <a:t> </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15000"/>
                        </a:lnSpc>
                        <a:spcBef>
                          <a:spcPts val="600"/>
                        </a:spcBef>
                        <a:spcAft>
                          <a:spcPts val="0"/>
                        </a:spcAft>
                        <a:buClrTx/>
                        <a:buSzTx/>
                        <a:buFont typeface="Arial" pitchFamily="34" charset="0"/>
                        <a:buChar char="•"/>
                        <a:tabLst/>
                        <a:defRPr/>
                      </a:pPr>
                      <a:r>
                        <a:rPr lang="en-US" sz="1000" b="1" dirty="0" smtClean="0">
                          <a:solidFill>
                            <a:srgbClr val="C00000"/>
                          </a:solidFill>
                          <a:latin typeface="+mn-lt"/>
                          <a:ea typeface="Calibri"/>
                          <a:cs typeface="Times New Roman"/>
                        </a:rPr>
                        <a:t>  Achieved</a:t>
                      </a:r>
                      <a:r>
                        <a:rPr lang="en-US" sz="1000" b="1" baseline="0" dirty="0" smtClean="0">
                          <a:solidFill>
                            <a:srgbClr val="C00000"/>
                          </a:solidFill>
                          <a:latin typeface="+mn-lt"/>
                          <a:ea typeface="Calibri"/>
                          <a:cs typeface="Times New Roman"/>
                        </a:rPr>
                        <a:t> through common core </a:t>
                      </a:r>
                      <a:r>
                        <a:rPr lang="en-US" sz="1000" b="1" dirty="0" smtClean="0">
                          <a:solidFill>
                            <a:srgbClr val="C00000"/>
                          </a:solidFill>
                          <a:latin typeface="+mn-lt"/>
                          <a:ea typeface="Calibri"/>
                          <a:cs typeface="Times New Roman"/>
                        </a:rPr>
                        <a:t>training to obtain TRADOC required Cultural</a:t>
                      </a:r>
                      <a:r>
                        <a:rPr lang="en-US" sz="1000" b="1" baseline="0" dirty="0" smtClean="0">
                          <a:solidFill>
                            <a:srgbClr val="C00000"/>
                          </a:solidFill>
                          <a:latin typeface="+mn-lt"/>
                          <a:ea typeface="Calibri"/>
                          <a:cs typeface="Times New Roman"/>
                        </a:rPr>
                        <a:t> Awareness level</a:t>
                      </a:r>
                      <a:endParaRPr lang="en-US" sz="1000" b="1" dirty="0" smtClean="0">
                        <a:solidFill>
                          <a:srgbClr val="000000"/>
                        </a:solidFill>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Know </a:t>
                      </a:r>
                      <a:r>
                        <a:rPr lang="en-US" sz="1000" b="1" dirty="0">
                          <a:solidFill>
                            <a:srgbClr val="000000"/>
                          </a:solidFill>
                          <a:latin typeface="Arial"/>
                          <a:ea typeface="Times New Roman"/>
                          <a:cs typeface="Times New Roman"/>
                        </a:rPr>
                        <a:t>how to integrate available JIIM capabilities into </a:t>
                      </a:r>
                      <a:r>
                        <a:rPr lang="en-US" sz="1000" b="1" dirty="0" smtClean="0">
                          <a:solidFill>
                            <a:srgbClr val="000000"/>
                          </a:solidFill>
                          <a:latin typeface="Arial"/>
                          <a:ea typeface="Times New Roman"/>
                          <a:cs typeface="Times New Roman"/>
                        </a:rPr>
                        <a:t>mission</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C00000"/>
                          </a:solidFill>
                          <a:latin typeface="+mn-lt"/>
                          <a:ea typeface="Calibri"/>
                          <a:cs typeface="Times New Roman"/>
                        </a:rPr>
                        <a:t>  C</a:t>
                      </a:r>
                      <a:r>
                        <a:rPr lang="en-US" sz="1000" b="1" baseline="0" dirty="0" smtClean="0">
                          <a:solidFill>
                            <a:srgbClr val="C00000"/>
                          </a:solidFill>
                          <a:latin typeface="+mn-lt"/>
                          <a:ea typeface="Calibri"/>
                          <a:cs typeface="Times New Roman"/>
                        </a:rPr>
                        <a:t>ommon core training with continuing self development, encouraging additional CA and FL training </a:t>
                      </a:r>
                      <a:endParaRPr lang="en-US" sz="10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942">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Education</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Understand </a:t>
                      </a:r>
                      <a:r>
                        <a:rPr lang="en-US" sz="1000" b="1" dirty="0">
                          <a:solidFill>
                            <a:srgbClr val="000000"/>
                          </a:solidFill>
                          <a:latin typeface="Arial"/>
                          <a:ea typeface="Times New Roman"/>
                          <a:cs typeface="Times New Roman"/>
                        </a:rPr>
                        <a:t>the importance of culture and language  and their impact on tactical operations</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Agile </a:t>
                      </a:r>
                      <a:r>
                        <a:rPr lang="en-US" sz="1000" b="1" dirty="0">
                          <a:solidFill>
                            <a:srgbClr val="000000"/>
                          </a:solidFill>
                          <a:latin typeface="Arial"/>
                          <a:ea typeface="Times New Roman"/>
                          <a:cs typeface="Times New Roman"/>
                        </a:rPr>
                        <a:t>enough to move effectively through other </a:t>
                      </a:r>
                      <a:r>
                        <a:rPr lang="en-US" sz="1000" b="1" dirty="0" smtClean="0">
                          <a:solidFill>
                            <a:srgbClr val="000000"/>
                          </a:solidFill>
                          <a:latin typeface="Arial"/>
                          <a:ea typeface="Times New Roman"/>
                          <a:cs typeface="Times New Roman"/>
                        </a:rPr>
                        <a:t>cultures</a:t>
                      </a:r>
                    </a:p>
                    <a:p>
                      <a:pPr marL="457200" marR="0" lvl="6" indent="0" algn="l" defTabSz="914400" rtl="0" eaLnBrk="1" fontAlgn="auto" latinLnBrk="0" hangingPunct="1">
                        <a:lnSpc>
                          <a:spcPct val="115000"/>
                        </a:lnSpc>
                        <a:spcBef>
                          <a:spcPts val="600"/>
                        </a:spcBef>
                        <a:spcAft>
                          <a:spcPts val="0"/>
                        </a:spcAft>
                        <a:buClrTx/>
                        <a:buSzTx/>
                        <a:buFont typeface="Arial" pitchFamily="34" charset="0"/>
                        <a:buChar char="•"/>
                        <a:tabLst/>
                        <a:defRPr/>
                      </a:pPr>
                      <a:r>
                        <a:rPr lang="en-US" sz="800" b="1" kern="1200" baseline="0" dirty="0" smtClean="0">
                          <a:solidFill>
                            <a:srgbClr val="C00000"/>
                          </a:solidFill>
                          <a:latin typeface="+mn-lt"/>
                          <a:ea typeface="Calibri"/>
                          <a:cs typeface="Times New Roman"/>
                        </a:rPr>
                        <a:t>  Achieved through institution, self development, and home station</a:t>
                      </a:r>
                    </a:p>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l" defTabSz="914400" rtl="0" eaLnBrk="1" fontAlgn="auto" latinLnBrk="0" hangingPunct="1">
                        <a:lnSpc>
                          <a:spcPct val="115000"/>
                        </a:lnSpc>
                        <a:spcBef>
                          <a:spcPts val="600"/>
                        </a:spcBef>
                        <a:spcAft>
                          <a:spcPts val="0"/>
                        </a:spcAft>
                        <a:buClrTx/>
                        <a:buSzTx/>
                        <a:buFont typeface="Arial" pitchFamily="34" charset="0"/>
                        <a:buNone/>
                        <a:tabLst/>
                        <a:defRPr/>
                      </a:pPr>
                      <a:r>
                        <a:rPr lang="en-US" sz="1000" b="1" dirty="0" smtClean="0">
                          <a:solidFill>
                            <a:srgbClr val="000000"/>
                          </a:solidFill>
                          <a:latin typeface="Arial"/>
                          <a:ea typeface="Times New Roman"/>
                          <a:cs typeface="Times New Roman"/>
                        </a:rPr>
                        <a:t> </a:t>
                      </a:r>
                      <a:r>
                        <a:rPr lang="en-US" sz="1100" b="1" dirty="0" smtClean="0">
                          <a:solidFill>
                            <a:srgbClr val="C00000"/>
                          </a:solidFill>
                          <a:latin typeface="+mn-lt"/>
                          <a:ea typeface="Calibri"/>
                          <a:cs typeface="Times New Roman"/>
                        </a:rPr>
                        <a:t>Continue c</a:t>
                      </a:r>
                      <a:r>
                        <a:rPr lang="en-US" sz="1100" b="1" baseline="0" dirty="0" smtClean="0">
                          <a:solidFill>
                            <a:srgbClr val="C00000"/>
                          </a:solidFill>
                          <a:latin typeface="+mn-lt"/>
                          <a:ea typeface="Calibri"/>
                          <a:cs typeface="Times New Roman"/>
                        </a:rPr>
                        <a:t>ommon core training and self development, with academic support, encouraging additional CA and FL training </a:t>
                      </a:r>
                      <a:endParaRPr lang="en-US" sz="1100" dirty="0" smtClean="0">
                        <a:latin typeface="Calibri"/>
                        <a:ea typeface="Times New Roman"/>
                        <a:cs typeface="Times New Roman"/>
                      </a:endParaRPr>
                    </a:p>
                    <a:p>
                      <a:pPr marL="0" marR="0" algn="l">
                        <a:lnSpc>
                          <a:spcPct val="115000"/>
                        </a:lnSpc>
                        <a:spcBef>
                          <a:spcPts val="600"/>
                        </a:spcBef>
                        <a:spcAft>
                          <a:spcPts val="0"/>
                        </a:spcAft>
                        <a:buFont typeface="Arial" pitchFamily="34" charset="0"/>
                        <a:buNone/>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600"/>
                        </a:spcBef>
                        <a:spcAft>
                          <a:spcPts val="0"/>
                        </a:spcAft>
                        <a:buFont typeface="Arial" pitchFamily="34" charset="0"/>
                        <a:buChar char="•"/>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819">
                <a:tc>
                  <a:txBody>
                    <a:bodyPr/>
                    <a:lstStyle/>
                    <a:p>
                      <a:pPr marL="0" marR="0" algn="l">
                        <a:lnSpc>
                          <a:spcPct val="115000"/>
                        </a:lnSpc>
                        <a:spcBef>
                          <a:spcPts val="0"/>
                        </a:spcBef>
                        <a:spcAft>
                          <a:spcPts val="0"/>
                        </a:spcAft>
                      </a:pPr>
                      <a:r>
                        <a:rPr lang="en-US" sz="1000" b="1" dirty="0">
                          <a:solidFill>
                            <a:srgbClr val="000000"/>
                          </a:solidFill>
                          <a:latin typeface="+mn-lt"/>
                          <a:ea typeface="Calibri"/>
                          <a:cs typeface="Times New Roman"/>
                        </a:rPr>
                        <a:t>Experience</a:t>
                      </a:r>
                      <a:endParaRPr lang="en-US" sz="1000" b="1" dirty="0">
                        <a:latin typeface="+mn-lt"/>
                        <a:ea typeface="Calibri"/>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buFont typeface="Arial" pitchFamily="34" charset="0"/>
                        <a:buChar char="•"/>
                      </a:pPr>
                      <a:r>
                        <a:rPr lang="en-US" sz="900" b="1" dirty="0" smtClean="0">
                          <a:solidFill>
                            <a:srgbClr val="C00000"/>
                          </a:solidFill>
                          <a:latin typeface="+mn-lt"/>
                          <a:ea typeface="Calibri"/>
                          <a:cs typeface="Times New Roman"/>
                        </a:rPr>
                        <a:t>  Actual and Virtual experience </a:t>
                      </a:r>
                    </a:p>
                    <a:p>
                      <a:pPr marL="457200" marR="0" lvl="1" algn="l">
                        <a:lnSpc>
                          <a:spcPct val="100000"/>
                        </a:lnSpc>
                        <a:spcBef>
                          <a:spcPts val="600"/>
                        </a:spcBef>
                        <a:spcAft>
                          <a:spcPts val="0"/>
                        </a:spcAft>
                        <a:buFont typeface="Arial" pitchFamily="34" charset="0"/>
                        <a:buChar char="•"/>
                      </a:pPr>
                      <a:r>
                        <a:rPr lang="en-US" sz="800" b="1" dirty="0" smtClean="0">
                          <a:solidFill>
                            <a:srgbClr val="C00000"/>
                          </a:solidFill>
                          <a:latin typeface="+mn-lt"/>
                          <a:ea typeface="Calibri"/>
                          <a:cs typeface="Times New Roman"/>
                        </a:rPr>
                        <a:t>  Achieved</a:t>
                      </a:r>
                      <a:r>
                        <a:rPr lang="en-US" sz="800" b="1" baseline="0" dirty="0" smtClean="0">
                          <a:solidFill>
                            <a:srgbClr val="C00000"/>
                          </a:solidFill>
                          <a:latin typeface="+mn-lt"/>
                          <a:ea typeface="Calibri"/>
                          <a:cs typeface="Times New Roman"/>
                        </a:rPr>
                        <a:t> through deployments, r</a:t>
                      </a:r>
                      <a:r>
                        <a:rPr lang="en-US" sz="800" b="1" dirty="0" smtClean="0">
                          <a:solidFill>
                            <a:srgbClr val="C00000"/>
                          </a:solidFill>
                          <a:latin typeface="+mn-lt"/>
                          <a:ea typeface="Calibri"/>
                          <a:cs typeface="Times New Roman"/>
                        </a:rPr>
                        <a:t>ole play</a:t>
                      </a:r>
                      <a:r>
                        <a:rPr lang="en-US" sz="800" b="1" baseline="0" dirty="0" smtClean="0">
                          <a:solidFill>
                            <a:srgbClr val="C00000"/>
                          </a:solidFill>
                          <a:latin typeface="+mn-lt"/>
                          <a:ea typeface="Calibri"/>
                          <a:cs typeface="Times New Roman"/>
                        </a:rPr>
                        <a:t> scenarios, simulations, virtual reality...</a:t>
                      </a:r>
                    </a:p>
                    <a:p>
                      <a:pPr marL="0" marR="0" algn="l">
                        <a:lnSpc>
                          <a:spcPct val="115000"/>
                        </a:lnSpc>
                        <a:spcBef>
                          <a:spcPts val="600"/>
                        </a:spcBef>
                        <a:spcAft>
                          <a:spcPts val="0"/>
                        </a:spcAft>
                        <a:buFont typeface="Arial" pitchFamily="34" charset="0"/>
                        <a:buNone/>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Able </a:t>
                      </a:r>
                      <a:r>
                        <a:rPr lang="en-US" sz="1000" b="1" dirty="0">
                          <a:solidFill>
                            <a:srgbClr val="000000"/>
                          </a:solidFill>
                          <a:latin typeface="Arial"/>
                          <a:ea typeface="Times New Roman"/>
                          <a:cs typeface="Times New Roman"/>
                        </a:rPr>
                        <a:t>to employ JIIM capabilities in support of tactical mission</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00000"/>
                        </a:lnSpc>
                        <a:spcBef>
                          <a:spcPts val="0"/>
                        </a:spcBef>
                        <a:spcAft>
                          <a:spcPts val="0"/>
                        </a:spcAft>
                        <a:buFont typeface="Arial" pitchFamily="34" charset="0"/>
                        <a:buChar char="•"/>
                      </a:pPr>
                      <a:r>
                        <a:rPr lang="en-US" sz="900" b="1" dirty="0" smtClean="0">
                          <a:solidFill>
                            <a:srgbClr val="C00000"/>
                          </a:solidFill>
                          <a:latin typeface="+mn-lt"/>
                          <a:ea typeface="Calibri"/>
                          <a:cs typeface="Times New Roman"/>
                        </a:rPr>
                        <a:t>  Continued actual and virtual experience </a:t>
                      </a:r>
                    </a:p>
                    <a:p>
                      <a:pPr marL="457200" marR="0" lvl="1" algn="l">
                        <a:lnSpc>
                          <a:spcPct val="100000"/>
                        </a:lnSpc>
                        <a:spcBef>
                          <a:spcPts val="600"/>
                        </a:spcBef>
                        <a:spcAft>
                          <a:spcPts val="0"/>
                        </a:spcAft>
                        <a:buFont typeface="Arial" pitchFamily="34" charset="0"/>
                        <a:buChar char="•"/>
                      </a:pPr>
                      <a:r>
                        <a:rPr lang="en-US" sz="800" b="1" dirty="0" smtClean="0">
                          <a:solidFill>
                            <a:srgbClr val="C00000"/>
                          </a:solidFill>
                          <a:latin typeface="+mn-lt"/>
                          <a:ea typeface="Calibri"/>
                          <a:cs typeface="Times New Roman"/>
                        </a:rPr>
                        <a:t>  Achieved</a:t>
                      </a:r>
                      <a:r>
                        <a:rPr lang="en-US" sz="800" b="1" baseline="0" dirty="0" smtClean="0">
                          <a:solidFill>
                            <a:srgbClr val="C00000"/>
                          </a:solidFill>
                          <a:latin typeface="+mn-lt"/>
                          <a:ea typeface="Calibri"/>
                          <a:cs typeface="Times New Roman"/>
                        </a:rPr>
                        <a:t> through deployments, r</a:t>
                      </a:r>
                      <a:r>
                        <a:rPr lang="en-US" sz="800" b="1" dirty="0" smtClean="0">
                          <a:solidFill>
                            <a:srgbClr val="C00000"/>
                          </a:solidFill>
                          <a:latin typeface="+mn-lt"/>
                          <a:ea typeface="Calibri"/>
                          <a:cs typeface="Times New Roman"/>
                        </a:rPr>
                        <a:t>ole play</a:t>
                      </a:r>
                      <a:r>
                        <a:rPr lang="en-US" sz="800" b="1" baseline="0" dirty="0" smtClean="0">
                          <a:solidFill>
                            <a:srgbClr val="C00000"/>
                          </a:solidFill>
                          <a:latin typeface="+mn-lt"/>
                          <a:ea typeface="Calibri"/>
                          <a:cs typeface="Times New Roman"/>
                        </a:rPr>
                        <a:t> scenarios, simulations, virtual reality...</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600"/>
                        </a:spcBef>
                        <a:spcAft>
                          <a:spcPts val="0"/>
                        </a:spcAft>
                        <a:buFont typeface="Arial" pitchFamily="34" charset="0"/>
                        <a:buNone/>
                      </a:pP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600"/>
                        </a:spcBef>
                        <a:spcAft>
                          <a:spcPts val="0"/>
                        </a:spcAft>
                        <a:buFont typeface="Arial" pitchFamily="34" charset="0"/>
                        <a:buChar char="•"/>
                      </a:pPr>
                      <a:r>
                        <a:rPr lang="en-US" sz="1000" b="1" dirty="0" smtClean="0">
                          <a:solidFill>
                            <a:srgbClr val="000000"/>
                          </a:solidFill>
                          <a:latin typeface="Arial"/>
                          <a:ea typeface="Times New Roman"/>
                          <a:cs typeface="Times New Roman"/>
                        </a:rPr>
                        <a:t>  Coordinate </a:t>
                      </a:r>
                      <a:r>
                        <a:rPr lang="en-US" sz="1000" b="1" dirty="0">
                          <a:solidFill>
                            <a:srgbClr val="000000"/>
                          </a:solidFill>
                          <a:latin typeface="Arial"/>
                          <a:ea typeface="Times New Roman"/>
                          <a:cs typeface="Times New Roman"/>
                        </a:rPr>
                        <a:t>and synchronize combined arms ops with allied and coalition forces</a:t>
                      </a:r>
                      <a:endParaRPr lang="en-US" sz="1100" dirty="0">
                        <a:latin typeface="Calibri"/>
                        <a:ea typeface="Times New Roman"/>
                        <a:cs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0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5" name="Left-Right Arrow 4"/>
          <p:cNvSpPr/>
          <p:nvPr/>
        </p:nvSpPr>
        <p:spPr>
          <a:xfrm>
            <a:off x="5715000" y="1600200"/>
            <a:ext cx="2743200" cy="228600"/>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eft-Right Arrow 5"/>
          <p:cNvSpPr/>
          <p:nvPr/>
        </p:nvSpPr>
        <p:spPr>
          <a:xfrm>
            <a:off x="5715000" y="3200400"/>
            <a:ext cx="2743200" cy="228600"/>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Left-Right Arrow 6"/>
          <p:cNvSpPr/>
          <p:nvPr/>
        </p:nvSpPr>
        <p:spPr>
          <a:xfrm>
            <a:off x="5715000" y="4648200"/>
            <a:ext cx="1600200" cy="228600"/>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685800"/>
            <a:ext cx="4572000" cy="2708434"/>
          </a:xfrm>
          <a:prstGeom prst="rect">
            <a:avLst/>
          </a:prstGeom>
          <a:noFill/>
          <a:ln w="9525">
            <a:noFill/>
            <a:miter lim="800000"/>
            <a:headEnd/>
            <a:tailEnd/>
          </a:ln>
        </p:spPr>
        <p:txBody>
          <a:bodyPr wrap="square">
            <a:spAutoFit/>
          </a:bodyPr>
          <a:lstStyle/>
          <a:p>
            <a:pPr>
              <a:defRPr/>
            </a:pPr>
            <a:r>
              <a:rPr lang="en-US" sz="1200" b="1" u="sng" dirty="0">
                <a:latin typeface="Arial" pitchFamily="34" charset="0"/>
              </a:rPr>
              <a:t>End </a:t>
            </a:r>
            <a:r>
              <a:rPr lang="en-US" sz="1200" b="1" u="sng" dirty="0" smtClean="0">
                <a:latin typeface="Arial" pitchFamily="34" charset="0"/>
              </a:rPr>
              <a:t>states</a:t>
            </a:r>
            <a:r>
              <a:rPr lang="en-US" sz="1200" u="sng" dirty="0" smtClean="0">
                <a:latin typeface="Arial" pitchFamily="34" charset="0"/>
              </a:rPr>
              <a:t>:</a:t>
            </a:r>
            <a:r>
              <a:rPr lang="en-US" sz="1200" dirty="0" smtClean="0"/>
              <a:t> 1) Soldiers, leaders and units with  LREC competencies to prevail in Unified Land Operations with any combination of partners and allies. </a:t>
            </a:r>
          </a:p>
          <a:p>
            <a:pPr>
              <a:defRPr/>
            </a:pPr>
            <a:r>
              <a:rPr lang="en-US" sz="1200" dirty="0" smtClean="0"/>
              <a:t>2)  Army culture which embraces the value of LREC and the requirement of career long development and sustainment of LREC competencies and capabilities as essential components of individual and unit readiness.  </a:t>
            </a:r>
            <a:endParaRPr lang="en-US" sz="1200" dirty="0">
              <a:latin typeface="Arial" pitchFamily="34" charset="0"/>
            </a:endParaRPr>
          </a:p>
          <a:p>
            <a:pPr>
              <a:defRPr/>
            </a:pPr>
            <a:r>
              <a:rPr lang="en-US" sz="1400" dirty="0">
                <a:latin typeface="Arial" pitchFamily="34" charset="0"/>
              </a:rPr>
              <a:t> </a:t>
            </a:r>
            <a:r>
              <a:rPr lang="en-US" sz="1200" b="1" u="sng" dirty="0" smtClean="0">
                <a:latin typeface="Arial" pitchFamily="34" charset="0"/>
              </a:rPr>
              <a:t>Concept:</a:t>
            </a:r>
            <a:r>
              <a:rPr lang="en-US" sz="1200" b="1" dirty="0" smtClean="0"/>
              <a:t> </a:t>
            </a:r>
            <a:r>
              <a:rPr lang="en-US" sz="1200" dirty="0" smtClean="0"/>
              <a:t>To build LREC competencies and improve how units leverage LREC capabilities to effectively operate in the 21st century operational environment</a:t>
            </a:r>
            <a:endParaRPr lang="en-US" sz="1200" dirty="0">
              <a:latin typeface="Arial" pitchFamily="34" charset="0"/>
            </a:endParaRPr>
          </a:p>
          <a:p>
            <a:pPr>
              <a:defRPr/>
            </a:pPr>
            <a:r>
              <a:rPr lang="en-US" sz="1200" b="1" u="sng" dirty="0">
                <a:latin typeface="Arial" pitchFamily="34" charset="0"/>
              </a:rPr>
              <a:t>Result:</a:t>
            </a:r>
            <a:r>
              <a:rPr lang="en-US" sz="1200" dirty="0">
                <a:latin typeface="Arial" pitchFamily="34" charset="0"/>
              </a:rPr>
              <a:t>  An Army with </a:t>
            </a:r>
            <a:r>
              <a:rPr lang="en-US" sz="1200" dirty="0" smtClean="0">
                <a:latin typeface="Arial" pitchFamily="34" charset="0"/>
              </a:rPr>
              <a:t>improved </a:t>
            </a:r>
            <a:r>
              <a:rPr lang="en-US" sz="1200" dirty="0" smtClean="0"/>
              <a:t>LREC competencies and capabilities</a:t>
            </a:r>
            <a:r>
              <a:rPr lang="en-US" sz="1200" dirty="0" smtClean="0">
                <a:latin typeface="Arial" pitchFamily="34" charset="0"/>
              </a:rPr>
              <a:t> </a:t>
            </a:r>
            <a:r>
              <a:rPr lang="en-US" sz="1200" dirty="0" smtClean="0"/>
              <a:t>to effectively operate in the 21st century operational environment. </a:t>
            </a:r>
            <a:endParaRPr lang="en-US" sz="1200" dirty="0">
              <a:latin typeface="Arial" pitchFamily="34" charset="0"/>
            </a:endParaRPr>
          </a:p>
          <a:p>
            <a:pPr>
              <a:defRPr/>
            </a:pPr>
            <a:endParaRPr lang="en-US" sz="1200" dirty="0">
              <a:latin typeface="Arial" pitchFamily="34" charset="0"/>
            </a:endParaRPr>
          </a:p>
          <a:p>
            <a:pPr marL="117475" indent="-117475">
              <a:defRPr/>
            </a:pPr>
            <a:endParaRPr lang="en-US" sz="1200" dirty="0">
              <a:latin typeface="Arial" pitchFamily="34" charset="0"/>
            </a:endParaRPr>
          </a:p>
        </p:txBody>
      </p:sp>
      <p:sp>
        <p:nvSpPr>
          <p:cNvPr id="5" name="Text Box 3"/>
          <p:cNvSpPr txBox="1">
            <a:spLocks noChangeArrowheads="1"/>
          </p:cNvSpPr>
          <p:nvPr/>
        </p:nvSpPr>
        <p:spPr bwMode="auto">
          <a:xfrm>
            <a:off x="0" y="3148548"/>
            <a:ext cx="4876800" cy="3785652"/>
          </a:xfrm>
          <a:prstGeom prst="rect">
            <a:avLst/>
          </a:prstGeom>
          <a:noFill/>
          <a:ln w="9525">
            <a:noFill/>
            <a:miter lim="800000"/>
            <a:headEnd/>
            <a:tailEnd/>
          </a:ln>
        </p:spPr>
        <p:txBody>
          <a:bodyPr wrap="square">
            <a:spAutoFit/>
          </a:bodyPr>
          <a:lstStyle/>
          <a:p>
            <a:pPr marL="117475" indent="-117475">
              <a:tabLst>
                <a:tab pos="1089025" algn="ctr"/>
                <a:tab pos="3711575" algn="ctr"/>
                <a:tab pos="5486400" algn="r"/>
              </a:tabLst>
              <a:defRPr/>
            </a:pPr>
            <a:r>
              <a:rPr lang="en-US" sz="1100" dirty="0">
                <a:solidFill>
                  <a:srgbClr val="000000"/>
                </a:solidFill>
              </a:rPr>
              <a:t>	</a:t>
            </a:r>
            <a:r>
              <a:rPr lang="en-US" sz="1200" dirty="0">
                <a:solidFill>
                  <a:srgbClr val="000000"/>
                </a:solidFill>
              </a:rPr>
              <a:t>	</a:t>
            </a:r>
            <a:r>
              <a:rPr lang="en-US" sz="1200" b="1" u="sng" dirty="0" smtClean="0">
                <a:solidFill>
                  <a:srgbClr val="000000"/>
                </a:solidFill>
              </a:rPr>
              <a:t>WHAT:</a:t>
            </a:r>
            <a:r>
              <a:rPr lang="en-US" sz="1200" dirty="0">
                <a:solidFill>
                  <a:srgbClr val="000000"/>
                </a:solidFill>
              </a:rPr>
              <a:t>	</a:t>
            </a:r>
            <a:r>
              <a:rPr lang="en-US" sz="1200" dirty="0" smtClean="0">
                <a:solidFill>
                  <a:srgbClr val="000000"/>
                </a:solidFill>
              </a:rPr>
              <a:t>                  </a:t>
            </a:r>
            <a:r>
              <a:rPr lang="en-US" sz="1200" b="1" u="sng" dirty="0" smtClean="0">
                <a:solidFill>
                  <a:srgbClr val="000000"/>
                </a:solidFill>
              </a:rPr>
              <a:t>WHEN:</a:t>
            </a:r>
            <a:endParaRPr lang="en-US" sz="1200" b="1" u="sng" dirty="0">
              <a:solidFill>
                <a:srgbClr val="000000"/>
              </a:solidFill>
            </a:endParaRPr>
          </a:p>
          <a:p>
            <a:pPr>
              <a:buFont typeface="Arial" pitchFamily="34" charset="0"/>
              <a:buChar char="•"/>
            </a:pPr>
            <a:r>
              <a:rPr lang="en-US" sz="1200" dirty="0" smtClean="0"/>
              <a:t> Current Strategy approved by CSA		    ( Dec 09)</a:t>
            </a:r>
          </a:p>
          <a:p>
            <a:pPr>
              <a:buFont typeface="Arial" pitchFamily="34" charset="0"/>
              <a:buChar char="•"/>
            </a:pPr>
            <a:r>
              <a:rPr lang="en-US" sz="1200" dirty="0" smtClean="0"/>
              <a:t> HQDA CFL Pre-deployment Training Standards EXORD            (Jul 10)</a:t>
            </a:r>
          </a:p>
          <a:p>
            <a:pPr>
              <a:buFont typeface="Arial" pitchFamily="34" charset="0"/>
              <a:buChar char="•"/>
            </a:pPr>
            <a:r>
              <a:rPr lang="en-US" sz="1200" dirty="0" smtClean="0"/>
              <a:t> HQDA, TRADOC, CAC  ACFLS EXORD                      (Jan 11, May 11, Nov 11)</a:t>
            </a:r>
          </a:p>
          <a:p>
            <a:pPr>
              <a:buFont typeface="Arial" pitchFamily="34" charset="0"/>
              <a:buChar char="•"/>
            </a:pPr>
            <a:r>
              <a:rPr lang="en-US" sz="1200" dirty="0" smtClean="0"/>
              <a:t> CAC CFL Implementation Guidance published     (Oct 11) (Complete)</a:t>
            </a:r>
          </a:p>
          <a:p>
            <a:pPr>
              <a:buFont typeface="Arial" pitchFamily="34" charset="0"/>
              <a:buChar char="•"/>
            </a:pPr>
            <a:r>
              <a:rPr lang="en-US" sz="1200" dirty="0" smtClean="0"/>
              <a:t> CFLP Briefed at CDOT/ALDF                                                          (Nov 11)</a:t>
            </a:r>
          </a:p>
          <a:p>
            <a:pPr>
              <a:buFont typeface="Arial" pitchFamily="34" charset="0"/>
              <a:buChar char="•"/>
            </a:pPr>
            <a:r>
              <a:rPr lang="en-US" sz="1200" dirty="0" smtClean="0"/>
              <a:t> 3C Lesson plans development (TCC, CFLAs, CAC CFLMO)	    (Feb 12)</a:t>
            </a:r>
          </a:p>
          <a:p>
            <a:pPr>
              <a:buFont typeface="Arial" pitchFamily="34" charset="0"/>
              <a:buChar char="•"/>
            </a:pPr>
            <a:r>
              <a:rPr lang="en-US" sz="1200" dirty="0" smtClean="0"/>
              <a:t> Decision to eliminate stand alone Culture QAO Standard 	    (Mar 13)</a:t>
            </a:r>
          </a:p>
          <a:p>
            <a:pPr>
              <a:buFont typeface="Arial" pitchFamily="34" charset="0"/>
              <a:buChar char="•"/>
            </a:pPr>
            <a:r>
              <a:rPr lang="en-US" sz="1200" dirty="0" smtClean="0"/>
              <a:t> Decision terminate ACFLA contracts extending into FY14       (Mar13) </a:t>
            </a:r>
          </a:p>
          <a:p>
            <a:pPr>
              <a:buFont typeface="Arial" pitchFamily="34" charset="0"/>
              <a:buChar char="•"/>
            </a:pPr>
            <a:r>
              <a:rPr lang="en-US" sz="1200" dirty="0" smtClean="0"/>
              <a:t> Monitor through ALCC process as the ACFLS implementation governance                                                                  				    ( Continuous)</a:t>
            </a:r>
          </a:p>
          <a:p>
            <a:pPr>
              <a:buFont typeface="Arial" pitchFamily="34" charset="0"/>
              <a:buChar char="•"/>
            </a:pPr>
            <a:r>
              <a:rPr lang="en-US" sz="1200" dirty="0" smtClean="0"/>
              <a:t> ALCC GLOs gap analysis based on CJCSI 3126.01A LREC Competencies. 	                                          				    (Ongoing) </a:t>
            </a:r>
          </a:p>
          <a:p>
            <a:pPr>
              <a:buFont typeface="Arial" pitchFamily="34" charset="0"/>
              <a:buChar char="•"/>
            </a:pPr>
            <a:r>
              <a:rPr lang="en-US" sz="1200" dirty="0" smtClean="0"/>
              <a:t> RAF mission analysis			    (Ongoing)</a:t>
            </a:r>
          </a:p>
          <a:p>
            <a:pPr>
              <a:buFont typeface="Arial" pitchFamily="34" charset="0"/>
              <a:buChar char="•"/>
            </a:pPr>
            <a:r>
              <a:rPr lang="en-US" sz="1200" dirty="0" smtClean="0"/>
              <a:t> Developing QAO standard to evaluate </a:t>
            </a:r>
            <a:r>
              <a:rPr lang="en-US" sz="1200" dirty="0" err="1" smtClean="0"/>
              <a:t>CoE</a:t>
            </a:r>
            <a:r>
              <a:rPr lang="en-US" sz="1200" dirty="0" smtClean="0"/>
              <a:t> compliance with ALCC approved GLOs                                                                                  (Ongoing)</a:t>
            </a:r>
          </a:p>
          <a:p>
            <a:pPr>
              <a:buFont typeface="Arial" pitchFamily="34" charset="0"/>
              <a:buChar char="•"/>
            </a:pPr>
            <a:r>
              <a:rPr lang="en-US" sz="1200" dirty="0" smtClean="0"/>
              <a:t> New LREC Strategy 		                              (TBD) 			</a:t>
            </a:r>
          </a:p>
          <a:p>
            <a:r>
              <a:rPr lang="en-US" sz="1200" dirty="0" smtClean="0"/>
              <a:t> </a:t>
            </a:r>
          </a:p>
          <a:p>
            <a:pPr marL="117475" indent="-117475">
              <a:buFont typeface="Arial" pitchFamily="34" charset="0"/>
              <a:buChar char="•"/>
              <a:tabLst>
                <a:tab pos="1089025" algn="ctr"/>
                <a:tab pos="3711575" algn="ctr"/>
                <a:tab pos="5486400" algn="r"/>
              </a:tabLst>
              <a:defRPr/>
            </a:pPr>
            <a:r>
              <a:rPr lang="en-US" sz="1200" dirty="0" smtClean="0"/>
              <a:t>          </a:t>
            </a:r>
            <a:endParaRPr lang="en-US" sz="1200" dirty="0"/>
          </a:p>
        </p:txBody>
      </p:sp>
      <p:sp>
        <p:nvSpPr>
          <p:cNvPr id="6" name="Text Box 4"/>
          <p:cNvSpPr txBox="1">
            <a:spLocks noChangeArrowheads="1"/>
          </p:cNvSpPr>
          <p:nvPr/>
        </p:nvSpPr>
        <p:spPr bwMode="auto">
          <a:xfrm>
            <a:off x="1536700" y="138113"/>
            <a:ext cx="6019800" cy="276225"/>
          </a:xfrm>
          <a:prstGeom prst="rect">
            <a:avLst/>
          </a:prstGeom>
          <a:noFill/>
          <a:ln w="9525">
            <a:noFill/>
            <a:miter lim="800000"/>
            <a:headEnd/>
            <a:tailEnd/>
          </a:ln>
        </p:spPr>
        <p:txBody>
          <a:bodyPr>
            <a:spAutoFit/>
          </a:bodyPr>
          <a:lstStyle/>
          <a:p>
            <a:pPr algn="ctr">
              <a:spcBef>
                <a:spcPct val="50000"/>
              </a:spcBef>
            </a:pPr>
            <a:endParaRPr lang="en-US" sz="1200" dirty="0"/>
          </a:p>
        </p:txBody>
      </p:sp>
      <p:sp>
        <p:nvSpPr>
          <p:cNvPr id="7" name="Text Box 5"/>
          <p:cNvSpPr txBox="1">
            <a:spLocks noChangeArrowheads="1"/>
          </p:cNvSpPr>
          <p:nvPr/>
        </p:nvSpPr>
        <p:spPr bwMode="auto">
          <a:xfrm>
            <a:off x="106363" y="560388"/>
            <a:ext cx="2636837" cy="473075"/>
          </a:xfrm>
          <a:prstGeom prst="rect">
            <a:avLst/>
          </a:prstGeom>
          <a:noFill/>
          <a:ln w="9525">
            <a:noFill/>
            <a:miter lim="800000"/>
            <a:headEnd/>
            <a:tailEnd/>
          </a:ln>
        </p:spPr>
        <p:txBody>
          <a:bodyPr>
            <a:spAutoFit/>
          </a:bodyPr>
          <a:lstStyle/>
          <a:p>
            <a:pPr>
              <a:spcBef>
                <a:spcPct val="50000"/>
              </a:spcBef>
            </a:pPr>
            <a:endParaRPr lang="en-US" sz="1200" b="1" dirty="0"/>
          </a:p>
          <a:p>
            <a:pPr>
              <a:lnSpc>
                <a:spcPct val="50000"/>
              </a:lnSpc>
              <a:spcBef>
                <a:spcPct val="50000"/>
              </a:spcBef>
            </a:pPr>
            <a:endParaRPr lang="en-US" sz="1200" b="1" dirty="0"/>
          </a:p>
        </p:txBody>
      </p:sp>
      <p:sp>
        <p:nvSpPr>
          <p:cNvPr id="8" name="Rectangle 7"/>
          <p:cNvSpPr>
            <a:spLocks noChangeArrowheads="1"/>
          </p:cNvSpPr>
          <p:nvPr/>
        </p:nvSpPr>
        <p:spPr bwMode="auto">
          <a:xfrm>
            <a:off x="3124200" y="7086600"/>
            <a:ext cx="381000" cy="228600"/>
          </a:xfrm>
          <a:prstGeom prst="rect">
            <a:avLst/>
          </a:prstGeom>
          <a:noFill/>
          <a:ln w="9525">
            <a:noFill/>
            <a:miter lim="800000"/>
            <a:headEnd/>
            <a:tailEnd/>
          </a:ln>
        </p:spPr>
        <p:txBody>
          <a:bodyPr wrap="none" anchor="ctr"/>
          <a:lstStyle/>
          <a:p>
            <a:pPr algn="ctr"/>
            <a:endParaRPr lang="en-US" sz="1200" dirty="0"/>
          </a:p>
        </p:txBody>
      </p:sp>
      <p:sp>
        <p:nvSpPr>
          <p:cNvPr id="9" name="Text Box 8"/>
          <p:cNvSpPr txBox="1">
            <a:spLocks noChangeArrowheads="1"/>
          </p:cNvSpPr>
          <p:nvPr/>
        </p:nvSpPr>
        <p:spPr bwMode="auto">
          <a:xfrm>
            <a:off x="457200" y="2651125"/>
            <a:ext cx="5486400" cy="230188"/>
          </a:xfrm>
          <a:prstGeom prst="rect">
            <a:avLst/>
          </a:prstGeom>
          <a:noFill/>
          <a:ln w="9525">
            <a:noFill/>
            <a:miter lim="800000"/>
            <a:headEnd/>
            <a:tailEnd/>
          </a:ln>
        </p:spPr>
        <p:txBody>
          <a:bodyPr>
            <a:spAutoFit/>
          </a:bodyPr>
          <a:lstStyle/>
          <a:p>
            <a:pPr lvl="1">
              <a:lnSpc>
                <a:spcPct val="75000"/>
              </a:lnSpc>
              <a:spcBef>
                <a:spcPct val="50000"/>
              </a:spcBef>
            </a:pPr>
            <a:endParaRPr lang="en-US" sz="1200" dirty="0"/>
          </a:p>
        </p:txBody>
      </p:sp>
      <p:sp>
        <p:nvSpPr>
          <p:cNvPr id="10" name="Rectangle 9"/>
          <p:cNvSpPr>
            <a:spLocks noChangeArrowheads="1"/>
          </p:cNvSpPr>
          <p:nvPr/>
        </p:nvSpPr>
        <p:spPr bwMode="auto">
          <a:xfrm>
            <a:off x="0" y="0"/>
            <a:ext cx="9144000" cy="6858000"/>
          </a:xfrm>
          <a:prstGeom prst="rect">
            <a:avLst/>
          </a:prstGeom>
          <a:noFill/>
          <a:ln w="38100">
            <a:solidFill>
              <a:schemeClr val="tx1"/>
            </a:solidFill>
            <a:miter lim="800000"/>
            <a:headEnd/>
            <a:tailEnd/>
          </a:ln>
        </p:spPr>
        <p:txBody>
          <a:bodyPr wrap="none" anchor="ctr"/>
          <a:lstStyle/>
          <a:p>
            <a:pPr algn="ctr"/>
            <a:endParaRPr lang="en-US" sz="1200" dirty="0"/>
          </a:p>
        </p:txBody>
      </p:sp>
      <p:sp>
        <p:nvSpPr>
          <p:cNvPr id="12" name="Line 11"/>
          <p:cNvSpPr>
            <a:spLocks noChangeShapeType="1"/>
          </p:cNvSpPr>
          <p:nvPr/>
        </p:nvSpPr>
        <p:spPr bwMode="auto">
          <a:xfrm>
            <a:off x="152400" y="3124200"/>
            <a:ext cx="4343400" cy="0"/>
          </a:xfrm>
          <a:prstGeom prst="line">
            <a:avLst/>
          </a:prstGeom>
          <a:noFill/>
          <a:ln w="28575">
            <a:solidFill>
              <a:schemeClr val="tx1"/>
            </a:solidFill>
            <a:round/>
            <a:headEnd/>
            <a:tailEnd/>
          </a:ln>
        </p:spPr>
        <p:txBody>
          <a:bodyPr/>
          <a:lstStyle/>
          <a:p>
            <a:endParaRPr lang="en-US" dirty="0"/>
          </a:p>
        </p:txBody>
      </p:sp>
      <p:sp>
        <p:nvSpPr>
          <p:cNvPr id="13" name="Rectangle 12"/>
          <p:cNvSpPr>
            <a:spLocks noChangeArrowheads="1"/>
          </p:cNvSpPr>
          <p:nvPr/>
        </p:nvSpPr>
        <p:spPr bwMode="auto">
          <a:xfrm>
            <a:off x="177211" y="381000"/>
            <a:ext cx="4394789" cy="304800"/>
          </a:xfrm>
          <a:prstGeom prst="rect">
            <a:avLst/>
          </a:prstGeom>
          <a:solidFill>
            <a:srgbClr val="FFFFCC"/>
          </a:solidFill>
          <a:ln w="28575">
            <a:solidFill>
              <a:schemeClr val="tx1"/>
            </a:solidFill>
            <a:miter lim="800000"/>
            <a:headEnd/>
            <a:tailEnd/>
          </a:ln>
        </p:spPr>
        <p:txBody>
          <a:bodyPr wrap="none" anchor="ctr"/>
          <a:lstStyle/>
          <a:p>
            <a:pPr algn="ctr"/>
            <a:r>
              <a:rPr lang="en-US" sz="1200" b="1" dirty="0"/>
              <a:t>Objectives </a:t>
            </a:r>
            <a:endParaRPr lang="en-US" sz="1200" b="1" dirty="0">
              <a:solidFill>
                <a:srgbClr val="0033CC"/>
              </a:solidFill>
            </a:endParaRPr>
          </a:p>
        </p:txBody>
      </p:sp>
      <p:sp>
        <p:nvSpPr>
          <p:cNvPr id="14" name="Rectangle 13"/>
          <p:cNvSpPr>
            <a:spLocks noChangeArrowheads="1"/>
          </p:cNvSpPr>
          <p:nvPr/>
        </p:nvSpPr>
        <p:spPr bwMode="auto">
          <a:xfrm>
            <a:off x="4800600" y="3810000"/>
            <a:ext cx="4343400" cy="457200"/>
          </a:xfrm>
          <a:prstGeom prst="rect">
            <a:avLst/>
          </a:prstGeom>
          <a:solidFill>
            <a:srgbClr val="FFFFCC"/>
          </a:solidFill>
          <a:ln w="28575">
            <a:solidFill>
              <a:schemeClr val="tx1"/>
            </a:solidFill>
            <a:miter lim="800000"/>
            <a:headEnd/>
            <a:tailEnd/>
          </a:ln>
        </p:spPr>
        <p:txBody>
          <a:bodyPr wrap="none" anchor="ctr"/>
          <a:lstStyle/>
          <a:p>
            <a:pPr algn="ctr"/>
            <a:r>
              <a:rPr lang="en-US" sz="1200" b="1" dirty="0"/>
              <a:t>Policy &amp; Issues</a:t>
            </a:r>
          </a:p>
        </p:txBody>
      </p:sp>
      <p:sp>
        <p:nvSpPr>
          <p:cNvPr id="15" name="Rectangle 14"/>
          <p:cNvSpPr>
            <a:spLocks noChangeArrowheads="1"/>
          </p:cNvSpPr>
          <p:nvPr/>
        </p:nvSpPr>
        <p:spPr bwMode="auto">
          <a:xfrm>
            <a:off x="4572000" y="381000"/>
            <a:ext cx="4572000" cy="304800"/>
          </a:xfrm>
          <a:prstGeom prst="rect">
            <a:avLst/>
          </a:prstGeom>
          <a:solidFill>
            <a:srgbClr val="FFFFCC"/>
          </a:solidFill>
          <a:ln w="28575">
            <a:solidFill>
              <a:schemeClr val="tx1"/>
            </a:solidFill>
            <a:miter lim="800000"/>
            <a:headEnd/>
            <a:tailEnd/>
          </a:ln>
        </p:spPr>
        <p:txBody>
          <a:bodyPr wrap="none" anchor="ctr"/>
          <a:lstStyle/>
          <a:p>
            <a:pPr algn="ctr"/>
            <a:r>
              <a:rPr lang="en-US" sz="1200" b="1" dirty="0"/>
              <a:t>Resources</a:t>
            </a:r>
          </a:p>
        </p:txBody>
      </p:sp>
      <p:sp>
        <p:nvSpPr>
          <p:cNvPr id="16" name="Rectangle 15"/>
          <p:cNvSpPr>
            <a:spLocks noChangeArrowheads="1"/>
          </p:cNvSpPr>
          <p:nvPr/>
        </p:nvSpPr>
        <p:spPr bwMode="auto">
          <a:xfrm>
            <a:off x="0" y="2971800"/>
            <a:ext cx="4572000" cy="228600"/>
          </a:xfrm>
          <a:prstGeom prst="rect">
            <a:avLst/>
          </a:prstGeom>
          <a:solidFill>
            <a:srgbClr val="FFFFCC"/>
          </a:solidFill>
          <a:ln w="28575">
            <a:solidFill>
              <a:schemeClr val="tx1"/>
            </a:solidFill>
            <a:miter lim="800000"/>
            <a:headEnd/>
            <a:tailEnd/>
          </a:ln>
        </p:spPr>
        <p:txBody>
          <a:bodyPr wrap="none" anchor="ctr"/>
          <a:lstStyle/>
          <a:p>
            <a:pPr algn="ctr"/>
            <a:r>
              <a:rPr lang="en-US" sz="1200" b="1" dirty="0"/>
              <a:t>Concept</a:t>
            </a:r>
          </a:p>
        </p:txBody>
      </p:sp>
      <p:sp>
        <p:nvSpPr>
          <p:cNvPr id="17" name="Text Box 26"/>
          <p:cNvSpPr txBox="1">
            <a:spLocks noChangeArrowheads="1"/>
          </p:cNvSpPr>
          <p:nvPr/>
        </p:nvSpPr>
        <p:spPr bwMode="auto">
          <a:xfrm>
            <a:off x="8077200" y="3962400"/>
            <a:ext cx="990600" cy="2308225"/>
          </a:xfrm>
          <a:prstGeom prst="rect">
            <a:avLst/>
          </a:prstGeom>
          <a:noFill/>
          <a:ln w="9525">
            <a:noFill/>
            <a:miter lim="800000"/>
            <a:headEnd/>
            <a:tailEnd/>
          </a:ln>
        </p:spPr>
        <p:txBody>
          <a:bodyPr>
            <a:spAutoFit/>
          </a:bodyPr>
          <a:lstStyle/>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a:p>
            <a:pPr algn="ctr">
              <a:tabLst>
                <a:tab pos="1720850" algn="ctr"/>
              </a:tabLst>
            </a:pPr>
            <a:endParaRPr lang="en-US" sz="1200" dirty="0"/>
          </a:p>
        </p:txBody>
      </p:sp>
      <p:sp>
        <p:nvSpPr>
          <p:cNvPr id="18" name="Rectangle 28"/>
          <p:cNvSpPr>
            <a:spLocks noChangeArrowheads="1"/>
          </p:cNvSpPr>
          <p:nvPr/>
        </p:nvSpPr>
        <p:spPr bwMode="auto">
          <a:xfrm>
            <a:off x="4724400" y="4267200"/>
            <a:ext cx="4572000" cy="2123658"/>
          </a:xfrm>
          <a:prstGeom prst="rect">
            <a:avLst/>
          </a:prstGeom>
          <a:noFill/>
          <a:ln w="9525">
            <a:noFill/>
            <a:miter lim="800000"/>
            <a:headEnd/>
            <a:tailEnd/>
          </a:ln>
        </p:spPr>
        <p:txBody>
          <a:bodyPr wrap="square">
            <a:spAutoFit/>
          </a:bodyPr>
          <a:lstStyle/>
          <a:p>
            <a:pPr marL="228600" indent="-228600">
              <a:buAutoNum type="arabicPeriod"/>
              <a:defRPr/>
            </a:pPr>
            <a:r>
              <a:rPr lang="en-US" sz="1200" dirty="0" smtClean="0"/>
              <a:t>Policies and processes that align training, education, and experiential learning</a:t>
            </a:r>
            <a:r>
              <a:rPr lang="en-US" sz="1200" b="1" dirty="0" smtClean="0"/>
              <a:t> </a:t>
            </a:r>
            <a:r>
              <a:rPr lang="en-US" sz="1200" dirty="0" smtClean="0"/>
              <a:t>to prepare Soldiers, leaders and units by developing LREC competencies and capabilities across the institutional, operational, and self-development learning domains.   </a:t>
            </a:r>
          </a:p>
          <a:p>
            <a:pPr marL="228600" indent="-228600">
              <a:buAutoNum type="arabicPeriod"/>
              <a:defRPr/>
            </a:pPr>
            <a:r>
              <a:rPr lang="en-US" sz="1200" dirty="0" smtClean="0"/>
              <a:t>Critical processes are strategy integration and assessments.  The Army must leverage existing governance forums (Army Leader Development Forum (ALDF), Training General Officer Steering Committee (TGOSC), Training Integration Forum (TIF), Army Language and Culture Enterprise (ALCE), and Army Learning Coordination Council (ALCC)) to coordinate and manage the implementation of the Army LREC Strategy.</a:t>
            </a:r>
            <a:endParaRPr lang="en-US" sz="1200" dirty="0">
              <a:latin typeface="Arial" pitchFamily="34" charset="0"/>
            </a:endParaRPr>
          </a:p>
        </p:txBody>
      </p:sp>
      <p:sp>
        <p:nvSpPr>
          <p:cNvPr id="20" name="AutoShape 21"/>
          <p:cNvSpPr>
            <a:spLocks noChangeAspect="1" noChangeArrowheads="1"/>
          </p:cNvSpPr>
          <p:nvPr/>
        </p:nvSpPr>
        <p:spPr bwMode="auto">
          <a:xfrm>
            <a:off x="4648200" y="1371600"/>
            <a:ext cx="4359275" cy="2057400"/>
          </a:xfrm>
          <a:prstGeom prst="rect">
            <a:avLst/>
          </a:prstGeom>
          <a:noFill/>
          <a:ln w="9525">
            <a:noFill/>
            <a:miter lim="800000"/>
            <a:headEnd/>
            <a:tailEnd/>
          </a:ln>
        </p:spPr>
        <p:txBody>
          <a:bodyPr/>
          <a:lstStyle/>
          <a:p>
            <a:endParaRPr lang="en-US" dirty="0"/>
          </a:p>
        </p:txBody>
      </p:sp>
      <p:sp>
        <p:nvSpPr>
          <p:cNvPr id="21" name="Rectangle 2"/>
          <p:cNvSpPr txBox="1">
            <a:spLocks noChangeArrowheads="1"/>
          </p:cNvSpPr>
          <p:nvPr/>
        </p:nvSpPr>
        <p:spPr bwMode="auto">
          <a:xfrm>
            <a:off x="-361950" y="0"/>
            <a:ext cx="9867900" cy="381000"/>
          </a:xfrm>
          <a:prstGeom prst="rect">
            <a:avLst/>
          </a:prstGeom>
          <a:noFill/>
          <a:ln w="9525">
            <a:noFill/>
            <a:miter lim="800000"/>
            <a:headEnd/>
            <a:tailEnd/>
          </a:ln>
        </p:spPr>
        <p:txBody>
          <a:bodyPr anchor="ctr"/>
          <a:lstStyle/>
          <a:p>
            <a:pPr algn="ctr" eaLnBrk="0" hangingPunct="0">
              <a:defRPr/>
            </a:pPr>
            <a:r>
              <a:rPr lang="en-US" sz="2000" b="1" i="1" kern="0" dirty="0" smtClean="0">
                <a:solidFill>
                  <a:srgbClr val="FFFF00"/>
                </a:solidFill>
                <a:latin typeface="Arial" pitchFamily="34" charset="0"/>
                <a:cs typeface="Arial" pitchFamily="34" charset="0"/>
              </a:rPr>
              <a:t>                                               </a:t>
            </a:r>
            <a:r>
              <a:rPr lang="en-US" sz="2000" b="1" i="1" u="sng" kern="0" dirty="0" smtClean="0">
                <a:solidFill>
                  <a:srgbClr val="FFFF00"/>
                </a:solidFill>
                <a:latin typeface="Arial" pitchFamily="34" charset="0"/>
                <a:cs typeface="Arial" pitchFamily="34" charset="0"/>
              </a:rPr>
              <a:t> Language, Regional Expertise/Culture Program</a:t>
            </a:r>
            <a:endParaRPr lang="en-US" sz="2000" u="sng" kern="0" dirty="0">
              <a:solidFill>
                <a:schemeClr val="tx2"/>
              </a:solidFill>
              <a:latin typeface="Arial" pitchFamily="34" charset="0"/>
              <a:ea typeface="+mj-ea"/>
              <a:cs typeface="Arial" pitchFamily="34" charset="0"/>
            </a:endParaRPr>
          </a:p>
        </p:txBody>
      </p:sp>
      <p:cxnSp>
        <p:nvCxnSpPr>
          <p:cNvPr id="22" name="Straight Connector 7"/>
          <p:cNvCxnSpPr>
            <a:cxnSpLocks noChangeShapeType="1"/>
          </p:cNvCxnSpPr>
          <p:nvPr/>
        </p:nvCxnSpPr>
        <p:spPr bwMode="auto">
          <a:xfrm>
            <a:off x="609600" y="381000"/>
            <a:ext cx="7924800" cy="0"/>
          </a:xfrm>
          <a:prstGeom prst="line">
            <a:avLst/>
          </a:prstGeom>
          <a:noFill/>
          <a:ln w="38100" algn="ctr">
            <a:solidFill>
              <a:srgbClr val="FF0000"/>
            </a:solidFill>
            <a:round/>
            <a:headEnd/>
            <a:tailEnd/>
          </a:ln>
        </p:spPr>
      </p:cxnSp>
      <p:sp>
        <p:nvSpPr>
          <p:cNvPr id="24" name="Slide Number Placeholder 7"/>
          <p:cNvSpPr>
            <a:spLocks noGrp="1"/>
          </p:cNvSpPr>
          <p:nvPr>
            <p:ph type="sldNum" sz="quarter" idx="4294967295"/>
          </p:nvPr>
        </p:nvSpPr>
        <p:spPr>
          <a:xfrm>
            <a:off x="6553200" y="6356350"/>
            <a:ext cx="2133600" cy="365125"/>
          </a:xfrm>
          <a:prstGeom prst="rect">
            <a:avLst/>
          </a:prstGeom>
        </p:spPr>
        <p:txBody>
          <a:bodyPr/>
          <a:lstStyle/>
          <a:p>
            <a:pPr algn="r">
              <a:defRPr/>
            </a:pPr>
            <a:fld id="{058EE584-1FD8-48CB-99ED-BAEC9E67CFC8}" type="slidenum">
              <a:rPr lang="en-US" smtClean="0"/>
              <a:pPr algn="r">
                <a:defRPr/>
              </a:pPr>
              <a:t>18</a:t>
            </a:fld>
            <a:endParaRPr lang="en-US" dirty="0"/>
          </a:p>
        </p:txBody>
      </p:sp>
      <p:sp>
        <p:nvSpPr>
          <p:cNvPr id="25" name="TextBox 24"/>
          <p:cNvSpPr txBox="1"/>
          <p:nvPr/>
        </p:nvSpPr>
        <p:spPr>
          <a:xfrm>
            <a:off x="4876800" y="1510605"/>
            <a:ext cx="3657600" cy="276999"/>
          </a:xfrm>
          <a:prstGeom prst="rect">
            <a:avLst/>
          </a:prstGeom>
          <a:noFill/>
        </p:spPr>
        <p:txBody>
          <a:bodyPr wrap="square" rtlCol="0">
            <a:spAutoFit/>
          </a:bodyPr>
          <a:lstStyle/>
          <a:p>
            <a:r>
              <a:rPr lang="en-US" sz="1200" dirty="0" smtClean="0"/>
              <a:t>                     </a:t>
            </a:r>
            <a:endParaRPr lang="en-US" sz="1200" dirty="0"/>
          </a:p>
        </p:txBody>
      </p:sp>
      <p:sp>
        <p:nvSpPr>
          <p:cNvPr id="27" name="Rectangle 26"/>
          <p:cNvSpPr/>
          <p:nvPr/>
        </p:nvSpPr>
        <p:spPr>
          <a:xfrm>
            <a:off x="4724400" y="965537"/>
            <a:ext cx="4419600" cy="1015663"/>
          </a:xfrm>
          <a:prstGeom prst="rect">
            <a:avLst/>
          </a:prstGeom>
        </p:spPr>
        <p:txBody>
          <a:bodyPr wrap="square">
            <a:spAutoFit/>
          </a:bodyPr>
          <a:lstStyle/>
          <a:p>
            <a:r>
              <a:rPr lang="en-US" sz="1200" dirty="0" smtClean="0"/>
              <a:t>ACFL Program to implement the strategy was validated in POM15-19, but  only part of the program was identified as critical and funded. The draft strategy includes resource requirements for leveraging all three learning domains to build the Army’s LREC competencies in support of RAF</a:t>
            </a:r>
            <a:endParaRPr lang="en-US" sz="1200" dirty="0"/>
          </a:p>
        </p:txBody>
      </p:sp>
      <p:sp>
        <p:nvSpPr>
          <p:cNvPr id="28" name="Rectangle 27"/>
          <p:cNvSpPr/>
          <p:nvPr/>
        </p:nvSpPr>
        <p:spPr>
          <a:xfrm>
            <a:off x="4724400" y="1981200"/>
            <a:ext cx="1600200" cy="276999"/>
          </a:xfrm>
          <a:prstGeom prst="rect">
            <a:avLst/>
          </a:prstGeom>
        </p:spPr>
        <p:txBody>
          <a:bodyPr wrap="square">
            <a:spAutoFit/>
          </a:bodyPr>
          <a:lstStyle/>
          <a:p>
            <a:r>
              <a:rPr lang="en-US" sz="1200" b="1" u="sng" dirty="0" smtClean="0"/>
              <a:t>Requirements: $M</a:t>
            </a:r>
            <a:endParaRPr lang="en-US" sz="1200" u="sng" dirty="0"/>
          </a:p>
        </p:txBody>
      </p:sp>
      <p:graphicFrame>
        <p:nvGraphicFramePr>
          <p:cNvPr id="24579" name="Object 3"/>
          <p:cNvGraphicFramePr>
            <a:graphicFrameLocks noChangeAspect="1"/>
          </p:cNvGraphicFramePr>
          <p:nvPr/>
        </p:nvGraphicFramePr>
        <p:xfrm>
          <a:off x="4795837" y="2401887"/>
          <a:ext cx="4271963" cy="1179513"/>
        </p:xfrm>
        <a:graphic>
          <a:graphicData uri="http://schemas.openxmlformats.org/presentationml/2006/ole">
            <mc:AlternateContent xmlns:mc="http://schemas.openxmlformats.org/markup-compatibility/2006">
              <mc:Choice xmlns:v="urn:schemas-microsoft-com:vml" Requires="v">
                <p:oleObj spid="_x0000_s1029" name="Worksheet" r:id="rId3" imgW="3495614" imgH="1162037" progId="Excel.Sheet.8">
                  <p:embed/>
                </p:oleObj>
              </mc:Choice>
              <mc:Fallback>
                <p:oleObj name="Worksheet" r:id="rId3" imgW="3495614" imgH="1162037"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7" y="2401887"/>
                        <a:ext cx="4271963" cy="1179513"/>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8788" y="0"/>
            <a:ext cx="4875212" cy="914400"/>
          </a:xfrm>
        </p:spPr>
        <p:txBody>
          <a:bodyPr>
            <a:normAutofit/>
          </a:bodyPr>
          <a:lstStyle/>
          <a:p>
            <a:r>
              <a:rPr lang="en-US" sz="2700" b="1" dirty="0" smtClean="0">
                <a:solidFill>
                  <a:srgbClr val="FFFF00"/>
                </a:solidFill>
              </a:rPr>
              <a:t>    </a:t>
            </a:r>
            <a:r>
              <a:rPr lang="en-US" sz="2400" b="1" i="1" dirty="0" smtClean="0">
                <a:solidFill>
                  <a:srgbClr val="FFFF00"/>
                </a:solidFill>
              </a:rPr>
              <a:t>Blended LREC Enterprise</a:t>
            </a:r>
            <a:endParaRPr lang="en-US" sz="2400" b="1" i="1" dirty="0"/>
          </a:p>
        </p:txBody>
      </p:sp>
      <p:cxnSp>
        <p:nvCxnSpPr>
          <p:cNvPr id="4" name="Straight Connector 3"/>
          <p:cNvCxnSpPr/>
          <p:nvPr/>
        </p:nvCxnSpPr>
        <p:spPr>
          <a:xfrm>
            <a:off x="4648200" y="990600"/>
            <a:ext cx="0" cy="571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3581400"/>
            <a:ext cx="899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600"/>
            <a:ext cx="2590800" cy="338554"/>
          </a:xfrm>
          <a:prstGeom prst="rect">
            <a:avLst/>
          </a:prstGeom>
          <a:noFill/>
        </p:spPr>
        <p:txBody>
          <a:bodyPr wrap="square" rtlCol="0">
            <a:spAutoFit/>
          </a:bodyPr>
          <a:lstStyle/>
          <a:p>
            <a:r>
              <a:rPr lang="en-US" sz="1600" b="1" u="sng" dirty="0" smtClean="0"/>
              <a:t>TCC (Culture Training)</a:t>
            </a:r>
            <a:endParaRPr lang="en-US" sz="1600" b="1" u="sng" dirty="0"/>
          </a:p>
        </p:txBody>
      </p:sp>
      <p:sp>
        <p:nvSpPr>
          <p:cNvPr id="8" name="TextBox 7"/>
          <p:cNvSpPr txBox="1"/>
          <p:nvPr/>
        </p:nvSpPr>
        <p:spPr>
          <a:xfrm>
            <a:off x="5943600" y="609600"/>
            <a:ext cx="1563235" cy="338554"/>
          </a:xfrm>
          <a:prstGeom prst="rect">
            <a:avLst/>
          </a:prstGeom>
          <a:noFill/>
        </p:spPr>
        <p:txBody>
          <a:bodyPr wrap="square" rtlCol="0">
            <a:spAutoFit/>
          </a:bodyPr>
          <a:lstStyle/>
          <a:p>
            <a:r>
              <a:rPr lang="en-US" sz="1600" b="1" u="sng" dirty="0" smtClean="0"/>
              <a:t>DLI (Language)</a:t>
            </a:r>
            <a:endParaRPr lang="en-US" sz="1600" b="1" u="sng" dirty="0"/>
          </a:p>
        </p:txBody>
      </p:sp>
      <p:sp>
        <p:nvSpPr>
          <p:cNvPr id="9" name="TextBox 8"/>
          <p:cNvSpPr txBox="1"/>
          <p:nvPr/>
        </p:nvSpPr>
        <p:spPr>
          <a:xfrm>
            <a:off x="1752600" y="3505200"/>
            <a:ext cx="1143000" cy="338554"/>
          </a:xfrm>
          <a:prstGeom prst="rect">
            <a:avLst/>
          </a:prstGeom>
          <a:noFill/>
        </p:spPr>
        <p:txBody>
          <a:bodyPr wrap="square" rtlCol="0">
            <a:spAutoFit/>
          </a:bodyPr>
          <a:lstStyle/>
          <a:p>
            <a:r>
              <a:rPr lang="en-US" sz="1600" b="1" u="sng" dirty="0" smtClean="0"/>
              <a:t>Others</a:t>
            </a:r>
            <a:endParaRPr lang="en-US" sz="1600" b="1" u="sng" dirty="0"/>
          </a:p>
        </p:txBody>
      </p:sp>
      <p:sp>
        <p:nvSpPr>
          <p:cNvPr id="10" name="TextBox 9"/>
          <p:cNvSpPr txBox="1"/>
          <p:nvPr/>
        </p:nvSpPr>
        <p:spPr>
          <a:xfrm>
            <a:off x="1600200" y="2133600"/>
            <a:ext cx="2294667" cy="338554"/>
          </a:xfrm>
          <a:prstGeom prst="rect">
            <a:avLst/>
          </a:prstGeom>
          <a:noFill/>
        </p:spPr>
        <p:txBody>
          <a:bodyPr wrap="square" rtlCol="0">
            <a:spAutoFit/>
          </a:bodyPr>
          <a:lstStyle/>
          <a:p>
            <a:r>
              <a:rPr lang="en-US" sz="1600" b="1" u="sng" dirty="0" smtClean="0"/>
              <a:t>LDESP (REC Education</a:t>
            </a:r>
            <a:r>
              <a:rPr lang="en-US" sz="1600" b="1" dirty="0" smtClean="0"/>
              <a:t>)</a:t>
            </a:r>
            <a:endParaRPr lang="en-US" sz="1600" b="1" dirty="0"/>
          </a:p>
        </p:txBody>
      </p:sp>
      <p:sp>
        <p:nvSpPr>
          <p:cNvPr id="11" name="TextBox 10"/>
          <p:cNvSpPr txBox="1"/>
          <p:nvPr/>
        </p:nvSpPr>
        <p:spPr>
          <a:xfrm>
            <a:off x="0" y="3733800"/>
            <a:ext cx="4800600" cy="3153966"/>
          </a:xfrm>
          <a:prstGeom prst="rect">
            <a:avLst/>
          </a:prstGeom>
          <a:noFill/>
        </p:spPr>
        <p:txBody>
          <a:bodyPr wrap="square" rtlCol="0">
            <a:spAutoFit/>
          </a:bodyPr>
          <a:lstStyle/>
          <a:p>
            <a:pPr marL="109728" indent="-109728">
              <a:buFont typeface="Arial" pitchFamily="34" charset="0"/>
              <a:buChar char="•"/>
            </a:pPr>
            <a:r>
              <a:rPr lang="en-US" sz="1200" b="1" dirty="0" smtClean="0"/>
              <a:t>UFMCS</a:t>
            </a:r>
            <a:r>
              <a:rPr lang="en-US" sz="1200" dirty="0" smtClean="0"/>
              <a:t>  - one week program that provides tools for approaching plans and operations through a culturally attuned perspective.</a:t>
            </a:r>
          </a:p>
          <a:p>
            <a:pPr marL="109728" indent="-109728">
              <a:buFont typeface="Arial" pitchFamily="34" charset="0"/>
              <a:buChar char="•"/>
            </a:pPr>
            <a:r>
              <a:rPr lang="en-US" sz="1200" b="1" dirty="0" smtClean="0"/>
              <a:t>HTS</a:t>
            </a:r>
            <a:r>
              <a:rPr lang="en-US" sz="1200" dirty="0" smtClean="0"/>
              <a:t> – operational application of understanding foreign societies and the human geography of the operational environment</a:t>
            </a:r>
          </a:p>
          <a:p>
            <a:pPr marL="109728" indent="-109728">
              <a:buFont typeface="Arial" pitchFamily="34" charset="0"/>
              <a:buChar char="•"/>
            </a:pPr>
            <a:r>
              <a:rPr lang="en-US" sz="1200" b="1" dirty="0" smtClean="0"/>
              <a:t>J7</a:t>
            </a:r>
            <a:r>
              <a:rPr lang="en-US" sz="1200" dirty="0" smtClean="0"/>
              <a:t> – VCATs (virtual cultural awareness trainers)  </a:t>
            </a:r>
          </a:p>
          <a:p>
            <a:pPr marL="109728" indent="-109728">
              <a:buFont typeface="Arial" pitchFamily="34" charset="0"/>
              <a:buChar char="•"/>
            </a:pPr>
            <a:r>
              <a:rPr lang="en-US" sz="1200" b="1" dirty="0" smtClean="0"/>
              <a:t>CKC</a:t>
            </a:r>
            <a:r>
              <a:rPr lang="en-US" sz="1200" dirty="0" smtClean="0"/>
              <a:t> – Source info on social sciences, </a:t>
            </a:r>
            <a:r>
              <a:rPr lang="en-US" sz="1200" dirty="0" err="1" smtClean="0"/>
              <a:t>operationalize</a:t>
            </a:r>
            <a:r>
              <a:rPr lang="en-US" sz="1200" dirty="0" smtClean="0"/>
              <a:t> access to expertise supporting units’ requirements  </a:t>
            </a:r>
          </a:p>
          <a:p>
            <a:pPr marL="109728" indent="-109728">
              <a:buFont typeface="Arial" pitchFamily="34" charset="0"/>
              <a:buChar char="•"/>
            </a:pPr>
            <a:r>
              <a:rPr lang="en-US" sz="1200" b="1" dirty="0" smtClean="0"/>
              <a:t>FMSO</a:t>
            </a:r>
            <a:r>
              <a:rPr lang="en-US" sz="1200" dirty="0" smtClean="0"/>
              <a:t> - Research on unconsidered and understudied topics, regions, issues  from the foreign perspective</a:t>
            </a:r>
          </a:p>
          <a:p>
            <a:pPr marL="109728" indent="-109728">
              <a:buFont typeface="Arial" pitchFamily="34" charset="0"/>
              <a:buChar char="•"/>
            </a:pPr>
            <a:r>
              <a:rPr lang="en-US" sz="1200" b="1" dirty="0" smtClean="0"/>
              <a:t>CALL</a:t>
            </a:r>
            <a:r>
              <a:rPr lang="en-US" sz="1200" dirty="0" smtClean="0"/>
              <a:t> -facilitates rapid adaptation initiatives and conduct focused knowledge sharing and transfer that informs the Army</a:t>
            </a:r>
          </a:p>
          <a:p>
            <a:pPr marL="109728" indent="-109728">
              <a:buFont typeface="Arial" pitchFamily="34" charset="0"/>
              <a:buChar char="•"/>
            </a:pPr>
            <a:r>
              <a:rPr lang="en-US" sz="1200" b="1" dirty="0" smtClean="0"/>
              <a:t>AWG</a:t>
            </a:r>
            <a:r>
              <a:rPr lang="en-US" sz="1200" dirty="0" smtClean="0"/>
              <a:t>- provides operational advisory and Solution Development support globally to the Army and Joint Commanders to enable the defeat of current and emerging threats </a:t>
            </a:r>
            <a:br>
              <a:rPr lang="en-US" sz="1200" dirty="0" smtClean="0"/>
            </a:br>
            <a:endParaRPr lang="en-US" sz="1200" dirty="0" smtClean="0"/>
          </a:p>
          <a:p>
            <a:pPr>
              <a:buFont typeface="Arial" pitchFamily="34" charset="0"/>
              <a:buChar char="•"/>
            </a:pPr>
            <a:endParaRPr lang="en-US" sz="1400" dirty="0"/>
          </a:p>
        </p:txBody>
      </p:sp>
      <p:sp>
        <p:nvSpPr>
          <p:cNvPr id="12" name="TextBox 11"/>
          <p:cNvSpPr txBox="1"/>
          <p:nvPr/>
        </p:nvSpPr>
        <p:spPr>
          <a:xfrm>
            <a:off x="0" y="838201"/>
            <a:ext cx="4648200" cy="1384995"/>
          </a:xfrm>
          <a:prstGeom prst="rect">
            <a:avLst/>
          </a:prstGeom>
          <a:noFill/>
        </p:spPr>
        <p:txBody>
          <a:bodyPr wrap="square" rtlCol="0">
            <a:spAutoFit/>
          </a:bodyPr>
          <a:lstStyle/>
          <a:p>
            <a:pPr marL="109728" indent="-109728">
              <a:buFont typeface="Arial" pitchFamily="34" charset="0"/>
              <a:buChar char="•"/>
            </a:pPr>
            <a:r>
              <a:rPr lang="en-US" sz="1200" dirty="0" smtClean="0"/>
              <a:t>TRADOC’s TD Proponent for Culture</a:t>
            </a:r>
          </a:p>
          <a:p>
            <a:pPr marL="109728" indent="-109728">
              <a:buFont typeface="Arial" pitchFamily="34" charset="0"/>
              <a:buChar char="•"/>
            </a:pPr>
            <a:r>
              <a:rPr lang="en-US" sz="1200" dirty="0" smtClean="0"/>
              <a:t>Offerings include training and education on cross-cultural competency (3C) and region specific knowledge for Soldiers</a:t>
            </a:r>
          </a:p>
          <a:p>
            <a:pPr marL="109728" indent="-109728">
              <a:buFont typeface="Arial" pitchFamily="34" charset="0"/>
              <a:buChar char="•"/>
            </a:pPr>
            <a:r>
              <a:rPr lang="en-US" sz="1200" dirty="0" smtClean="0"/>
              <a:t>Training delivered through face-to-face instruction or DL</a:t>
            </a:r>
          </a:p>
          <a:p>
            <a:pPr marL="109728" indent="-109728">
              <a:buFont typeface="Arial" pitchFamily="34" charset="0"/>
              <a:buChar char="•"/>
            </a:pPr>
            <a:r>
              <a:rPr lang="en-US" sz="1200" dirty="0" smtClean="0"/>
              <a:t>Supplemental resources (smart books, smart cards) and learning content available through a CAC enabled portal</a:t>
            </a:r>
          </a:p>
          <a:p>
            <a:pPr marL="109728" indent="-109728">
              <a:buFont typeface="Arial" pitchFamily="34" charset="0"/>
              <a:buChar char="•"/>
            </a:pPr>
            <a:r>
              <a:rPr lang="en-US" sz="1200" dirty="0" smtClean="0"/>
              <a:t>Develops VCAT DL ICW Joint Staff J7/JKO</a:t>
            </a:r>
          </a:p>
        </p:txBody>
      </p:sp>
      <p:sp>
        <p:nvSpPr>
          <p:cNvPr id="13" name="TextBox 12"/>
          <p:cNvSpPr txBox="1"/>
          <p:nvPr/>
        </p:nvSpPr>
        <p:spPr>
          <a:xfrm>
            <a:off x="0" y="2438401"/>
            <a:ext cx="4724400" cy="1200329"/>
          </a:xfrm>
          <a:prstGeom prst="rect">
            <a:avLst/>
          </a:prstGeom>
          <a:noFill/>
        </p:spPr>
        <p:txBody>
          <a:bodyPr wrap="square" rtlCol="0">
            <a:spAutoFit/>
          </a:bodyPr>
          <a:lstStyle/>
          <a:p>
            <a:pPr marL="112713" indent="-112713">
              <a:buFont typeface="Arial" panose="020B0604020202020204" pitchFamily="34" charset="0"/>
              <a:buChar char="•"/>
              <a:tabLst>
                <a:tab pos="112713" algn="l"/>
              </a:tabLst>
            </a:pPr>
            <a:r>
              <a:rPr lang="en-US" sz="1200" dirty="0" smtClean="0"/>
              <a:t>DL Cultural &amp; Country/ Regional Orientation: 38 DL courses  (6 being developed) providing overview of  culture, geography</a:t>
            </a:r>
            <a:r>
              <a:rPr lang="en-US" sz="1200" dirty="0"/>
              <a:t>, </a:t>
            </a:r>
            <a:r>
              <a:rPr lang="en-US" sz="1200" dirty="0" smtClean="0"/>
              <a:t>history</a:t>
            </a:r>
            <a:r>
              <a:rPr lang="en-US" sz="1200" dirty="0"/>
              <a:t>, </a:t>
            </a:r>
            <a:r>
              <a:rPr lang="en-US" sz="1200" dirty="0" smtClean="0"/>
              <a:t>economy &amp; security of country/region</a:t>
            </a:r>
          </a:p>
          <a:p>
            <a:pPr marL="112713" indent="-112713">
              <a:buFont typeface="Arial" panose="020B0604020202020204" pitchFamily="34" charset="0"/>
              <a:buChar char="•"/>
              <a:tabLst>
                <a:tab pos="112713" algn="l"/>
              </a:tabLst>
            </a:pPr>
            <a:r>
              <a:rPr lang="en-US" sz="1200" dirty="0" smtClean="0">
                <a:cs typeface="Times New Roman" panose="02020603050405020304" pitchFamily="18" charset="0"/>
              </a:rPr>
              <a:t>Region </a:t>
            </a:r>
            <a:r>
              <a:rPr lang="en-US" sz="1200" dirty="0">
                <a:cs typeface="Times New Roman" panose="02020603050405020304" pitchFamily="18" charset="0"/>
              </a:rPr>
              <a:t>Specific Leader </a:t>
            </a:r>
            <a:r>
              <a:rPr lang="en-US" sz="1200" dirty="0" smtClean="0">
                <a:cs typeface="Times New Roman" panose="02020603050405020304" pitchFamily="18" charset="0"/>
              </a:rPr>
              <a:t>Seminars/</a:t>
            </a:r>
            <a:r>
              <a:rPr lang="en-US" sz="1200" dirty="0" err="1" smtClean="0">
                <a:cs typeface="Times New Roman" panose="02020603050405020304" pitchFamily="18" charset="0"/>
              </a:rPr>
              <a:t>MTTs</a:t>
            </a:r>
            <a:r>
              <a:rPr lang="en-US" sz="1200" dirty="0" smtClean="0">
                <a:cs typeface="Times New Roman" panose="02020603050405020304" pitchFamily="18" charset="0"/>
              </a:rPr>
              <a:t>/Workshops: POI customized to ASCC mission &amp; Command priorities, based on PMESII</a:t>
            </a:r>
            <a:r>
              <a:rPr lang="en-US" sz="1200" dirty="0" smtClean="0"/>
              <a:t> –PT framework for each country &amp; </a:t>
            </a:r>
            <a:r>
              <a:rPr lang="en-US" sz="1200" dirty="0" err="1" smtClean="0"/>
              <a:t>COCOM</a:t>
            </a:r>
            <a:r>
              <a:rPr lang="en-US" sz="1200" dirty="0" smtClean="0"/>
              <a:t> regions</a:t>
            </a:r>
          </a:p>
        </p:txBody>
      </p:sp>
      <p:sp>
        <p:nvSpPr>
          <p:cNvPr id="14" name="TextBox 13"/>
          <p:cNvSpPr txBox="1"/>
          <p:nvPr/>
        </p:nvSpPr>
        <p:spPr>
          <a:xfrm>
            <a:off x="6477000" y="3505200"/>
            <a:ext cx="838200" cy="338554"/>
          </a:xfrm>
          <a:prstGeom prst="rect">
            <a:avLst/>
          </a:prstGeom>
          <a:noFill/>
        </p:spPr>
        <p:txBody>
          <a:bodyPr wrap="square" rtlCol="0">
            <a:spAutoFit/>
          </a:bodyPr>
          <a:lstStyle/>
          <a:p>
            <a:r>
              <a:rPr lang="en-US" sz="1600" b="1" u="sng" dirty="0" smtClean="0"/>
              <a:t>Issues</a:t>
            </a:r>
            <a:endParaRPr lang="en-US" sz="1600" b="1" u="sng" dirty="0"/>
          </a:p>
        </p:txBody>
      </p:sp>
      <p:sp>
        <p:nvSpPr>
          <p:cNvPr id="15" name="TextBox 14"/>
          <p:cNvSpPr txBox="1"/>
          <p:nvPr/>
        </p:nvSpPr>
        <p:spPr>
          <a:xfrm>
            <a:off x="4724400" y="3810000"/>
            <a:ext cx="4419600" cy="1569660"/>
          </a:xfrm>
          <a:prstGeom prst="rect">
            <a:avLst/>
          </a:prstGeom>
          <a:noFill/>
        </p:spPr>
        <p:txBody>
          <a:bodyPr wrap="square" rtlCol="0">
            <a:spAutoFit/>
          </a:bodyPr>
          <a:lstStyle/>
          <a:p>
            <a:pPr marL="109728" indent="-109728">
              <a:buFont typeface="Arial" pitchFamily="34" charset="0"/>
              <a:buChar char="•"/>
            </a:pPr>
            <a:r>
              <a:rPr lang="en-US" sz="1200" dirty="0" smtClean="0"/>
              <a:t>Capturing TD costs for emerging LREC requirement</a:t>
            </a:r>
          </a:p>
          <a:p>
            <a:pPr marL="109728" indent="-109728">
              <a:buFont typeface="Arial" pitchFamily="34" charset="0"/>
              <a:buChar char="•"/>
            </a:pPr>
            <a:r>
              <a:rPr lang="en-US" sz="1200" dirty="0" err="1" smtClean="0"/>
              <a:t>Deconflicting</a:t>
            </a:r>
            <a:r>
              <a:rPr lang="en-US" sz="1200" dirty="0" smtClean="0"/>
              <a:t> enabler support to units – Who is the lead for coordinating TRADOC support to ensure the right mission goes to the right enterprise agent,  instead of to the loudest voice</a:t>
            </a:r>
          </a:p>
          <a:p>
            <a:pPr marL="109728" indent="-109728">
              <a:buFont typeface="Arial" pitchFamily="34" charset="0"/>
              <a:buChar char="•"/>
            </a:pPr>
            <a:r>
              <a:rPr lang="en-US" sz="1200" dirty="0" smtClean="0"/>
              <a:t> Expectation management on product turn around for emerging requirements and constrained resources</a:t>
            </a:r>
          </a:p>
          <a:p>
            <a:pPr marL="109728" indent="-109728">
              <a:buFont typeface="Arial" pitchFamily="34" charset="0"/>
              <a:buChar char="•"/>
            </a:pPr>
            <a:r>
              <a:rPr lang="en-US" sz="1200" dirty="0" smtClean="0"/>
              <a:t> How does TRADOC capture the TD load for developing VCAT products</a:t>
            </a:r>
            <a:endParaRPr lang="en-US" sz="1200" dirty="0"/>
          </a:p>
        </p:txBody>
      </p:sp>
      <p:sp>
        <p:nvSpPr>
          <p:cNvPr id="16" name="TextBox 15"/>
          <p:cNvSpPr txBox="1"/>
          <p:nvPr/>
        </p:nvSpPr>
        <p:spPr>
          <a:xfrm>
            <a:off x="4648200" y="1066800"/>
            <a:ext cx="4267200" cy="2523768"/>
          </a:xfrm>
          <a:prstGeom prst="rect">
            <a:avLst/>
          </a:prstGeom>
          <a:noFill/>
        </p:spPr>
        <p:txBody>
          <a:bodyPr wrap="square" rtlCol="0">
            <a:spAutoFit/>
          </a:bodyPr>
          <a:lstStyle/>
          <a:p>
            <a:pPr marL="109728" indent="-109728">
              <a:buFont typeface="Arial" pitchFamily="34" charset="0"/>
              <a:buChar char="•"/>
            </a:pPr>
            <a:r>
              <a:rPr lang="en-US" sz="1200" dirty="0" smtClean="0"/>
              <a:t>HEADSTART2 – provides 80 to 100 hrs of instruction on language-specific pronunciation guides, cultural familiarization and orientation modules</a:t>
            </a:r>
          </a:p>
          <a:p>
            <a:pPr marL="109728" indent="-109728">
              <a:buFont typeface="Arial" pitchFamily="34" charset="0"/>
              <a:buChar char="•"/>
            </a:pPr>
            <a:r>
              <a:rPr lang="en-US" sz="1200" dirty="0" smtClean="0"/>
              <a:t>RAPPORT – provides 6 to 8 hrs of language and culture pre-deployment training in Dari, Pashto, Iraqi, Swahili, Hausa, Portuguese, French, Modern Standard Arabic, and Korean </a:t>
            </a:r>
          </a:p>
          <a:p>
            <a:pPr marL="109728" indent="-109728">
              <a:buFont typeface="Arial" pitchFamily="34" charset="0"/>
              <a:buChar char="•"/>
            </a:pPr>
            <a:r>
              <a:rPr lang="en-US" sz="1200" dirty="0" smtClean="0"/>
              <a:t>DL Cultural Orientation  - offers interactive materials and pertinent language IRT religion, traditions, family life and differences in the lifestyle</a:t>
            </a:r>
          </a:p>
          <a:p>
            <a:pPr marL="109728" indent="-109728">
              <a:buFont typeface="Arial" pitchFamily="34" charset="0"/>
              <a:buChar char="•"/>
            </a:pPr>
            <a:r>
              <a:rPr lang="en-US" sz="1200" dirty="0" smtClean="0"/>
              <a:t>DL Countries in Perspective – provides a country </a:t>
            </a:r>
            <a:r>
              <a:rPr lang="en-US" sz="1200" dirty="0"/>
              <a:t>p</a:t>
            </a:r>
            <a:r>
              <a:rPr lang="en-US" sz="1200" dirty="0" smtClean="0"/>
              <a:t>rofile containing basic facts  on Geography, History, Economy, Society and Security</a:t>
            </a:r>
          </a:p>
          <a:p>
            <a:endParaRPr lang="en-US" sz="14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4"/>
          <p:cNvSpPr txBox="1">
            <a:spLocks noChangeArrowheads="1"/>
          </p:cNvSpPr>
          <p:nvPr/>
        </p:nvSpPr>
        <p:spPr bwMode="auto">
          <a:xfrm>
            <a:off x="457200" y="685800"/>
            <a:ext cx="8153400" cy="6370975"/>
          </a:xfrm>
          <a:prstGeom prst="rect">
            <a:avLst/>
          </a:prstGeom>
          <a:noFill/>
          <a:ln w="9525">
            <a:noFill/>
            <a:miter lim="800000"/>
            <a:headEnd/>
            <a:tailEnd/>
          </a:ln>
        </p:spPr>
        <p:txBody>
          <a:bodyPr wrap="square">
            <a:spAutoFit/>
          </a:bodyPr>
          <a:lstStyle/>
          <a:p>
            <a:pPr>
              <a:buFont typeface="Arial" charset="0"/>
              <a:buChar char="•"/>
            </a:pPr>
            <a:r>
              <a:rPr lang="en-US" sz="1800" dirty="0"/>
              <a:t> </a:t>
            </a:r>
            <a:r>
              <a:rPr lang="en-US" sz="1800" b="1" i="1" dirty="0"/>
              <a:t>Purpose</a:t>
            </a:r>
          </a:p>
          <a:p>
            <a:endParaRPr lang="en-US" sz="1800" b="1" i="1" dirty="0"/>
          </a:p>
          <a:p>
            <a:pPr>
              <a:buFont typeface="Arial" charset="0"/>
              <a:buChar char="•"/>
            </a:pPr>
            <a:r>
              <a:rPr lang="en-US" sz="1800" b="1" i="1" dirty="0"/>
              <a:t> </a:t>
            </a:r>
            <a:r>
              <a:rPr lang="en-US" sz="1800" b="1" i="1" dirty="0" smtClean="0"/>
              <a:t>Background </a:t>
            </a:r>
            <a:endParaRPr lang="en-US" sz="1800" b="1" i="1" dirty="0"/>
          </a:p>
          <a:p>
            <a:endParaRPr lang="en-US" sz="1800" b="1" i="1" dirty="0"/>
          </a:p>
          <a:p>
            <a:pPr>
              <a:buFont typeface="Arial" charset="0"/>
              <a:buChar char="•"/>
            </a:pPr>
            <a:r>
              <a:rPr lang="en-US" sz="1800" b="1" i="1" dirty="0"/>
              <a:t> </a:t>
            </a:r>
            <a:r>
              <a:rPr lang="en-US" b="1" i="1" dirty="0" smtClean="0"/>
              <a:t>Language, Regional Expertise and Culture Enterprise Management Office  (LRECEMO) Mission &amp; Key Tasks </a:t>
            </a:r>
            <a:endParaRPr lang="en-US" sz="1800" b="1" i="1" dirty="0" smtClean="0"/>
          </a:p>
          <a:p>
            <a:pPr>
              <a:buFont typeface="Arial" charset="0"/>
              <a:buChar char="•"/>
            </a:pPr>
            <a:endParaRPr lang="en-US" b="1" i="1" dirty="0" smtClean="0"/>
          </a:p>
          <a:p>
            <a:pPr>
              <a:buFont typeface="Arial" charset="0"/>
              <a:buChar char="•"/>
            </a:pPr>
            <a:r>
              <a:rPr lang="en-US" b="1" i="1" dirty="0" smtClean="0"/>
              <a:t> Language, Regional Expertise and Culture (LREC) Enterprise  Responsibilities/Roles</a:t>
            </a:r>
            <a:endParaRPr lang="en-US" sz="1800" b="1" i="1" dirty="0"/>
          </a:p>
          <a:p>
            <a:endParaRPr lang="en-US" sz="1800" b="1" i="1" dirty="0"/>
          </a:p>
          <a:p>
            <a:pPr>
              <a:buFont typeface="Arial" charset="0"/>
              <a:buChar char="•"/>
            </a:pPr>
            <a:r>
              <a:rPr lang="en-US" sz="1800" b="1" i="1" dirty="0"/>
              <a:t> Recent Initiatives in Language, Regional Expertise and Culture (LREC)</a:t>
            </a:r>
          </a:p>
          <a:p>
            <a:pPr>
              <a:buFont typeface="Arial" charset="0"/>
              <a:buChar char="•"/>
            </a:pPr>
            <a:endParaRPr lang="en-US" sz="1800" b="1" i="1" dirty="0"/>
          </a:p>
          <a:p>
            <a:pPr>
              <a:buFont typeface="Arial" charset="0"/>
              <a:buChar char="•"/>
            </a:pPr>
            <a:r>
              <a:rPr lang="en-US" sz="1800" b="1" i="1" dirty="0"/>
              <a:t> </a:t>
            </a:r>
            <a:r>
              <a:rPr lang="en-US" b="1" i="1" dirty="0" smtClean="0"/>
              <a:t>LREC End State Competencies</a:t>
            </a:r>
            <a:endParaRPr lang="en-US" sz="1800" b="1" i="1" dirty="0"/>
          </a:p>
          <a:p>
            <a:endParaRPr lang="en-US" sz="1800" b="1" i="1" dirty="0"/>
          </a:p>
          <a:p>
            <a:pPr>
              <a:buFont typeface="Arial" charset="0"/>
              <a:buChar char="•"/>
            </a:pPr>
            <a:r>
              <a:rPr lang="en-US" sz="1800" b="1" i="1" dirty="0"/>
              <a:t> </a:t>
            </a:r>
            <a:r>
              <a:rPr lang="en-US" b="1" i="1" dirty="0" smtClean="0"/>
              <a:t>Career Development</a:t>
            </a:r>
            <a:endParaRPr lang="en-US" sz="1800" b="1" i="1" dirty="0"/>
          </a:p>
          <a:p>
            <a:pPr>
              <a:buFont typeface="Arial" charset="0"/>
              <a:buChar char="•"/>
            </a:pPr>
            <a:endParaRPr lang="en-US" sz="1800" b="1" i="1" dirty="0"/>
          </a:p>
          <a:p>
            <a:pPr>
              <a:buFont typeface="Arial" charset="0"/>
              <a:buChar char="•"/>
            </a:pPr>
            <a:r>
              <a:rPr lang="en-US" sz="1800" b="1" i="1" dirty="0"/>
              <a:t> </a:t>
            </a:r>
            <a:r>
              <a:rPr lang="en-US" sz="1800" b="1" i="1" dirty="0" smtClean="0"/>
              <a:t>Way Ahead</a:t>
            </a:r>
          </a:p>
          <a:p>
            <a:pPr>
              <a:buFont typeface="Arial" charset="0"/>
              <a:buChar char="•"/>
            </a:pPr>
            <a:endParaRPr lang="en-US" b="1" i="1" dirty="0" smtClean="0"/>
          </a:p>
          <a:p>
            <a:pPr marL="0" lvl="1">
              <a:buFont typeface="Arial" charset="0"/>
              <a:buChar char="•"/>
            </a:pPr>
            <a:r>
              <a:rPr lang="en-US" b="1" i="1" dirty="0" smtClean="0"/>
              <a:t> Guidance</a:t>
            </a:r>
          </a:p>
          <a:p>
            <a:endParaRPr lang="en-US" b="1" i="1" dirty="0" smtClean="0"/>
          </a:p>
          <a:p>
            <a:pPr>
              <a:buFont typeface="Arial" pitchFamily="34" charset="0"/>
              <a:buChar char="•"/>
            </a:pPr>
            <a:r>
              <a:rPr lang="en-US" sz="1800" b="1" i="1" dirty="0" smtClean="0"/>
              <a:t> Backup</a:t>
            </a:r>
            <a:endParaRPr lang="en-US" sz="1800" b="1" i="1" dirty="0"/>
          </a:p>
          <a:p>
            <a:pPr>
              <a:buFont typeface="Arial" charset="0"/>
              <a:buChar char="•"/>
            </a:pPr>
            <a:endParaRPr lang="en-US" sz="2400" b="1" dirty="0"/>
          </a:p>
          <a:p>
            <a:endParaRPr lang="en-US" sz="2400" dirty="0"/>
          </a:p>
        </p:txBody>
      </p:sp>
      <p:sp>
        <p:nvSpPr>
          <p:cNvPr id="6" name="Rectangle 5"/>
          <p:cNvSpPr txBox="1">
            <a:spLocks noChangeArrowheads="1"/>
          </p:cNvSpPr>
          <p:nvPr/>
        </p:nvSpPr>
        <p:spPr>
          <a:xfrm>
            <a:off x="2438400" y="152400"/>
            <a:ext cx="5562600" cy="1143000"/>
          </a:xfrm>
          <a:prstGeom prst="rect">
            <a:avLst/>
          </a:prstGeom>
          <a:noFill/>
        </p:spPr>
        <p:txBody>
          <a:bodyPr wrap="none"/>
          <a:lstStyle/>
          <a:p>
            <a:pPr algn="ctr" eaLnBrk="0" hangingPunct="0"/>
            <a:r>
              <a:rPr lang="en-US" sz="2000" b="1" i="1" u="sng" kern="0" dirty="0" smtClean="0">
                <a:solidFill>
                  <a:srgbClr val="FFFF00"/>
                </a:solidFill>
                <a:latin typeface="Arial" pitchFamily="34" charset="0"/>
                <a:cs typeface="Arial" pitchFamily="34" charset="0"/>
              </a:rPr>
              <a:t>Agenda</a:t>
            </a:r>
            <a:endParaRPr lang="en-US" sz="2000" i="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28600" y="1306513"/>
            <a:ext cx="8610600" cy="5094287"/>
          </a:xfrm>
          <a:prstGeom prst="rect">
            <a:avLst/>
          </a:prstGeom>
          <a:noFill/>
          <a:ln w="9525">
            <a:noFill/>
            <a:miter lim="800000"/>
            <a:headEnd/>
            <a:tailEnd/>
          </a:ln>
        </p:spPr>
        <p:txBody>
          <a:bodyPr>
            <a:spAutoFit/>
          </a:bodyPr>
          <a:lstStyle/>
          <a:p>
            <a:pPr eaLnBrk="0" hangingPunct="0">
              <a:spcAft>
                <a:spcPts val="600"/>
              </a:spcAft>
            </a:pPr>
            <a:r>
              <a:rPr lang="en-US" b="1" dirty="0"/>
              <a:t>Blended LREC Training Approach</a:t>
            </a:r>
          </a:p>
          <a:p>
            <a:pPr eaLnBrk="0" hangingPunct="0">
              <a:spcAft>
                <a:spcPts val="600"/>
              </a:spcAft>
            </a:pPr>
            <a:r>
              <a:rPr lang="en-US" sz="1600" b="1" dirty="0"/>
              <a:t>Description</a:t>
            </a:r>
            <a:r>
              <a:rPr lang="en-US" sz="1600" dirty="0"/>
              <a:t> - Combines Distributed Learning PORs, web-based access to TSPs, MTT training in units, access to TRADOC functional courses/CALL</a:t>
            </a:r>
            <a:r>
              <a:rPr lang="en-US" sz="1600" dirty="0">
                <a:solidFill>
                  <a:srgbClr val="FF0000"/>
                </a:solidFill>
              </a:rPr>
              <a:t> </a:t>
            </a:r>
            <a:r>
              <a:rPr lang="en-US" sz="1600" dirty="0"/>
              <a:t>and AWG Reports/socio-cultural KM repositories. A network of LREC enablers that can be brought to bear against a given unit’s training requirements.</a:t>
            </a:r>
          </a:p>
          <a:p>
            <a:pPr eaLnBrk="0" hangingPunct="0">
              <a:spcAft>
                <a:spcPts val="600"/>
              </a:spcAft>
            </a:pPr>
            <a:r>
              <a:rPr lang="en-US" sz="1600" b="1" dirty="0"/>
              <a:t>Enablers</a:t>
            </a:r>
            <a:r>
              <a:rPr lang="en-US" sz="1600" dirty="0"/>
              <a:t> – DLIFLC (LTDs, BLTS, VTT, Rapport, Headstart2), JKO VCAT, TDC/DTMS, TCC CAC enabled learning content portal, TCC MTT program, Cultural Knowledge Consortium, University of Foreign Military and Culture Studies, Human Terrain System, LDESP, CALL, AWG.</a:t>
            </a:r>
          </a:p>
          <a:p>
            <a:pPr eaLnBrk="0" hangingPunct="0">
              <a:spcAft>
                <a:spcPts val="600"/>
              </a:spcAft>
            </a:pPr>
            <a:r>
              <a:rPr lang="en-US" sz="1600" b="1" dirty="0"/>
              <a:t>Benefit</a:t>
            </a:r>
            <a:r>
              <a:rPr lang="en-US" sz="1600" dirty="0"/>
              <a:t> – Efficient and effective; replicates PDT Best Practices from OIF and OEF; DL delivers foundational knowledge and sets the conditions for hands-on, practical and performance oriented unit training designed to change a Soldier’s</a:t>
            </a:r>
            <a:r>
              <a:rPr lang="en-US" sz="1600" dirty="0">
                <a:solidFill>
                  <a:srgbClr val="FF0000"/>
                </a:solidFill>
              </a:rPr>
              <a:t> </a:t>
            </a:r>
            <a:r>
              <a:rPr lang="en-US" sz="1600" dirty="0"/>
              <a:t>behavior. Units additionally have research access to a global network of LREC SMEs and Lessons Learned.</a:t>
            </a:r>
          </a:p>
          <a:p>
            <a:pPr eaLnBrk="0" hangingPunct="0">
              <a:spcAft>
                <a:spcPts val="600"/>
              </a:spcAft>
            </a:pPr>
            <a:r>
              <a:rPr lang="en-US" sz="1600" b="1" dirty="0"/>
              <a:t>Risk </a:t>
            </a:r>
            <a:r>
              <a:rPr lang="en-US" sz="1600" dirty="0"/>
              <a:t>– Units must be sensitized to a multitude of programs and seize the initiative to leverage these LREC enablers; participation will likely be uneven across formations; planning/scheduling may be problematic for unit staffs.</a:t>
            </a:r>
          </a:p>
          <a:p>
            <a:pPr eaLnBrk="0" hangingPunct="0">
              <a:spcAft>
                <a:spcPts val="600"/>
              </a:spcAft>
            </a:pPr>
            <a:r>
              <a:rPr lang="en-US" sz="1600" b="1" dirty="0"/>
              <a:t>Cost</a:t>
            </a:r>
            <a:r>
              <a:rPr lang="en-US" sz="1600" dirty="0"/>
              <a:t> – Medium cost; must leverage existing PORs; MTTs will be fee-for-service (reimbursable).</a:t>
            </a:r>
          </a:p>
        </p:txBody>
      </p:sp>
      <p:sp>
        <p:nvSpPr>
          <p:cNvPr id="34819" name="TextBox 2"/>
          <p:cNvSpPr txBox="1">
            <a:spLocks noChangeArrowheads="1"/>
          </p:cNvSpPr>
          <p:nvPr/>
        </p:nvSpPr>
        <p:spPr bwMode="auto">
          <a:xfrm>
            <a:off x="3505200" y="0"/>
            <a:ext cx="6172200" cy="584775"/>
          </a:xfrm>
          <a:prstGeom prst="rect">
            <a:avLst/>
          </a:prstGeom>
          <a:noFill/>
          <a:ln w="9525">
            <a:noFill/>
            <a:miter lim="800000"/>
            <a:headEnd/>
            <a:tailEnd/>
          </a:ln>
        </p:spPr>
        <p:txBody>
          <a:bodyPr wrap="square">
            <a:spAutoFit/>
          </a:bodyPr>
          <a:lstStyle/>
          <a:p>
            <a:pPr algn="ctr">
              <a:tabLst>
                <a:tab pos="2343150" algn="l"/>
              </a:tabLst>
            </a:pPr>
            <a:r>
              <a:rPr lang="en-US" sz="1600" b="1" i="1" u="sng" dirty="0">
                <a:solidFill>
                  <a:srgbClr val="FFFF00"/>
                </a:solidFill>
                <a:latin typeface="Arial" pitchFamily="34" charset="0"/>
                <a:cs typeface="Arial" pitchFamily="34" charset="0"/>
              </a:rPr>
              <a:t>RAF Task 4</a:t>
            </a:r>
          </a:p>
          <a:p>
            <a:pPr algn="ctr"/>
            <a:r>
              <a:rPr lang="en-US" sz="1600" b="1" i="1" u="sng" dirty="0">
                <a:solidFill>
                  <a:srgbClr val="FFFF00"/>
                </a:solidFill>
                <a:latin typeface="Arial" pitchFamily="34" charset="0"/>
                <a:cs typeface="Arial" pitchFamily="34" charset="0"/>
              </a:rPr>
              <a:t>(Unit Home Station Training Responsibility)</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0"/>
            <a:ext cx="4646612" cy="1417638"/>
          </a:xfrm>
        </p:spPr>
        <p:txBody>
          <a:bodyPr>
            <a:normAutofit/>
          </a:bodyPr>
          <a:lstStyle/>
          <a:p>
            <a:r>
              <a:rPr lang="en-US" sz="2400" b="1" i="1" dirty="0" smtClean="0">
                <a:solidFill>
                  <a:srgbClr val="FFFF00"/>
                </a:solidFill>
              </a:rPr>
              <a:t>POINTS OF CONTACT</a:t>
            </a:r>
            <a:r>
              <a:rPr lang="en-US" dirty="0" smtClean="0">
                <a:solidFill>
                  <a:srgbClr val="2A5886"/>
                </a:solidFill>
                <a:latin typeface="Verdana" pitchFamily="34" charset="0"/>
              </a:rPr>
              <a:t/>
            </a:r>
            <a:br>
              <a:rPr lang="en-US" dirty="0" smtClean="0">
                <a:solidFill>
                  <a:srgbClr val="2A5886"/>
                </a:solidFill>
                <a:latin typeface="Verdana" pitchFamily="34" charset="0"/>
              </a:rPr>
            </a:br>
            <a:endParaRPr lang="en-US" dirty="0"/>
          </a:p>
        </p:txBody>
      </p:sp>
      <p:sp>
        <p:nvSpPr>
          <p:cNvPr id="3" name="Rectangle 2"/>
          <p:cNvSpPr/>
          <p:nvPr/>
        </p:nvSpPr>
        <p:spPr>
          <a:xfrm>
            <a:off x="0" y="914400"/>
            <a:ext cx="9144000" cy="3077766"/>
          </a:xfrm>
          <a:prstGeom prst="rect">
            <a:avLst/>
          </a:prstGeom>
        </p:spPr>
        <p:txBody>
          <a:bodyPr wrap="square">
            <a:spAutoFit/>
          </a:bodyPr>
          <a:lstStyle/>
          <a:p>
            <a:pPr>
              <a:buFont typeface="Arial" pitchFamily="34" charset="0"/>
              <a:buChar char="•"/>
            </a:pPr>
            <a:r>
              <a:rPr lang="en-US" dirty="0" smtClean="0"/>
              <a:t> </a:t>
            </a:r>
            <a:r>
              <a:rPr lang="en-US" b="1" u="sng" dirty="0" smtClean="0"/>
              <a:t>TCC</a:t>
            </a:r>
            <a:r>
              <a:rPr lang="en-US" dirty="0" smtClean="0"/>
              <a:t>- </a:t>
            </a:r>
            <a:r>
              <a:rPr lang="en-US" sz="1400" u="sng" dirty="0" smtClean="0">
                <a:hlinkClick r:id="rId2"/>
              </a:rPr>
              <a:t>https://</a:t>
            </a:r>
            <a:r>
              <a:rPr lang="en-US" sz="1400" u="sng" dirty="0" smtClean="0">
                <a:hlinkClick r:id="rId2"/>
              </a:rPr>
              <a:t>ikn.army.mil/CultureCenter</a:t>
            </a:r>
            <a:r>
              <a:rPr lang="en-US" sz="1400" u="sng" dirty="0" smtClean="0"/>
              <a:t> </a:t>
            </a:r>
            <a:r>
              <a:rPr lang="en-US" sz="1400" dirty="0" smtClean="0"/>
              <a:t>MTT </a:t>
            </a:r>
            <a:r>
              <a:rPr lang="en-US" sz="1400" dirty="0" smtClean="0"/>
              <a:t>POC : </a:t>
            </a:r>
            <a:r>
              <a:rPr lang="en-US" sz="1400" dirty="0" smtClean="0"/>
              <a:t>520-533-5225</a:t>
            </a:r>
            <a:endParaRPr lang="en-US" u="sng" dirty="0" smtClean="0"/>
          </a:p>
          <a:p>
            <a:pPr>
              <a:buFont typeface="Arial" pitchFamily="34" charset="0"/>
              <a:buChar char="•"/>
            </a:pPr>
            <a:r>
              <a:rPr lang="en-US" b="1" u="sng" dirty="0" smtClean="0"/>
              <a:t> DLI FLC</a:t>
            </a:r>
            <a:r>
              <a:rPr lang="en-US" b="1" dirty="0" smtClean="0"/>
              <a:t>-</a:t>
            </a:r>
            <a:r>
              <a:rPr lang="en-US" sz="1400" i="1" dirty="0" smtClean="0"/>
              <a:t> </a:t>
            </a:r>
            <a:r>
              <a:rPr lang="en-US" sz="1400" i="1" dirty="0" smtClean="0">
                <a:hlinkClick r:id="rId3"/>
              </a:rPr>
              <a:t>www.dliflc.edu</a:t>
            </a:r>
            <a:r>
              <a:rPr lang="en-US" sz="1400" i="1" dirty="0" smtClean="0"/>
              <a:t>  </a:t>
            </a:r>
            <a:r>
              <a:rPr lang="en-US" sz="1400" i="1" dirty="0" smtClean="0"/>
              <a:t>913- 684-7362</a:t>
            </a:r>
            <a:endParaRPr lang="en-US" sz="1400" i="1" dirty="0" smtClean="0"/>
          </a:p>
          <a:p>
            <a:pPr>
              <a:buFont typeface="Arial" pitchFamily="34" charset="0"/>
              <a:buChar char="•"/>
            </a:pPr>
            <a:r>
              <a:rPr lang="en-US" sz="1400" b="1" i="1" u="sng" dirty="0" smtClean="0"/>
              <a:t>  </a:t>
            </a:r>
            <a:r>
              <a:rPr lang="en-US" b="1" i="1" u="sng" dirty="0" smtClean="0"/>
              <a:t>LDESP</a:t>
            </a:r>
            <a:r>
              <a:rPr lang="en-US" b="1" i="1" dirty="0" smtClean="0"/>
              <a:t>-</a:t>
            </a:r>
            <a:r>
              <a:rPr lang="en-US" dirty="0" smtClean="0">
                <a:hlinkClick r:id="rId4"/>
              </a:rPr>
              <a:t> </a:t>
            </a:r>
            <a:r>
              <a:rPr lang="en-US" sz="1400" dirty="0" smtClean="0">
                <a:hlinkClick r:id="rId4"/>
              </a:rPr>
              <a:t>www.ldesp.org</a:t>
            </a:r>
            <a:r>
              <a:rPr lang="en-US" sz="1400" dirty="0" smtClean="0"/>
              <a:t> </a:t>
            </a:r>
            <a:r>
              <a:rPr lang="en-US" sz="1400" dirty="0" smtClean="0"/>
              <a:t>831-238-1455</a:t>
            </a:r>
            <a:endParaRPr lang="en-US" dirty="0" smtClean="0"/>
          </a:p>
          <a:p>
            <a:pPr>
              <a:buFont typeface="Arial" pitchFamily="34" charset="0"/>
              <a:buChar char="•"/>
            </a:pPr>
            <a:r>
              <a:rPr lang="en-US" b="1" u="sng" dirty="0" smtClean="0"/>
              <a:t> UFMCS </a:t>
            </a:r>
            <a:r>
              <a:rPr lang="en-US" b="1" dirty="0" smtClean="0"/>
              <a:t>-</a:t>
            </a:r>
            <a:r>
              <a:rPr lang="en-US" dirty="0" smtClean="0"/>
              <a:t> </a:t>
            </a:r>
            <a:r>
              <a:rPr lang="en-US" sz="1400" dirty="0" smtClean="0"/>
              <a:t> </a:t>
            </a:r>
            <a:r>
              <a:rPr lang="en-US" sz="1400" u="sng" dirty="0" smtClean="0">
                <a:hlinkClick r:id="rId5"/>
              </a:rPr>
              <a:t>http://usacac.army.mil/cac2/UFMCS/</a:t>
            </a:r>
            <a:r>
              <a:rPr lang="en-US" sz="1400" u="sng" dirty="0" smtClean="0"/>
              <a:t> </a:t>
            </a:r>
            <a:r>
              <a:rPr lang="en-US" sz="1400" dirty="0" smtClean="0"/>
              <a:t>Ops Off: </a:t>
            </a:r>
            <a:r>
              <a:rPr lang="en-US" sz="1400" dirty="0" smtClean="0"/>
              <a:t>913-684-3857</a:t>
            </a:r>
            <a:endParaRPr lang="en-US" sz="1400" b="1" dirty="0" smtClean="0"/>
          </a:p>
          <a:p>
            <a:pPr>
              <a:buFont typeface="Arial" pitchFamily="34" charset="0"/>
              <a:buChar char="•"/>
            </a:pPr>
            <a:r>
              <a:rPr lang="en-US" sz="1400" b="1" dirty="0" smtClean="0"/>
              <a:t> </a:t>
            </a:r>
            <a:r>
              <a:rPr lang="en-US" b="1" u="sng" dirty="0" smtClean="0"/>
              <a:t>HTS</a:t>
            </a:r>
            <a:r>
              <a:rPr lang="en-US" sz="1400" b="1" dirty="0" smtClean="0"/>
              <a:t> –  </a:t>
            </a:r>
            <a:r>
              <a:rPr lang="en-US" sz="1400" u="sng" dirty="0" smtClean="0">
                <a:solidFill>
                  <a:srgbClr val="0000FF"/>
                </a:solidFill>
                <a:hlinkClick r:id="rId6"/>
              </a:rPr>
              <a:t>http://humanterrainsystem.army.mil/</a:t>
            </a:r>
            <a:r>
              <a:rPr lang="en-US" sz="1400" dirty="0" smtClean="0">
                <a:solidFill>
                  <a:srgbClr val="0000FF"/>
                </a:solidFill>
              </a:rPr>
              <a:t> </a:t>
            </a:r>
            <a:r>
              <a:rPr lang="en-US" sz="1400" dirty="0" smtClean="0"/>
              <a:t> </a:t>
            </a:r>
            <a:r>
              <a:rPr lang="en-US" sz="1400" dirty="0" smtClean="0"/>
              <a:t>913-684- 7761</a:t>
            </a:r>
            <a:endParaRPr lang="en-US" sz="1400" i="1" dirty="0" smtClean="0">
              <a:solidFill>
                <a:srgbClr val="0000FF"/>
              </a:solidFill>
            </a:endParaRPr>
          </a:p>
          <a:p>
            <a:pPr>
              <a:buFont typeface="Arial" pitchFamily="34" charset="0"/>
              <a:buChar char="•"/>
            </a:pPr>
            <a:r>
              <a:rPr lang="en-US" sz="1400" b="1" dirty="0" smtClean="0"/>
              <a:t>  </a:t>
            </a:r>
            <a:r>
              <a:rPr lang="en-US" b="1" u="sng" dirty="0" smtClean="0"/>
              <a:t>J7</a:t>
            </a:r>
            <a:r>
              <a:rPr lang="en-US" sz="1400" b="1" dirty="0" smtClean="0"/>
              <a:t> - </a:t>
            </a:r>
            <a:r>
              <a:rPr lang="en-US" sz="1400" dirty="0" smtClean="0">
                <a:hlinkClick r:id="rId7"/>
              </a:rPr>
              <a:t>https://jkodirect.jten.mil</a:t>
            </a:r>
            <a:r>
              <a:rPr lang="en-US" sz="1400" dirty="0" smtClean="0"/>
              <a:t> </a:t>
            </a:r>
            <a:r>
              <a:rPr lang="en-US" sz="1400" dirty="0" smtClean="0"/>
              <a:t>757-203-7481</a:t>
            </a:r>
            <a:endParaRPr lang="en-US" sz="1400" dirty="0" smtClean="0"/>
          </a:p>
          <a:p>
            <a:pPr>
              <a:buFont typeface="Arial" pitchFamily="34" charset="0"/>
              <a:buChar char="•"/>
            </a:pPr>
            <a:r>
              <a:rPr lang="en-US" sz="1400" b="1" dirty="0" smtClean="0"/>
              <a:t>  </a:t>
            </a:r>
            <a:r>
              <a:rPr lang="en-US" b="1" u="sng" dirty="0" smtClean="0"/>
              <a:t>CKC</a:t>
            </a:r>
            <a:r>
              <a:rPr lang="en-US" b="1" dirty="0" smtClean="0"/>
              <a:t> </a:t>
            </a:r>
            <a:r>
              <a:rPr lang="en-US" sz="1400" b="1" dirty="0" smtClean="0"/>
              <a:t>- </a:t>
            </a:r>
            <a:r>
              <a:rPr lang="en-US" sz="1400" i="1" u="sng" dirty="0" smtClean="0">
                <a:hlinkClick r:id="rId8"/>
              </a:rPr>
              <a:t>https://www.culturalknowledge.org</a:t>
            </a:r>
            <a:r>
              <a:rPr lang="en-US" sz="1400" i="1" u="sng" dirty="0" smtClean="0"/>
              <a:t>  </a:t>
            </a:r>
            <a:r>
              <a:rPr lang="en-US" sz="1400" i="1" dirty="0" smtClean="0"/>
              <a:t>Director: </a:t>
            </a:r>
            <a:r>
              <a:rPr lang="en-US" sz="1400" i="1" dirty="0" smtClean="0"/>
              <a:t>913-684-5963</a:t>
            </a:r>
            <a:endParaRPr lang="en-US" sz="1400" i="1" dirty="0" smtClean="0"/>
          </a:p>
          <a:p>
            <a:pPr>
              <a:buFont typeface="Arial" pitchFamily="34" charset="0"/>
              <a:buChar char="•"/>
            </a:pPr>
            <a:r>
              <a:rPr lang="en-US" b="1" u="sng" dirty="0" smtClean="0"/>
              <a:t> FMSO</a:t>
            </a:r>
            <a:r>
              <a:rPr lang="en-US" b="1" dirty="0" smtClean="0"/>
              <a:t> </a:t>
            </a:r>
            <a:r>
              <a:rPr lang="en-US" sz="1400" b="1" dirty="0" smtClean="0"/>
              <a:t> - </a:t>
            </a:r>
            <a:r>
              <a:rPr lang="en-US" sz="1400" u="sng" dirty="0" smtClean="0">
                <a:solidFill>
                  <a:srgbClr val="0000FF"/>
                </a:solidFill>
                <a:hlinkClick r:id="rId9"/>
              </a:rPr>
              <a:t>http://fmso.leavenworth.army.mil/</a:t>
            </a:r>
            <a:r>
              <a:rPr lang="en-US" sz="1400" dirty="0" smtClean="0"/>
              <a:t>  Director: </a:t>
            </a:r>
            <a:r>
              <a:rPr lang="en-US" sz="1400" dirty="0" smtClean="0"/>
              <a:t>931-684-5958</a:t>
            </a:r>
            <a:endParaRPr lang="en-US" sz="1400" i="1" u="sng" dirty="0" smtClean="0">
              <a:solidFill>
                <a:srgbClr val="0000FF"/>
              </a:solidFill>
            </a:endParaRPr>
          </a:p>
          <a:p>
            <a:pPr>
              <a:buFont typeface="Arial" pitchFamily="34" charset="0"/>
              <a:buChar char="•"/>
            </a:pPr>
            <a:r>
              <a:rPr lang="en-US" sz="1400" b="1" u="sng" dirty="0" smtClean="0"/>
              <a:t>  </a:t>
            </a:r>
            <a:r>
              <a:rPr lang="en-US" b="1" u="sng" dirty="0" smtClean="0"/>
              <a:t>CALL </a:t>
            </a:r>
            <a:r>
              <a:rPr lang="en-US" sz="1400" b="1" u="sng" dirty="0" smtClean="0"/>
              <a:t>– </a:t>
            </a:r>
            <a:r>
              <a:rPr lang="en-US" sz="1400" u="sng" dirty="0" smtClean="0">
                <a:hlinkClick r:id="rId10"/>
              </a:rPr>
              <a:t>http;//call.army.mil</a:t>
            </a:r>
            <a:r>
              <a:rPr lang="en-US" sz="1400" dirty="0" smtClean="0">
                <a:hlinkClick r:id="rId10"/>
              </a:rPr>
              <a:t> </a:t>
            </a:r>
            <a:r>
              <a:rPr lang="en-US" sz="1400" dirty="0" smtClean="0"/>
              <a:t>SFA Senior Mil Analyst: </a:t>
            </a:r>
            <a:r>
              <a:rPr lang="en-US" sz="1400" dirty="0" smtClean="0"/>
              <a:t>913-684-9518</a:t>
            </a:r>
            <a:endParaRPr lang="en-US" sz="1400" b="1" dirty="0" smtClean="0"/>
          </a:p>
          <a:p>
            <a:pPr>
              <a:buFont typeface="Arial" pitchFamily="34" charset="0"/>
              <a:buChar char="•"/>
            </a:pPr>
            <a:r>
              <a:rPr lang="en-US" sz="1400" b="1" u="sng" dirty="0" smtClean="0"/>
              <a:t>  </a:t>
            </a:r>
            <a:r>
              <a:rPr lang="en-US" b="1" u="sng" dirty="0" smtClean="0"/>
              <a:t>AWG</a:t>
            </a:r>
            <a:r>
              <a:rPr lang="en-US" sz="1400" b="1" dirty="0" smtClean="0"/>
              <a:t> - </a:t>
            </a:r>
            <a:r>
              <a:rPr lang="en-US" sz="1400" dirty="0" smtClean="0">
                <a:hlinkClick r:id="rId11"/>
              </a:rPr>
              <a:t>http://www.awg.army.mil/index.html</a:t>
            </a:r>
            <a:r>
              <a:rPr lang="en-US" sz="1400" dirty="0" smtClean="0"/>
              <a:t> Plans OFF:  </a:t>
            </a:r>
            <a:r>
              <a:rPr lang="en-US" sz="1400" dirty="0" smtClean="0"/>
              <a:t>301- 833-5154</a:t>
            </a:r>
            <a:endParaRPr lang="en-US" sz="1400" dirty="0" smtClean="0"/>
          </a:p>
          <a:p>
            <a:pPr>
              <a:buFont typeface="Arial" pitchFamily="34" charset="0"/>
              <a:buChar char="•"/>
            </a:pPr>
            <a:endParaRPr lang="en-US" sz="14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570038"/>
          </a:xfrm>
        </p:spPr>
        <p:txBody>
          <a:bodyPr/>
          <a:lstStyle/>
          <a:p>
            <a:r>
              <a:rPr lang="en-US" sz="2400" b="1" dirty="0" smtClean="0">
                <a:solidFill>
                  <a:srgbClr val="FFFF00"/>
                </a:solidFill>
              </a:rPr>
              <a:t>                                    Army LREC Program</a:t>
            </a:r>
            <a:endParaRPr lang="en-US" sz="2400" dirty="0">
              <a:solidFill>
                <a:srgbClr val="FFFF00"/>
              </a:solidFill>
            </a:endParaRPr>
          </a:p>
        </p:txBody>
      </p:sp>
      <p:grpSp>
        <p:nvGrpSpPr>
          <p:cNvPr id="3" name="Group 52"/>
          <p:cNvGrpSpPr>
            <a:grpSpLocks/>
          </p:cNvGrpSpPr>
          <p:nvPr/>
        </p:nvGrpSpPr>
        <p:grpSpPr bwMode="auto">
          <a:xfrm>
            <a:off x="1847850" y="1447800"/>
            <a:ext cx="5619750" cy="4897438"/>
            <a:chOff x="1295400" y="866590"/>
            <a:chExt cx="5620138" cy="4898164"/>
          </a:xfrm>
        </p:grpSpPr>
        <p:sp>
          <p:nvSpPr>
            <p:cNvPr id="5" name="TextBox 4"/>
            <p:cNvSpPr txBox="1"/>
            <p:nvPr/>
          </p:nvSpPr>
          <p:spPr>
            <a:xfrm>
              <a:off x="3313924" y="1600200"/>
              <a:ext cx="1544012" cy="369332"/>
            </a:xfrm>
            <a:prstGeom prst="rect">
              <a:avLst/>
            </a:prstGeom>
            <a:noFill/>
            <a:scene3d>
              <a:camera prst="orthographicFront"/>
              <a:lightRig rig="threePt" dir="t"/>
            </a:scene3d>
            <a:sp3d extrusionH="38100" contourW="38100" prstMaterial="metal">
              <a:bevelT w="127000" h="127000"/>
            </a:sp3d>
          </p:spPr>
          <p:txBody>
            <a:bodyPr wrap="none">
              <a:spAutoFit/>
            </a:bodyPr>
            <a:lstStyle/>
            <a:p>
              <a:pPr>
                <a:defRPr/>
              </a:pPr>
              <a:r>
                <a:rPr lang="en-US" b="1" dirty="0">
                  <a:solidFill>
                    <a:srgbClr val="0000CC"/>
                  </a:solidFill>
                </a:rPr>
                <a:t>Assessment</a:t>
              </a:r>
            </a:p>
          </p:txBody>
        </p:sp>
        <p:sp>
          <p:nvSpPr>
            <p:cNvPr id="6" name="TextBox 5"/>
            <p:cNvSpPr txBox="1"/>
            <p:nvPr/>
          </p:nvSpPr>
          <p:spPr>
            <a:xfrm>
              <a:off x="5467738" y="3136265"/>
              <a:ext cx="1447800" cy="369332"/>
            </a:xfrm>
            <a:prstGeom prst="rect">
              <a:avLst/>
            </a:prstGeom>
            <a:noFill/>
            <a:scene3d>
              <a:camera prst="orthographicFront"/>
              <a:lightRig rig="threePt" dir="t"/>
            </a:scene3d>
            <a:sp3d extrusionH="38100" contourW="38100" prstMaterial="metal">
              <a:bevelT w="127000" h="127000"/>
            </a:sp3d>
          </p:spPr>
          <p:txBody>
            <a:bodyPr>
              <a:spAutoFit/>
            </a:bodyPr>
            <a:lstStyle/>
            <a:p>
              <a:pPr>
                <a:defRPr/>
              </a:pPr>
              <a:r>
                <a:rPr lang="en-US" b="1" dirty="0">
                  <a:solidFill>
                    <a:srgbClr val="0000CC"/>
                  </a:solidFill>
                </a:rPr>
                <a:t>   Training   </a:t>
              </a:r>
            </a:p>
          </p:txBody>
        </p:sp>
        <p:sp>
          <p:nvSpPr>
            <p:cNvPr id="7" name="TextBox 6"/>
            <p:cNvSpPr txBox="1"/>
            <p:nvPr/>
          </p:nvSpPr>
          <p:spPr>
            <a:xfrm>
              <a:off x="3301302" y="4688258"/>
              <a:ext cx="1556836" cy="369332"/>
            </a:xfrm>
            <a:prstGeom prst="rect">
              <a:avLst/>
            </a:prstGeom>
            <a:noFill/>
            <a:scene3d>
              <a:camera prst="orthographicFront"/>
              <a:lightRig rig="threePt" dir="t"/>
            </a:scene3d>
            <a:sp3d extrusionH="38100" contourW="38100" prstMaterial="metal">
              <a:bevelT w="127000" h="127000"/>
            </a:sp3d>
          </p:spPr>
          <p:txBody>
            <a:bodyPr wrap="none">
              <a:spAutoFit/>
            </a:bodyPr>
            <a:lstStyle/>
            <a:p>
              <a:pPr>
                <a:defRPr/>
              </a:pPr>
              <a:r>
                <a:rPr lang="en-US" b="1" dirty="0">
                  <a:solidFill>
                    <a:srgbClr val="0000CC"/>
                  </a:solidFill>
                </a:rPr>
                <a:t>  Education  </a:t>
              </a:r>
            </a:p>
          </p:txBody>
        </p:sp>
        <p:sp>
          <p:nvSpPr>
            <p:cNvPr id="8" name="TextBox 7"/>
            <p:cNvSpPr txBox="1"/>
            <p:nvPr/>
          </p:nvSpPr>
          <p:spPr>
            <a:xfrm>
              <a:off x="1295400" y="3136103"/>
              <a:ext cx="1415772" cy="369332"/>
            </a:xfrm>
            <a:prstGeom prst="rect">
              <a:avLst/>
            </a:prstGeom>
            <a:noFill/>
            <a:scene3d>
              <a:camera prst="orthographicFront"/>
              <a:lightRig rig="threePt" dir="t"/>
            </a:scene3d>
            <a:sp3d extrusionH="38100" contourW="38100" prstMaterial="metal">
              <a:bevelT w="127000" h="127000"/>
            </a:sp3d>
          </p:spPr>
          <p:txBody>
            <a:bodyPr wrap="none">
              <a:spAutoFit/>
            </a:bodyPr>
            <a:lstStyle/>
            <a:p>
              <a:pPr>
                <a:defRPr/>
              </a:pPr>
              <a:r>
                <a:rPr lang="en-US" b="1" dirty="0">
                  <a:solidFill>
                    <a:srgbClr val="0000CC"/>
                  </a:solidFill>
                </a:rPr>
                <a:t>Experience</a:t>
              </a:r>
            </a:p>
          </p:txBody>
        </p:sp>
        <p:sp>
          <p:nvSpPr>
            <p:cNvPr id="9" name="Circular Arrow 8"/>
            <p:cNvSpPr/>
            <p:nvPr/>
          </p:nvSpPr>
          <p:spPr>
            <a:xfrm rot="2681898">
              <a:off x="1552389" y="1613806"/>
              <a:ext cx="4440962" cy="3856577"/>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Circular Arrow 9"/>
            <p:cNvSpPr/>
            <p:nvPr/>
          </p:nvSpPr>
          <p:spPr>
            <a:xfrm rot="8081898" flipH="1" flipV="1">
              <a:off x="1550214" y="1158782"/>
              <a:ext cx="4440962" cy="3856577"/>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Circular Arrow 10"/>
            <p:cNvSpPr/>
            <p:nvPr/>
          </p:nvSpPr>
          <p:spPr>
            <a:xfrm rot="18881898" flipH="1" flipV="1">
              <a:off x="2236014" y="1615984"/>
              <a:ext cx="4440962" cy="3856577"/>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Circular Arrow 11"/>
            <p:cNvSpPr/>
            <p:nvPr/>
          </p:nvSpPr>
          <p:spPr>
            <a:xfrm rot="2681898" flipH="1" flipV="1">
              <a:off x="2160048" y="1156605"/>
              <a:ext cx="4440962" cy="3856577"/>
            </a:xfrm>
            <a:prstGeom prst="circularArrow">
              <a:avLst>
                <a:gd name="adj1" fmla="val 6900"/>
                <a:gd name="adj2" fmla="val 461902"/>
                <a:gd name="adj3" fmla="val 11916906"/>
                <a:gd name="adj4" fmla="val 9242523"/>
                <a:gd name="adj5" fmla="val 8050"/>
              </a:avLst>
            </a:prstGeom>
            <a:gradFill rotWithShape="0">
              <a:gsLst>
                <a:gs pos="0">
                  <a:srgbClr val="000000"/>
                </a:gs>
                <a:gs pos="39999">
                  <a:srgbClr val="0A128C"/>
                </a:gs>
                <a:gs pos="70000">
                  <a:srgbClr val="181CC7"/>
                </a:gs>
                <a:gs pos="88000">
                  <a:schemeClr val="tx1">
                    <a:lumMod val="85000"/>
                    <a:lumOff val="15000"/>
                  </a:schemeClr>
                </a:gs>
                <a:gs pos="100000">
                  <a:schemeClr val="bg2">
                    <a:lumMod val="75000"/>
                  </a:schemeClr>
                </a:gs>
              </a:gsLst>
              <a:lin ang="162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grpSp>
        <p:nvGrpSpPr>
          <p:cNvPr id="4" name="Group 84"/>
          <p:cNvGrpSpPr>
            <a:grpSpLocks/>
          </p:cNvGrpSpPr>
          <p:nvPr/>
        </p:nvGrpSpPr>
        <p:grpSpPr bwMode="auto">
          <a:xfrm>
            <a:off x="6237288" y="990600"/>
            <a:ext cx="2754312" cy="1905000"/>
            <a:chOff x="4495800" y="685800"/>
            <a:chExt cx="4506195" cy="3200399"/>
          </a:xfrm>
        </p:grpSpPr>
        <p:grpSp>
          <p:nvGrpSpPr>
            <p:cNvPr id="13" name="Group 81"/>
            <p:cNvGrpSpPr>
              <a:grpSpLocks/>
            </p:cNvGrpSpPr>
            <p:nvPr/>
          </p:nvGrpSpPr>
          <p:grpSpPr bwMode="auto">
            <a:xfrm>
              <a:off x="4495800" y="685800"/>
              <a:ext cx="4506195" cy="3200399"/>
              <a:chOff x="4495800" y="1066800"/>
              <a:chExt cx="4506195" cy="3200399"/>
            </a:xfrm>
          </p:grpSpPr>
          <p:sp>
            <p:nvSpPr>
              <p:cNvPr id="16" name="Rectangle 15"/>
              <p:cNvSpPr/>
              <p:nvPr/>
            </p:nvSpPr>
            <p:spPr>
              <a:xfrm>
                <a:off x="8404123" y="2057400"/>
                <a:ext cx="371847" cy="1587040"/>
              </a:xfrm>
              <a:prstGeom prst="rect">
                <a:avLst/>
              </a:prstGeom>
              <a:ln/>
            </p:spPr>
            <p:style>
              <a:lnRef idx="0">
                <a:schemeClr val="accent3"/>
              </a:lnRef>
              <a:fillRef idx="1003">
                <a:schemeClr val="dk2"/>
              </a:fillRef>
              <a:effectRef idx="3">
                <a:schemeClr val="accent3"/>
              </a:effectRef>
              <a:fontRef idx="minor">
                <a:schemeClr val="lt1"/>
              </a:fontRef>
            </p:style>
            <p:txBody>
              <a:bodyPr anchor="ctr"/>
              <a:lstStyle/>
              <a:p>
                <a:pPr algn="ctr" fontAlgn="auto">
                  <a:spcBef>
                    <a:spcPts val="0"/>
                  </a:spcBef>
                  <a:spcAft>
                    <a:spcPts val="0"/>
                  </a:spcAft>
                  <a:defRPr/>
                </a:pPr>
                <a:endParaRPr lang="en-US" sz="900" b="1">
                  <a:latin typeface="Arial Narrow" pitchFamily="34" charset="0"/>
                </a:endParaRPr>
              </a:p>
            </p:txBody>
          </p:sp>
          <p:cxnSp>
            <p:nvCxnSpPr>
              <p:cNvPr id="17" name="Straight Connector 16"/>
              <p:cNvCxnSpPr/>
              <p:nvPr/>
            </p:nvCxnSpPr>
            <p:spPr>
              <a:xfrm>
                <a:off x="6765780" y="4128515"/>
                <a:ext cx="0" cy="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61604" y="2133600"/>
                <a:ext cx="371847" cy="1510840"/>
              </a:xfrm>
              <a:prstGeom prst="rect">
                <a:avLst/>
              </a:prstGeom>
              <a:ln/>
            </p:spPr>
            <p:style>
              <a:lnRef idx="0">
                <a:schemeClr val="accent3"/>
              </a:lnRef>
              <a:fillRef idx="1003">
                <a:schemeClr val="dk2"/>
              </a:fillRef>
              <a:effectRef idx="3">
                <a:schemeClr val="accent3"/>
              </a:effectRef>
              <a:fontRef idx="minor">
                <a:schemeClr val="lt1"/>
              </a:fontRef>
            </p:style>
            <p:txBody>
              <a:bodyPr anchor="ctr"/>
              <a:lstStyle/>
              <a:p>
                <a:pPr algn="ctr" fontAlgn="auto">
                  <a:spcBef>
                    <a:spcPts val="0"/>
                  </a:spcBef>
                  <a:spcAft>
                    <a:spcPts val="0"/>
                  </a:spcAft>
                  <a:defRPr/>
                </a:pPr>
                <a:endParaRPr lang="en-US" sz="900" b="1" dirty="0">
                  <a:latin typeface="Arial Narrow" pitchFamily="34" charset="0"/>
                </a:endParaRPr>
              </a:p>
            </p:txBody>
          </p:sp>
          <p:sp>
            <p:nvSpPr>
              <p:cNvPr id="19" name="Rectangle 18"/>
              <p:cNvSpPr/>
              <p:nvPr/>
            </p:nvSpPr>
            <p:spPr>
              <a:xfrm>
                <a:off x="6560574" y="2057400"/>
                <a:ext cx="371847" cy="1314572"/>
              </a:xfrm>
              <a:prstGeom prst="rect">
                <a:avLst/>
              </a:prstGeom>
              <a:ln/>
            </p:spPr>
            <p:style>
              <a:lnRef idx="0">
                <a:schemeClr val="accent3"/>
              </a:lnRef>
              <a:fillRef idx="1003">
                <a:schemeClr val="dk2"/>
              </a:fillRef>
              <a:effectRef idx="3">
                <a:schemeClr val="accent3"/>
              </a:effectRef>
              <a:fontRef idx="minor">
                <a:schemeClr val="lt1"/>
              </a:fontRef>
            </p:style>
            <p:txBody>
              <a:bodyPr anchor="ctr"/>
              <a:lstStyle/>
              <a:p>
                <a:pPr algn="ctr" fontAlgn="auto">
                  <a:spcBef>
                    <a:spcPts val="0"/>
                  </a:spcBef>
                  <a:spcAft>
                    <a:spcPts val="0"/>
                  </a:spcAft>
                  <a:defRPr/>
                </a:pPr>
                <a:endParaRPr lang="en-US" sz="900" b="1">
                  <a:latin typeface="Arial Narrow" pitchFamily="34" charset="0"/>
                </a:endParaRPr>
              </a:p>
            </p:txBody>
          </p:sp>
          <p:sp>
            <p:nvSpPr>
              <p:cNvPr id="20" name="Isosceles Triangle 19"/>
              <p:cNvSpPr/>
              <p:nvPr/>
            </p:nvSpPr>
            <p:spPr>
              <a:xfrm>
                <a:off x="4544007" y="1066800"/>
                <a:ext cx="4419600" cy="1074408"/>
              </a:xfrm>
              <a:prstGeom prst="triangle">
                <a:avLst>
                  <a:gd name="adj" fmla="val 49993"/>
                </a:avLst>
              </a:prstGeom>
              <a:gradFill>
                <a:gsLst>
                  <a:gs pos="0">
                    <a:srgbClr val="FF0000"/>
                  </a:gs>
                  <a:gs pos="100000">
                    <a:schemeClr val="dk1">
                      <a:shade val="30000"/>
                      <a:satMod val="200000"/>
                    </a:schemeClr>
                  </a:gs>
                </a:gsLst>
              </a:gradFill>
              <a:ln/>
            </p:spPr>
            <p:style>
              <a:lnRef idx="0">
                <a:schemeClr val="accent3"/>
              </a:lnRef>
              <a:fillRef idx="1003">
                <a:schemeClr val="dk1"/>
              </a:fillRef>
              <a:effectRef idx="3">
                <a:schemeClr val="accent3"/>
              </a:effectRef>
              <a:fontRef idx="minor">
                <a:schemeClr val="lt1"/>
              </a:fontRef>
            </p:style>
            <p:txBody>
              <a:bodyPr bIns="914400" anchor="ctr"/>
              <a:lstStyle/>
              <a:p>
                <a:pPr algn="ctr" fontAlgn="auto">
                  <a:spcBef>
                    <a:spcPts val="0"/>
                  </a:spcBef>
                  <a:spcAft>
                    <a:spcPts val="0"/>
                  </a:spcAft>
                  <a:defRPr/>
                </a:pPr>
                <a:endParaRPr lang="en-US" sz="1100" b="1" dirty="0">
                  <a:solidFill>
                    <a:schemeClr val="tx1"/>
                  </a:solidFill>
                </a:endParaRPr>
              </a:p>
              <a:p>
                <a:pPr algn="ctr" fontAlgn="auto">
                  <a:spcBef>
                    <a:spcPts val="0"/>
                  </a:spcBef>
                  <a:spcAft>
                    <a:spcPts val="0"/>
                  </a:spcAft>
                  <a:defRPr/>
                </a:pPr>
                <a:endParaRPr lang="en-US" sz="1050" b="1" dirty="0">
                  <a:solidFill>
                    <a:schemeClr val="tx1"/>
                  </a:solidFill>
                </a:endParaRPr>
              </a:p>
              <a:p>
                <a:pPr algn="ctr" fontAlgn="auto">
                  <a:spcBef>
                    <a:spcPts val="0"/>
                  </a:spcBef>
                  <a:spcAft>
                    <a:spcPts val="0"/>
                  </a:spcAft>
                  <a:defRPr/>
                </a:pPr>
                <a:endParaRPr lang="en-US" sz="1050" b="1" dirty="0">
                  <a:solidFill>
                    <a:schemeClr val="tx1"/>
                  </a:solidFill>
                </a:endParaRPr>
              </a:p>
              <a:p>
                <a:pPr algn="ctr" fontAlgn="auto">
                  <a:spcBef>
                    <a:spcPts val="0"/>
                  </a:spcBef>
                  <a:spcAft>
                    <a:spcPts val="0"/>
                  </a:spcAft>
                  <a:defRPr/>
                </a:pPr>
                <a:endParaRPr lang="en-US" sz="1050" b="1" dirty="0">
                  <a:solidFill>
                    <a:schemeClr val="tx1"/>
                  </a:solidFill>
                </a:endParaRPr>
              </a:p>
              <a:p>
                <a:pPr algn="ctr" fontAlgn="auto">
                  <a:spcBef>
                    <a:spcPts val="0"/>
                  </a:spcBef>
                  <a:spcAft>
                    <a:spcPts val="0"/>
                  </a:spcAft>
                  <a:defRPr/>
                </a:pPr>
                <a:r>
                  <a:rPr lang="en-US" sz="1050" b="1" dirty="0">
                    <a:solidFill>
                      <a:schemeClr val="tx1"/>
                    </a:solidFill>
                  </a:rPr>
                  <a:t>Army Leader Development</a:t>
                </a:r>
              </a:p>
            </p:txBody>
          </p:sp>
          <p:sp>
            <p:nvSpPr>
              <p:cNvPr id="21" name="Isosceles Triangle 20"/>
              <p:cNvSpPr/>
              <p:nvPr/>
            </p:nvSpPr>
            <p:spPr>
              <a:xfrm>
                <a:off x="4939926" y="3224403"/>
                <a:ext cx="3610151" cy="440054"/>
              </a:xfrm>
              <a:prstGeom prst="triangle">
                <a:avLst/>
              </a:prstGeom>
              <a:gradFill>
                <a:gsLst>
                  <a:gs pos="0">
                    <a:schemeClr val="bg1"/>
                  </a:gs>
                  <a:gs pos="64999">
                    <a:schemeClr val="tx1">
                      <a:lumMod val="50000"/>
                      <a:lumOff val="50000"/>
                    </a:schemeClr>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2" name="TextBox 21"/>
              <p:cNvSpPr txBox="1"/>
              <p:nvPr/>
            </p:nvSpPr>
            <p:spPr>
              <a:xfrm rot="16200000">
                <a:off x="7950534" y="2673739"/>
                <a:ext cx="1258824" cy="402572"/>
              </a:xfrm>
              <a:prstGeom prst="rect">
                <a:avLst/>
              </a:prstGeom>
              <a:noFill/>
            </p:spPr>
            <p:txBody>
              <a:bodyPr>
                <a:spAutoFit/>
              </a:bodyPr>
              <a:lstStyle/>
              <a:p>
                <a:pPr>
                  <a:defRPr/>
                </a:pPr>
                <a:r>
                  <a:rPr lang="en-US" sz="1000" b="1" dirty="0">
                    <a:solidFill>
                      <a:schemeClr val="bg1"/>
                    </a:solidFill>
                    <a:effectLst>
                      <a:outerShdw blurRad="38100" dist="38100" dir="2700000" algn="tl">
                        <a:srgbClr val="000000">
                          <a:alpha val="43137"/>
                        </a:srgbClr>
                      </a:outerShdw>
                    </a:effectLst>
                    <a:latin typeface="Arial Narrow" pitchFamily="34" charset="0"/>
                    <a:cs typeface="+mn-cs"/>
                  </a:rPr>
                  <a:t>Experience</a:t>
                </a:r>
              </a:p>
            </p:txBody>
          </p:sp>
          <p:sp>
            <p:nvSpPr>
              <p:cNvPr id="23" name="Rectangle 22"/>
              <p:cNvSpPr/>
              <p:nvPr/>
            </p:nvSpPr>
            <p:spPr>
              <a:xfrm>
                <a:off x="4657312" y="3658516"/>
                <a:ext cx="4182893" cy="198285"/>
              </a:xfrm>
              <a:prstGeom prst="rect">
                <a:avLst/>
              </a:prstGeom>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500" b="1" dirty="0">
                    <a:solidFill>
                      <a:schemeClr val="tx1"/>
                    </a:solidFill>
                    <a:latin typeface="Arial Narrow" pitchFamily="34" charset="0"/>
                  </a:rPr>
                  <a:t>FM 6-22 Leadership</a:t>
                </a:r>
              </a:p>
            </p:txBody>
          </p:sp>
          <p:cxnSp>
            <p:nvCxnSpPr>
              <p:cNvPr id="24" name="Straight Connector 23"/>
              <p:cNvCxnSpPr/>
              <p:nvPr/>
            </p:nvCxnSpPr>
            <p:spPr>
              <a:xfrm>
                <a:off x="6755391" y="3821811"/>
                <a:ext cx="0" cy="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495800" y="3870019"/>
                <a:ext cx="4506195" cy="198285"/>
              </a:xfrm>
              <a:prstGeom prst="rect">
                <a:avLst/>
              </a:prstGeom>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500" b="1" dirty="0">
                    <a:solidFill>
                      <a:schemeClr val="tx1"/>
                    </a:solidFill>
                    <a:latin typeface="Arial Narrow" pitchFamily="34" charset="0"/>
                  </a:rPr>
                  <a:t>   FM 3.0 Operations                      FM 5.0 The Operations Process                    FM 7.0 Training for FSO</a:t>
                </a:r>
              </a:p>
            </p:txBody>
          </p:sp>
          <p:cxnSp>
            <p:nvCxnSpPr>
              <p:cNvPr id="26" name="Straight Connector 25"/>
              <p:cNvCxnSpPr/>
              <p:nvPr/>
            </p:nvCxnSpPr>
            <p:spPr>
              <a:xfrm rot="5400000">
                <a:off x="5642492" y="3959196"/>
                <a:ext cx="197358" cy="2598"/>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6200000">
                <a:off x="4367680" y="2724414"/>
                <a:ext cx="1157478" cy="402570"/>
              </a:xfrm>
              <a:prstGeom prst="rect">
                <a:avLst/>
              </a:prstGeom>
              <a:noFill/>
            </p:spPr>
            <p:txBody>
              <a:bodyPr>
                <a:spAutoFit/>
              </a:bodyPr>
              <a:lstStyle/>
              <a:p>
                <a:pPr>
                  <a:defRPr/>
                </a:pPr>
                <a:r>
                  <a:rPr lang="en-US" sz="1000" b="1" dirty="0">
                    <a:solidFill>
                      <a:schemeClr val="bg1"/>
                    </a:solidFill>
                    <a:effectLst>
                      <a:outerShdw blurRad="38100" dist="38100" dir="2700000" algn="tl">
                        <a:srgbClr val="000000">
                          <a:alpha val="43137"/>
                        </a:srgbClr>
                      </a:outerShdw>
                    </a:effectLst>
                    <a:latin typeface="Arial Narrow" pitchFamily="34" charset="0"/>
                    <a:cs typeface="+mn-cs"/>
                  </a:rPr>
                  <a:t>Training</a:t>
                </a:r>
              </a:p>
            </p:txBody>
          </p:sp>
          <p:sp>
            <p:nvSpPr>
              <p:cNvPr id="28" name="TextBox 27"/>
              <p:cNvSpPr txBox="1"/>
              <p:nvPr/>
            </p:nvSpPr>
            <p:spPr>
              <a:xfrm rot="16200000">
                <a:off x="6164963" y="2420376"/>
                <a:ext cx="1157478" cy="402570"/>
              </a:xfrm>
              <a:prstGeom prst="rect">
                <a:avLst/>
              </a:prstGeom>
              <a:noFill/>
            </p:spPr>
            <p:txBody>
              <a:bodyPr>
                <a:spAutoFit/>
              </a:bodyPr>
              <a:lstStyle/>
              <a:p>
                <a:pPr>
                  <a:defRPr/>
                </a:pPr>
                <a:r>
                  <a:rPr lang="en-US" sz="1000" b="1" dirty="0">
                    <a:solidFill>
                      <a:schemeClr val="bg1"/>
                    </a:solidFill>
                    <a:effectLst>
                      <a:outerShdw blurRad="38100" dist="38100" dir="2700000" algn="tl">
                        <a:srgbClr val="000000">
                          <a:alpha val="43137"/>
                        </a:srgbClr>
                      </a:outerShdw>
                    </a:effectLst>
                    <a:latin typeface="Arial Narrow" pitchFamily="34" charset="0"/>
                    <a:cs typeface="+mn-cs"/>
                  </a:rPr>
                  <a:t>Education</a:t>
                </a:r>
              </a:p>
            </p:txBody>
          </p:sp>
          <p:sp>
            <p:nvSpPr>
              <p:cNvPr id="29" name="Rectangle 28"/>
              <p:cNvSpPr/>
              <p:nvPr/>
            </p:nvSpPr>
            <p:spPr>
              <a:xfrm>
                <a:off x="4495800" y="4068303"/>
                <a:ext cx="4506195" cy="198285"/>
              </a:xfrm>
              <a:prstGeom prst="rect">
                <a:avLst/>
              </a:prstGeom>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500" b="1" dirty="0">
                    <a:solidFill>
                      <a:schemeClr val="tx1"/>
                    </a:solidFill>
                    <a:latin typeface="Arial Narrow" pitchFamily="34" charset="0"/>
                  </a:rPr>
                  <a:t>                   Army Capstone Concept                                         Capstone Concept for Joint Operations</a:t>
                </a:r>
              </a:p>
            </p:txBody>
          </p:sp>
          <p:cxnSp>
            <p:nvCxnSpPr>
              <p:cNvPr id="30" name="Straight Connector 29"/>
              <p:cNvCxnSpPr/>
              <p:nvPr/>
            </p:nvCxnSpPr>
            <p:spPr>
              <a:xfrm rot="5400000">
                <a:off x="6663205" y="4167222"/>
                <a:ext cx="197358" cy="2596"/>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rot="5400000">
              <a:off x="7441040" y="3574196"/>
              <a:ext cx="200026" cy="2596"/>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68"/>
          <p:cNvSpPr txBox="1">
            <a:spLocks noChangeArrowheads="1"/>
          </p:cNvSpPr>
          <p:nvPr/>
        </p:nvSpPr>
        <p:spPr bwMode="auto">
          <a:xfrm>
            <a:off x="3733800" y="1066800"/>
            <a:ext cx="2495550" cy="1046163"/>
          </a:xfrm>
          <a:prstGeom prst="rect">
            <a:avLst/>
          </a:prstGeom>
          <a:noFill/>
          <a:ln w="9525">
            <a:noFill/>
            <a:miter lim="800000"/>
            <a:headEnd/>
            <a:tailEnd/>
          </a:ln>
        </p:spPr>
        <p:txBody>
          <a:bodyPr wrap="none">
            <a:spAutoFit/>
          </a:bodyPr>
          <a:lstStyle/>
          <a:p>
            <a:r>
              <a:rPr lang="en-US" sz="1400" b="1"/>
              <a:t>Self-Assessment</a:t>
            </a:r>
          </a:p>
          <a:p>
            <a:pPr marL="233363" lvl="1" indent="-233363">
              <a:buFont typeface="Arial" charset="0"/>
              <a:buChar char="•"/>
            </a:pPr>
            <a:r>
              <a:rPr lang="en-US" sz="1200" b="1"/>
              <a:t>Current military experiences</a:t>
            </a:r>
          </a:p>
          <a:p>
            <a:pPr marL="233363" lvl="1" indent="-233363">
              <a:buFont typeface="Arial" charset="0"/>
              <a:buChar char="•"/>
            </a:pPr>
            <a:r>
              <a:rPr lang="en-US" sz="1200" b="1"/>
              <a:t>Follow-on assignment</a:t>
            </a:r>
          </a:p>
          <a:p>
            <a:pPr marL="233363" lvl="1" indent="-233363">
              <a:buFont typeface="Arial" charset="0"/>
              <a:buChar char="•"/>
            </a:pPr>
            <a:r>
              <a:rPr lang="en-US" sz="1200" b="1"/>
              <a:t>Educational background</a:t>
            </a:r>
          </a:p>
          <a:p>
            <a:pPr marL="233363" lvl="1" indent="-233363">
              <a:buFont typeface="Arial" charset="0"/>
              <a:buChar char="•"/>
            </a:pPr>
            <a:r>
              <a:rPr lang="en-US" sz="1200" b="1"/>
              <a:t>Learning style </a:t>
            </a:r>
          </a:p>
        </p:txBody>
      </p:sp>
      <p:sp>
        <p:nvSpPr>
          <p:cNvPr id="32" name="TextBox 69"/>
          <p:cNvSpPr txBox="1">
            <a:spLocks noChangeArrowheads="1"/>
          </p:cNvSpPr>
          <p:nvPr/>
        </p:nvSpPr>
        <p:spPr bwMode="auto">
          <a:xfrm>
            <a:off x="6858000" y="4114800"/>
            <a:ext cx="2219325" cy="1230313"/>
          </a:xfrm>
          <a:prstGeom prst="rect">
            <a:avLst/>
          </a:prstGeom>
          <a:noFill/>
          <a:ln w="9525">
            <a:noFill/>
            <a:miter lim="800000"/>
            <a:headEnd/>
            <a:tailEnd/>
          </a:ln>
        </p:spPr>
        <p:txBody>
          <a:bodyPr>
            <a:spAutoFit/>
          </a:bodyPr>
          <a:lstStyle/>
          <a:p>
            <a:r>
              <a:rPr lang="en-US" sz="1400" b="1"/>
              <a:t>Skills Development</a:t>
            </a:r>
          </a:p>
          <a:p>
            <a:pPr marL="233363" lvl="1" indent="-233363">
              <a:buFont typeface="Arial" charset="0"/>
              <a:buChar char="•"/>
            </a:pPr>
            <a:r>
              <a:rPr lang="en-US" sz="1200" b="1"/>
              <a:t>Embedded in Army / functional tasks</a:t>
            </a:r>
          </a:p>
          <a:p>
            <a:pPr marL="233363" lvl="1" indent="-233363">
              <a:buFont typeface="Arial" charset="0"/>
              <a:buChar char="•"/>
            </a:pPr>
            <a:r>
              <a:rPr lang="en-US" sz="1200" b="1"/>
              <a:t>Doctrinal understanding </a:t>
            </a:r>
          </a:p>
          <a:p>
            <a:pPr marL="233363" lvl="1" indent="-233363">
              <a:buFont typeface="Arial" charset="0"/>
              <a:buChar char="•"/>
            </a:pPr>
            <a:r>
              <a:rPr lang="en-US" sz="1200" b="1"/>
              <a:t>Elemental language proficiency (Level 0+ / 1)</a:t>
            </a:r>
          </a:p>
        </p:txBody>
      </p:sp>
      <p:sp>
        <p:nvSpPr>
          <p:cNvPr id="33" name="TextBox 70"/>
          <p:cNvSpPr txBox="1">
            <a:spLocks noChangeArrowheads="1"/>
          </p:cNvSpPr>
          <p:nvPr/>
        </p:nvSpPr>
        <p:spPr bwMode="auto">
          <a:xfrm>
            <a:off x="3733800" y="5715000"/>
            <a:ext cx="3416300" cy="862013"/>
          </a:xfrm>
          <a:prstGeom prst="rect">
            <a:avLst/>
          </a:prstGeom>
          <a:noFill/>
          <a:ln w="9525">
            <a:noFill/>
            <a:miter lim="800000"/>
            <a:headEnd/>
            <a:tailEnd/>
          </a:ln>
        </p:spPr>
        <p:txBody>
          <a:bodyPr wrap="none">
            <a:spAutoFit/>
          </a:bodyPr>
          <a:lstStyle/>
          <a:p>
            <a:r>
              <a:rPr lang="en-US" sz="1400" b="1"/>
              <a:t>Situational Application</a:t>
            </a:r>
          </a:p>
          <a:p>
            <a:pPr marL="233363" lvl="1" indent="-233363">
              <a:buFont typeface="Arial" charset="0"/>
              <a:buChar char="•"/>
            </a:pPr>
            <a:r>
              <a:rPr lang="en-US" sz="1200" b="1"/>
              <a:t>Analytical understanding of environment</a:t>
            </a:r>
          </a:p>
          <a:p>
            <a:pPr marL="233363" lvl="1" indent="-233363">
              <a:buFont typeface="Arial" charset="0"/>
              <a:buChar char="•"/>
            </a:pPr>
            <a:r>
              <a:rPr lang="en-US" sz="1200" b="1"/>
              <a:t>Critical thinking / problem-solving</a:t>
            </a:r>
          </a:p>
          <a:p>
            <a:pPr marL="233363" lvl="1" indent="-233363">
              <a:buFont typeface="Arial" charset="0"/>
              <a:buChar char="•"/>
            </a:pPr>
            <a:r>
              <a:rPr lang="en-US" sz="1200" b="1"/>
              <a:t>Cultural / geo-political / JIIM awareness</a:t>
            </a:r>
          </a:p>
        </p:txBody>
      </p:sp>
      <p:sp>
        <p:nvSpPr>
          <p:cNvPr id="34" name="TextBox 71"/>
          <p:cNvSpPr txBox="1">
            <a:spLocks noChangeArrowheads="1"/>
          </p:cNvSpPr>
          <p:nvPr/>
        </p:nvSpPr>
        <p:spPr bwMode="auto">
          <a:xfrm>
            <a:off x="76200" y="2438400"/>
            <a:ext cx="2286000" cy="1046163"/>
          </a:xfrm>
          <a:prstGeom prst="rect">
            <a:avLst/>
          </a:prstGeom>
          <a:noFill/>
          <a:ln w="9525">
            <a:noFill/>
            <a:miter lim="800000"/>
            <a:headEnd/>
            <a:tailEnd/>
          </a:ln>
        </p:spPr>
        <p:txBody>
          <a:bodyPr>
            <a:spAutoFit/>
          </a:bodyPr>
          <a:lstStyle/>
          <a:p>
            <a:r>
              <a:rPr lang="en-US" sz="1400" b="1" dirty="0"/>
              <a:t>Experiential Learning</a:t>
            </a:r>
          </a:p>
          <a:p>
            <a:pPr marL="233363" lvl="1" indent="-233363">
              <a:buFont typeface="Arial" charset="0"/>
              <a:buChar char="•"/>
            </a:pPr>
            <a:r>
              <a:rPr lang="en-US" sz="1200" b="1" dirty="0"/>
              <a:t>Situational Training</a:t>
            </a:r>
          </a:p>
          <a:p>
            <a:pPr marL="233363" lvl="1" indent="-233363">
              <a:buFont typeface="Arial" charset="0"/>
              <a:buChar char="•"/>
            </a:pPr>
            <a:r>
              <a:rPr lang="en-US" sz="1200" b="1" dirty="0"/>
              <a:t>Dilemma Exercises</a:t>
            </a:r>
          </a:p>
          <a:p>
            <a:pPr marL="233363" lvl="1" indent="-233363">
              <a:buFont typeface="Arial" charset="0"/>
              <a:buChar char="•"/>
            </a:pPr>
            <a:r>
              <a:rPr lang="en-US" sz="1200" b="1" dirty="0"/>
              <a:t>Key Leader Engagements</a:t>
            </a:r>
          </a:p>
          <a:p>
            <a:pPr marL="233363" lvl="1" indent="-233363">
              <a:buFont typeface="Arial" charset="0"/>
              <a:buChar char="•"/>
            </a:pPr>
            <a:r>
              <a:rPr lang="en-US" sz="1200" b="1" dirty="0" smtClean="0"/>
              <a:t>FTX</a:t>
            </a:r>
            <a:endParaRPr lang="en-US" sz="1200" b="1" dirty="0"/>
          </a:p>
        </p:txBody>
      </p:sp>
      <p:sp>
        <p:nvSpPr>
          <p:cNvPr id="35" name="TextBox 80"/>
          <p:cNvSpPr txBox="1">
            <a:spLocks noChangeArrowheads="1"/>
          </p:cNvSpPr>
          <p:nvPr/>
        </p:nvSpPr>
        <p:spPr bwMode="auto">
          <a:xfrm>
            <a:off x="152400" y="914400"/>
            <a:ext cx="2971800" cy="1384995"/>
          </a:xfrm>
          <a:prstGeom prst="rect">
            <a:avLst/>
          </a:prstGeom>
          <a:solidFill>
            <a:srgbClr val="FFFF00"/>
          </a:solidFill>
          <a:ln w="31750">
            <a:solidFill>
              <a:schemeClr val="tx1"/>
            </a:solidFill>
            <a:miter lim="800000"/>
            <a:headEnd/>
            <a:tailEnd/>
          </a:ln>
        </p:spPr>
        <p:txBody>
          <a:bodyPr>
            <a:spAutoFit/>
          </a:bodyPr>
          <a:lstStyle/>
          <a:p>
            <a:r>
              <a:rPr lang="en-US" sz="1200" b="1" dirty="0" smtClean="0">
                <a:solidFill>
                  <a:srgbClr val="0000CC"/>
                </a:solidFill>
              </a:rPr>
              <a:t>Expected Outcome</a:t>
            </a:r>
            <a:r>
              <a:rPr lang="en-US" sz="1200" b="1" dirty="0" smtClean="0"/>
              <a:t>: </a:t>
            </a:r>
            <a:r>
              <a:rPr lang="en-US" sz="1200" dirty="0" smtClean="0"/>
              <a:t>A comprehensive and balanced strategy that reflects best practices and is informed by emerging requirements for Foreign Language Proficiency, Regional Expertise &amp; Cultural Capability that supports Army 2020 force structure / mission and “Future Force ARFORGEN</a:t>
            </a:r>
            <a:endParaRPr lang="en-US" sz="1200" b="1" dirty="0">
              <a:solidFill>
                <a:srgbClr val="0000CC"/>
              </a:solidFill>
            </a:endParaRPr>
          </a:p>
        </p:txBody>
      </p:sp>
      <p:cxnSp>
        <p:nvCxnSpPr>
          <p:cNvPr id="36" name="Straight Arrow Connector 35"/>
          <p:cNvCxnSpPr/>
          <p:nvPr/>
        </p:nvCxnSpPr>
        <p:spPr>
          <a:xfrm rot="5400000">
            <a:off x="3733801" y="3884612"/>
            <a:ext cx="1828800" cy="317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733800" y="3884613"/>
            <a:ext cx="1828800" cy="158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4" name="Group 23"/>
          <p:cNvGrpSpPr>
            <a:grpSpLocks/>
          </p:cNvGrpSpPr>
          <p:nvPr/>
        </p:nvGrpSpPr>
        <p:grpSpPr bwMode="auto">
          <a:xfrm>
            <a:off x="228600" y="4808538"/>
            <a:ext cx="1755775" cy="1760537"/>
            <a:chOff x="228600" y="3009124"/>
            <a:chExt cx="2341960" cy="2348451"/>
          </a:xfrm>
        </p:grpSpPr>
        <p:sp>
          <p:nvSpPr>
            <p:cNvPr id="39" name="Text Box 19"/>
            <p:cNvSpPr txBox="1">
              <a:spLocks noChangeArrowheads="1"/>
            </p:cNvSpPr>
            <p:nvPr/>
          </p:nvSpPr>
          <p:spPr bwMode="auto">
            <a:xfrm>
              <a:off x="1022665" y="4266996"/>
              <a:ext cx="722068" cy="328232"/>
            </a:xfrm>
            <a:prstGeom prst="rect">
              <a:avLst/>
            </a:prstGeom>
            <a:noFill/>
            <a:ln w="9525">
              <a:noFill/>
              <a:miter lim="800000"/>
              <a:headEnd/>
              <a:tailEnd/>
            </a:ln>
          </p:spPr>
          <p:txBody>
            <a:bodyPr wrap="none">
              <a:spAutoFit/>
            </a:bodyPr>
            <a:lstStyle/>
            <a:p>
              <a:pPr algn="ctr">
                <a:defRPr/>
              </a:pPr>
              <a:r>
                <a:rPr lang="en-US" sz="1000" b="1" dirty="0">
                  <a:latin typeface="+mj-lt"/>
                </a:rPr>
                <a:t>Apply</a:t>
              </a:r>
            </a:p>
          </p:txBody>
        </p:sp>
        <p:sp>
          <p:nvSpPr>
            <p:cNvPr id="40" name="Text Box 20"/>
            <p:cNvSpPr txBox="1">
              <a:spLocks noChangeArrowheads="1"/>
            </p:cNvSpPr>
            <p:nvPr/>
          </p:nvSpPr>
          <p:spPr bwMode="auto">
            <a:xfrm>
              <a:off x="1020547" y="3504649"/>
              <a:ext cx="804652" cy="328232"/>
            </a:xfrm>
            <a:prstGeom prst="rect">
              <a:avLst/>
            </a:prstGeom>
            <a:noFill/>
            <a:ln w="9525">
              <a:noFill/>
              <a:miter lim="800000"/>
              <a:headEnd/>
              <a:tailEnd/>
            </a:ln>
          </p:spPr>
          <p:txBody>
            <a:bodyPr wrap="none">
              <a:spAutoFit/>
            </a:bodyPr>
            <a:lstStyle/>
            <a:p>
              <a:pPr>
                <a:defRPr/>
              </a:pPr>
              <a:r>
                <a:rPr lang="en-US" sz="1000" b="1" dirty="0">
                  <a:latin typeface="+mj-lt"/>
                </a:rPr>
                <a:t>Advise</a:t>
              </a:r>
            </a:p>
          </p:txBody>
        </p:sp>
        <p:grpSp>
          <p:nvGrpSpPr>
            <p:cNvPr id="38" name="Group 63"/>
            <p:cNvGrpSpPr>
              <a:grpSpLocks/>
            </p:cNvGrpSpPr>
            <p:nvPr/>
          </p:nvGrpSpPr>
          <p:grpSpPr bwMode="auto">
            <a:xfrm>
              <a:off x="685800" y="3009124"/>
              <a:ext cx="1395829" cy="549028"/>
              <a:chOff x="814517" y="2757500"/>
              <a:chExt cx="1395829" cy="549028"/>
            </a:xfrm>
          </p:grpSpPr>
          <p:sp>
            <p:nvSpPr>
              <p:cNvPr id="49" name="Pyr1"/>
              <p:cNvSpPr>
                <a:spLocks noEditPoints="1" noChangeArrowheads="1"/>
              </p:cNvSpPr>
              <p:nvPr/>
            </p:nvSpPr>
            <p:spPr bwMode="auto">
              <a:xfrm>
                <a:off x="814517" y="2757500"/>
                <a:ext cx="1395829" cy="503634"/>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5400 w 21600"/>
                  <a:gd name="T10" fmla="*/ 11800 h 21600"/>
                  <a:gd name="T11" fmla="*/ 16200 w 21600"/>
                  <a:gd name="T12" fmla="*/ 20600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chemeClr val="tx2">
                  <a:lumMod val="65000"/>
                  <a:lumOff val="35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US" sz="800" b="1" dirty="0">
                  <a:solidFill>
                    <a:schemeClr val="bg1"/>
                  </a:solidFill>
                  <a:latin typeface="+mj-lt"/>
                </a:endParaRPr>
              </a:p>
            </p:txBody>
          </p:sp>
          <p:sp>
            <p:nvSpPr>
              <p:cNvPr id="50" name="TextBox 46"/>
              <p:cNvSpPr txBox="1">
                <a:spLocks noChangeArrowheads="1"/>
              </p:cNvSpPr>
              <p:nvPr/>
            </p:nvSpPr>
            <p:spPr bwMode="auto">
              <a:xfrm>
                <a:off x="1009509" y="2977733"/>
                <a:ext cx="1012167" cy="328232"/>
              </a:xfrm>
              <a:prstGeom prst="rect">
                <a:avLst/>
              </a:prstGeom>
              <a:noFill/>
              <a:ln w="9525">
                <a:noFill/>
                <a:miter lim="800000"/>
                <a:headEnd/>
                <a:tailEnd/>
              </a:ln>
            </p:spPr>
            <p:txBody>
              <a:bodyPr wrap="none">
                <a:spAutoFit/>
              </a:bodyPr>
              <a:lstStyle/>
              <a:p>
                <a:pPr>
                  <a:defRPr/>
                </a:pPr>
                <a:r>
                  <a:rPr lang="en-US" sz="1000" b="1">
                    <a:solidFill>
                      <a:schemeClr val="bg1"/>
                    </a:solidFill>
                    <a:latin typeface="+mj-lt"/>
                  </a:rPr>
                  <a:t>Expertise</a:t>
                </a:r>
              </a:p>
            </p:txBody>
          </p:sp>
        </p:grpSp>
        <p:grpSp>
          <p:nvGrpSpPr>
            <p:cNvPr id="41" name="Group 64"/>
            <p:cNvGrpSpPr>
              <a:grpSpLocks/>
            </p:cNvGrpSpPr>
            <p:nvPr/>
          </p:nvGrpSpPr>
          <p:grpSpPr bwMode="auto">
            <a:xfrm>
              <a:off x="304803" y="3810004"/>
              <a:ext cx="2152967" cy="480770"/>
              <a:chOff x="304803" y="3810004"/>
              <a:chExt cx="2152967" cy="480770"/>
            </a:xfrm>
          </p:grpSpPr>
          <p:sp>
            <p:nvSpPr>
              <p:cNvPr id="47" name="Pyr2"/>
              <p:cNvSpPr>
                <a:spLocks noEditPoints="1" noChangeArrowheads="1"/>
              </p:cNvSpPr>
              <p:nvPr/>
            </p:nvSpPr>
            <p:spPr bwMode="auto">
              <a:xfrm>
                <a:off x="304803" y="3810004"/>
                <a:ext cx="2152967" cy="467502"/>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ln>
                <a:headEnd/>
                <a:tailEnd/>
              </a:ln>
            </p:spPr>
            <p:style>
              <a:lnRef idx="0">
                <a:schemeClr val="dk1"/>
              </a:lnRef>
              <a:fillRef idx="3">
                <a:schemeClr val="dk1"/>
              </a:fillRef>
              <a:effectRef idx="3">
                <a:schemeClr val="dk1"/>
              </a:effectRef>
              <a:fontRef idx="minor">
                <a:schemeClr val="lt1"/>
              </a:fontRef>
            </p:style>
            <p:txBody>
              <a:bodyPr/>
              <a:lstStyle/>
              <a:p>
                <a:pPr>
                  <a:defRPr/>
                </a:pPr>
                <a:endParaRPr lang="en-US" sz="600" b="1" dirty="0">
                  <a:latin typeface="+mj-lt"/>
                </a:endParaRPr>
              </a:p>
              <a:p>
                <a:pPr>
                  <a:defRPr/>
                </a:pPr>
                <a:endParaRPr lang="en-US" sz="900" b="1" dirty="0">
                  <a:latin typeface="+mj-lt"/>
                </a:endParaRPr>
              </a:p>
            </p:txBody>
          </p:sp>
          <p:sp>
            <p:nvSpPr>
              <p:cNvPr id="48" name="TextBox 43"/>
              <p:cNvSpPr txBox="1">
                <a:spLocks noChangeArrowheads="1"/>
              </p:cNvSpPr>
              <p:nvPr/>
            </p:nvSpPr>
            <p:spPr bwMode="auto">
              <a:xfrm>
                <a:off x="637279" y="3962057"/>
                <a:ext cx="1452608" cy="328232"/>
              </a:xfrm>
              <a:prstGeom prst="rect">
                <a:avLst/>
              </a:prstGeom>
              <a:noFill/>
              <a:ln w="9525">
                <a:noFill/>
                <a:miter lim="800000"/>
                <a:headEnd/>
                <a:tailEnd/>
              </a:ln>
            </p:spPr>
            <p:txBody>
              <a:bodyPr wrap="none">
                <a:spAutoFit/>
              </a:bodyPr>
              <a:lstStyle/>
              <a:p>
                <a:pPr>
                  <a:defRPr/>
                </a:pPr>
                <a:r>
                  <a:rPr lang="en-US" sz="1000" b="1" dirty="0">
                    <a:solidFill>
                      <a:schemeClr val="bg1"/>
                    </a:solidFill>
                    <a:latin typeface="+mj-lt"/>
                  </a:rPr>
                  <a:t>Understanding</a:t>
                </a:r>
              </a:p>
            </p:txBody>
          </p:sp>
        </p:grpSp>
        <p:grpSp>
          <p:nvGrpSpPr>
            <p:cNvPr id="42" name="Group 65"/>
            <p:cNvGrpSpPr>
              <a:grpSpLocks/>
            </p:cNvGrpSpPr>
            <p:nvPr/>
          </p:nvGrpSpPr>
          <p:grpSpPr bwMode="auto">
            <a:xfrm>
              <a:off x="228600" y="4569025"/>
              <a:ext cx="2341960" cy="480772"/>
              <a:chOff x="152401" y="4800602"/>
              <a:chExt cx="2341960" cy="480772"/>
            </a:xfrm>
          </p:grpSpPr>
          <p:sp>
            <p:nvSpPr>
              <p:cNvPr id="45" name="Pyr3"/>
              <p:cNvSpPr>
                <a:spLocks noEditPoints="1" noChangeArrowheads="1"/>
              </p:cNvSpPr>
              <p:nvPr/>
            </p:nvSpPr>
            <p:spPr bwMode="auto">
              <a:xfrm>
                <a:off x="152401" y="4800602"/>
                <a:ext cx="2341960" cy="456009"/>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algn="ctr">
                  <a:defRPr/>
                </a:pPr>
                <a:endParaRPr lang="en-US" sz="900" b="1" dirty="0">
                  <a:solidFill>
                    <a:schemeClr val="bg1"/>
                  </a:solidFill>
                  <a:latin typeface="+mj-lt"/>
                </a:endParaRPr>
              </a:p>
              <a:p>
                <a:pPr algn="ctr">
                  <a:defRPr/>
                </a:pPr>
                <a:r>
                  <a:rPr lang="en-US" sz="900" b="1" dirty="0">
                    <a:solidFill>
                      <a:schemeClr val="tx1"/>
                    </a:solidFill>
                    <a:latin typeface="+mj-lt"/>
                  </a:rPr>
                  <a:t>	</a:t>
                </a:r>
              </a:p>
            </p:txBody>
          </p:sp>
          <p:sp>
            <p:nvSpPr>
              <p:cNvPr id="46" name="TextBox 40"/>
              <p:cNvSpPr txBox="1">
                <a:spLocks noChangeArrowheads="1"/>
              </p:cNvSpPr>
              <p:nvPr/>
            </p:nvSpPr>
            <p:spPr bwMode="auto">
              <a:xfrm>
                <a:off x="762242" y="4953862"/>
                <a:ext cx="1143452" cy="328233"/>
              </a:xfrm>
              <a:prstGeom prst="rect">
                <a:avLst/>
              </a:prstGeom>
              <a:noFill/>
              <a:ln w="9525">
                <a:noFill/>
                <a:miter lim="800000"/>
                <a:headEnd/>
                <a:tailEnd/>
              </a:ln>
            </p:spPr>
            <p:txBody>
              <a:bodyPr wrap="none">
                <a:spAutoFit/>
              </a:bodyPr>
              <a:lstStyle/>
              <a:p>
                <a:pPr>
                  <a:defRPr/>
                </a:pPr>
                <a:r>
                  <a:rPr lang="en-US" sz="1000" b="1" dirty="0">
                    <a:solidFill>
                      <a:schemeClr val="bg1"/>
                    </a:solidFill>
                    <a:latin typeface="+mj-lt"/>
                  </a:rPr>
                  <a:t>Awareness</a:t>
                </a:r>
              </a:p>
            </p:txBody>
          </p:sp>
        </p:grpSp>
        <p:sp>
          <p:nvSpPr>
            <p:cNvPr id="44" name="Rectangle 31"/>
            <p:cNvSpPr>
              <a:spLocks noChangeArrowheads="1"/>
            </p:cNvSpPr>
            <p:nvPr/>
          </p:nvSpPr>
          <p:spPr bwMode="auto">
            <a:xfrm>
              <a:off x="1029017" y="5029343"/>
              <a:ext cx="709365" cy="328232"/>
            </a:xfrm>
            <a:prstGeom prst="rect">
              <a:avLst/>
            </a:prstGeom>
            <a:noFill/>
            <a:ln w="9525">
              <a:noFill/>
              <a:miter lim="800000"/>
              <a:headEnd/>
              <a:tailEnd/>
            </a:ln>
          </p:spPr>
          <p:txBody>
            <a:bodyPr wrap="none">
              <a:spAutoFit/>
            </a:bodyPr>
            <a:lstStyle/>
            <a:p>
              <a:pPr algn="ctr">
                <a:defRPr/>
              </a:pPr>
              <a:r>
                <a:rPr lang="en-US" sz="1000" b="1" dirty="0">
                  <a:latin typeface="+mj-lt"/>
                </a:rPr>
                <a:t>Learn</a:t>
              </a:r>
            </a:p>
          </p:txBody>
        </p:sp>
      </p:grpSp>
      <p:grpSp>
        <p:nvGrpSpPr>
          <p:cNvPr id="43" name="Group 79"/>
          <p:cNvGrpSpPr>
            <a:grpSpLocks/>
          </p:cNvGrpSpPr>
          <p:nvPr/>
        </p:nvGrpSpPr>
        <p:grpSpPr bwMode="auto">
          <a:xfrm>
            <a:off x="1371600" y="4343400"/>
            <a:ext cx="1143000" cy="838200"/>
            <a:chOff x="-1189089" y="2209800"/>
            <a:chExt cx="731519" cy="536447"/>
          </a:xfrm>
        </p:grpSpPr>
        <p:pic>
          <p:nvPicPr>
            <p:cNvPr id="52" name="Picture 29" descr="http://www.tulanelink.com/tulanelink/balance2.gif"/>
            <p:cNvPicPr>
              <a:picLocks noChangeAspect="1" noChangeArrowheads="1"/>
            </p:cNvPicPr>
            <p:nvPr/>
          </p:nvPicPr>
          <p:blipFill>
            <a:blip r:embed="rId2" cstate="print"/>
            <a:srcRect/>
            <a:stretch>
              <a:fillRect/>
            </a:stretch>
          </p:blipFill>
          <p:spPr bwMode="auto">
            <a:xfrm>
              <a:off x="-1066705" y="2209800"/>
              <a:ext cx="457485" cy="455810"/>
            </a:xfrm>
            <a:prstGeom prst="rect">
              <a:avLst/>
            </a:prstGeom>
            <a:noFill/>
            <a:ln w="9525">
              <a:noFill/>
              <a:miter lim="800000"/>
              <a:headEnd/>
              <a:tailEnd/>
            </a:ln>
          </p:spPr>
        </p:pic>
        <p:sp>
          <p:nvSpPr>
            <p:cNvPr id="53" name="Rectangle 52"/>
            <p:cNvSpPr/>
            <p:nvPr/>
          </p:nvSpPr>
          <p:spPr bwMode="auto">
            <a:xfrm>
              <a:off x="-1189089" y="2356102"/>
              <a:ext cx="418863" cy="27699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L</a:t>
              </a:r>
            </a:p>
          </p:txBody>
        </p:sp>
        <p:sp>
          <p:nvSpPr>
            <p:cNvPr id="54" name="Rectangle 53"/>
            <p:cNvSpPr/>
            <p:nvPr/>
          </p:nvSpPr>
          <p:spPr bwMode="auto">
            <a:xfrm>
              <a:off x="-876433" y="2407693"/>
              <a:ext cx="418863"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C</a:t>
              </a:r>
            </a:p>
          </p:txBody>
        </p:sp>
      </p:grpSp>
      <p:sp>
        <p:nvSpPr>
          <p:cNvPr id="55" name="Rectangle 75"/>
          <p:cNvSpPr>
            <a:spLocks noChangeArrowheads="1"/>
          </p:cNvSpPr>
          <p:nvPr/>
        </p:nvSpPr>
        <p:spPr bwMode="auto">
          <a:xfrm>
            <a:off x="5105400" y="3352800"/>
            <a:ext cx="1287463" cy="307975"/>
          </a:xfrm>
          <a:prstGeom prst="rect">
            <a:avLst/>
          </a:prstGeom>
          <a:noFill/>
          <a:ln w="9525">
            <a:noFill/>
            <a:miter lim="800000"/>
            <a:headEnd/>
            <a:tailEnd/>
          </a:ln>
        </p:spPr>
        <p:txBody>
          <a:bodyPr wrap="none">
            <a:spAutoFit/>
          </a:bodyPr>
          <a:lstStyle/>
          <a:p>
            <a:pPr marL="233363" lvl="1" indent="-233363"/>
            <a:r>
              <a:rPr lang="en-US" sz="1400" b="1">
                <a:solidFill>
                  <a:srgbClr val="FF0000"/>
                </a:solidFill>
              </a:rPr>
              <a:t>“What to do”</a:t>
            </a:r>
          </a:p>
        </p:txBody>
      </p:sp>
      <p:sp>
        <p:nvSpPr>
          <p:cNvPr id="56" name="Rectangle 77"/>
          <p:cNvSpPr>
            <a:spLocks noChangeArrowheads="1"/>
          </p:cNvSpPr>
          <p:nvPr/>
        </p:nvSpPr>
        <p:spPr bwMode="auto">
          <a:xfrm>
            <a:off x="3927475" y="4876800"/>
            <a:ext cx="1436688" cy="307975"/>
          </a:xfrm>
          <a:prstGeom prst="rect">
            <a:avLst/>
          </a:prstGeom>
          <a:noFill/>
          <a:ln w="9525">
            <a:noFill/>
            <a:miter lim="800000"/>
            <a:headEnd/>
            <a:tailEnd/>
          </a:ln>
        </p:spPr>
        <p:txBody>
          <a:bodyPr wrap="none">
            <a:spAutoFit/>
          </a:bodyPr>
          <a:lstStyle/>
          <a:p>
            <a:pPr marL="233363" lvl="1" indent="-233363"/>
            <a:r>
              <a:rPr lang="en-US" sz="1400" b="1">
                <a:solidFill>
                  <a:srgbClr val="FF0000"/>
                </a:solidFill>
              </a:rPr>
              <a:t>“How to think”</a:t>
            </a:r>
          </a:p>
        </p:txBody>
      </p:sp>
      <p:sp>
        <p:nvSpPr>
          <p:cNvPr id="57" name="Rectangle 78"/>
          <p:cNvSpPr>
            <a:spLocks noChangeArrowheads="1"/>
          </p:cNvSpPr>
          <p:nvPr/>
        </p:nvSpPr>
        <p:spPr bwMode="auto">
          <a:xfrm>
            <a:off x="2979738" y="3986213"/>
            <a:ext cx="1592262" cy="738187"/>
          </a:xfrm>
          <a:prstGeom prst="rect">
            <a:avLst/>
          </a:prstGeom>
          <a:noFill/>
          <a:ln w="9525">
            <a:noFill/>
            <a:miter lim="800000"/>
            <a:headEnd/>
            <a:tailEnd/>
          </a:ln>
        </p:spPr>
        <p:txBody>
          <a:bodyPr>
            <a:spAutoFit/>
          </a:bodyPr>
          <a:lstStyle/>
          <a:p>
            <a:pPr marL="233363" lvl="1" indent="-233363" algn="ctr"/>
            <a:r>
              <a:rPr lang="en-US" sz="1400" b="1">
                <a:solidFill>
                  <a:srgbClr val="FF0000"/>
                </a:solidFill>
              </a:rPr>
              <a:t>Translate</a:t>
            </a:r>
          </a:p>
          <a:p>
            <a:pPr marL="233363" lvl="1" indent="-233363" algn="ctr"/>
            <a:r>
              <a:rPr lang="en-US" sz="1400" b="1">
                <a:solidFill>
                  <a:srgbClr val="FF0000"/>
                </a:solidFill>
              </a:rPr>
              <a:t>trained skills</a:t>
            </a:r>
          </a:p>
          <a:p>
            <a:pPr marL="233363" lvl="1" indent="-233363" algn="ctr"/>
            <a:r>
              <a:rPr lang="en-US" sz="1400" b="1">
                <a:solidFill>
                  <a:srgbClr val="FF0000"/>
                </a:solidFill>
              </a:rPr>
              <a:t>into actions </a:t>
            </a:r>
          </a:p>
        </p:txBody>
      </p:sp>
      <p:sp>
        <p:nvSpPr>
          <p:cNvPr id="58" name="Rectangle 79"/>
          <p:cNvSpPr>
            <a:spLocks noChangeArrowheads="1"/>
          </p:cNvSpPr>
          <p:nvPr/>
        </p:nvSpPr>
        <p:spPr bwMode="auto">
          <a:xfrm>
            <a:off x="3886200" y="2587625"/>
            <a:ext cx="1487488" cy="307975"/>
          </a:xfrm>
          <a:prstGeom prst="rect">
            <a:avLst/>
          </a:prstGeom>
          <a:noFill/>
          <a:ln w="9525">
            <a:noFill/>
            <a:miter lim="800000"/>
            <a:headEnd/>
            <a:tailEnd/>
          </a:ln>
        </p:spPr>
        <p:txBody>
          <a:bodyPr wrap="none">
            <a:spAutoFit/>
          </a:bodyPr>
          <a:lstStyle/>
          <a:p>
            <a:pPr marL="233363" lvl="1" indent="-233363"/>
            <a:r>
              <a:rPr lang="en-US" sz="1400" b="1">
                <a:solidFill>
                  <a:srgbClr val="FF0000"/>
                </a:solidFill>
              </a:rPr>
              <a:t>Self-awareness</a:t>
            </a:r>
          </a:p>
        </p:txBody>
      </p:sp>
      <p:sp>
        <p:nvSpPr>
          <p:cNvPr id="59" name="TextBox 80"/>
          <p:cNvSpPr txBox="1">
            <a:spLocks noChangeArrowheads="1"/>
          </p:cNvSpPr>
          <p:nvPr/>
        </p:nvSpPr>
        <p:spPr bwMode="auto">
          <a:xfrm>
            <a:off x="76200" y="3600450"/>
            <a:ext cx="1752600" cy="1015663"/>
          </a:xfrm>
          <a:prstGeom prst="rect">
            <a:avLst/>
          </a:prstGeom>
          <a:noFill/>
          <a:ln w="9525">
            <a:noFill/>
            <a:miter lim="800000"/>
            <a:headEnd/>
            <a:tailEnd/>
          </a:ln>
        </p:spPr>
        <p:txBody>
          <a:bodyPr>
            <a:spAutoFit/>
          </a:bodyPr>
          <a:lstStyle/>
          <a:p>
            <a:r>
              <a:rPr lang="en-US" sz="1200" b="1" dirty="0" smtClean="0">
                <a:solidFill>
                  <a:srgbClr val="0000CC"/>
                </a:solidFill>
              </a:rPr>
              <a:t>ALRECS expectations</a:t>
            </a:r>
            <a:r>
              <a:rPr lang="en-US" sz="1200" b="1" dirty="0">
                <a:solidFill>
                  <a:srgbClr val="0000CC"/>
                </a:solidFill>
              </a:rPr>
              <a:t>: Emphasis on cultural awareness and understanding; less on language proficiency</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p:spPr>
        <p:txBody>
          <a:bodyPr/>
          <a:lstStyle/>
          <a:p>
            <a:r>
              <a:rPr lang="en-US" sz="2400" b="1" dirty="0" smtClean="0">
                <a:solidFill>
                  <a:srgbClr val="0070C0"/>
                </a:solidFill>
              </a:rPr>
              <a:t>                                  </a:t>
            </a:r>
            <a:r>
              <a:rPr lang="en-US" sz="2400" b="1" dirty="0" smtClean="0">
                <a:solidFill>
                  <a:srgbClr val="FFFF00"/>
                </a:solidFill>
              </a:rPr>
              <a:t>    </a:t>
            </a:r>
            <a:r>
              <a:rPr lang="en-US" sz="2000" b="1" dirty="0" smtClean="0">
                <a:solidFill>
                  <a:srgbClr val="FFFF00"/>
                </a:solidFill>
              </a:rPr>
              <a:t>Example of Captains Career Course </a:t>
            </a:r>
            <a:r>
              <a:rPr lang="en-US" sz="2400" b="1" dirty="0" smtClean="0">
                <a:solidFill>
                  <a:srgbClr val="FFFF00"/>
                </a:solidFill>
              </a:rPr>
              <a:t>(CCC)</a:t>
            </a:r>
            <a:endParaRPr lang="en-US" sz="2400" dirty="0">
              <a:solidFill>
                <a:srgbClr val="FFFF00"/>
              </a:solidFill>
            </a:endParaRPr>
          </a:p>
        </p:txBody>
      </p:sp>
      <p:sp>
        <p:nvSpPr>
          <p:cNvPr id="3" name="TextBox 7"/>
          <p:cNvSpPr txBox="1">
            <a:spLocks noChangeArrowheads="1"/>
          </p:cNvSpPr>
          <p:nvPr/>
        </p:nvSpPr>
        <p:spPr bwMode="auto">
          <a:xfrm>
            <a:off x="152400" y="685800"/>
            <a:ext cx="2743200" cy="276999"/>
          </a:xfrm>
          <a:prstGeom prst="rect">
            <a:avLst/>
          </a:prstGeom>
          <a:noFill/>
          <a:ln w="9525">
            <a:solidFill>
              <a:schemeClr val="tx1"/>
            </a:solidFill>
            <a:miter lim="800000"/>
            <a:headEnd/>
            <a:tailEnd/>
          </a:ln>
        </p:spPr>
        <p:txBody>
          <a:bodyPr wrap="square">
            <a:spAutoFit/>
          </a:bodyPr>
          <a:lstStyle/>
          <a:p>
            <a:pPr algn="ctr"/>
            <a:r>
              <a:rPr lang="en-US" sz="1200" b="1" i="1" dirty="0">
                <a:solidFill>
                  <a:srgbClr val="0000FF"/>
                </a:solidFill>
                <a:latin typeface="Arial" pitchFamily="34" charset="0"/>
                <a:cs typeface="Arial" pitchFamily="34" charset="0"/>
              </a:rPr>
              <a:t>Learning Objectives 1 (Character)</a:t>
            </a:r>
            <a:r>
              <a:rPr lang="en-US" sz="1200" b="1" dirty="0">
                <a:latin typeface="Calibri" pitchFamily="34" charset="0"/>
              </a:rPr>
              <a:t>  </a:t>
            </a:r>
          </a:p>
        </p:txBody>
      </p:sp>
      <p:sp>
        <p:nvSpPr>
          <p:cNvPr id="4" name="TextBox 8"/>
          <p:cNvSpPr txBox="1">
            <a:spLocks noChangeArrowheads="1"/>
          </p:cNvSpPr>
          <p:nvPr/>
        </p:nvSpPr>
        <p:spPr bwMode="auto">
          <a:xfrm>
            <a:off x="3200400" y="685800"/>
            <a:ext cx="2743200" cy="276999"/>
          </a:xfrm>
          <a:prstGeom prst="rect">
            <a:avLst/>
          </a:prstGeom>
          <a:noFill/>
          <a:ln w="9525">
            <a:solidFill>
              <a:schemeClr val="tx1"/>
            </a:solidFill>
            <a:miter lim="800000"/>
            <a:headEnd/>
            <a:tailEnd/>
          </a:ln>
        </p:spPr>
        <p:txBody>
          <a:bodyPr wrap="square">
            <a:spAutoFit/>
          </a:bodyPr>
          <a:lstStyle/>
          <a:p>
            <a:pPr algn="ctr"/>
            <a:r>
              <a:rPr lang="en-US" sz="1200" b="1" i="1" dirty="0">
                <a:solidFill>
                  <a:srgbClr val="0000FF"/>
                </a:solidFill>
                <a:latin typeface="Arial" pitchFamily="34" charset="0"/>
                <a:cs typeface="Arial" pitchFamily="34" charset="0"/>
              </a:rPr>
              <a:t>Learning Objectives 2 (Presence)</a:t>
            </a:r>
            <a:r>
              <a:rPr lang="en-US" sz="1200" b="1" dirty="0">
                <a:latin typeface="Calibri" pitchFamily="34" charset="0"/>
              </a:rPr>
              <a:t> </a:t>
            </a:r>
          </a:p>
        </p:txBody>
      </p:sp>
      <p:sp>
        <p:nvSpPr>
          <p:cNvPr id="5" name="TextBox 9"/>
          <p:cNvSpPr txBox="1">
            <a:spLocks noChangeArrowheads="1"/>
          </p:cNvSpPr>
          <p:nvPr/>
        </p:nvSpPr>
        <p:spPr bwMode="auto">
          <a:xfrm>
            <a:off x="6248400" y="685800"/>
            <a:ext cx="2743200" cy="276999"/>
          </a:xfrm>
          <a:prstGeom prst="rect">
            <a:avLst/>
          </a:prstGeom>
          <a:noFill/>
          <a:ln w="9525">
            <a:solidFill>
              <a:schemeClr val="tx1"/>
            </a:solidFill>
            <a:miter lim="800000"/>
            <a:headEnd/>
            <a:tailEnd/>
          </a:ln>
        </p:spPr>
        <p:txBody>
          <a:bodyPr wrap="square">
            <a:spAutoFit/>
          </a:bodyPr>
          <a:lstStyle/>
          <a:p>
            <a:pPr algn="ctr"/>
            <a:r>
              <a:rPr lang="en-US" sz="1200" b="1" i="1" dirty="0">
                <a:solidFill>
                  <a:srgbClr val="0000FF"/>
                </a:solidFill>
                <a:latin typeface="Arial" pitchFamily="34" charset="0"/>
                <a:cs typeface="Arial" pitchFamily="34" charset="0"/>
              </a:rPr>
              <a:t>Learning Objective 3 (Intellect)</a:t>
            </a:r>
            <a:endParaRPr lang="en-US" sz="1200" b="1" dirty="0">
              <a:solidFill>
                <a:srgbClr val="0000FF"/>
              </a:solidFill>
              <a:latin typeface="Arial" pitchFamily="34" charset="0"/>
              <a:cs typeface="Arial" pitchFamily="34" charset="0"/>
            </a:endParaRPr>
          </a:p>
        </p:txBody>
      </p:sp>
      <p:sp>
        <p:nvSpPr>
          <p:cNvPr id="7" name="Rectangle 2"/>
          <p:cNvSpPr>
            <a:spLocks noChangeArrowheads="1"/>
          </p:cNvSpPr>
          <p:nvPr/>
        </p:nvSpPr>
        <p:spPr bwMode="auto">
          <a:xfrm>
            <a:off x="6248400" y="990600"/>
            <a:ext cx="2743200" cy="4445000"/>
          </a:xfrm>
          <a:prstGeom prst="rect">
            <a:avLst/>
          </a:prstGeom>
          <a:noFill/>
          <a:ln w="9525">
            <a:solidFill>
              <a:schemeClr val="tx1"/>
            </a:solidFill>
            <a:miter lim="800000"/>
            <a:headEnd/>
            <a:tailEnd/>
          </a:ln>
        </p:spPr>
        <p:txBody>
          <a:bodyPr wrap="square">
            <a:spAutoFit/>
          </a:bodyPr>
          <a:lstStyle/>
          <a:p>
            <a:pPr marL="168275" indent="-168275" fontAlgn="auto">
              <a:spcBef>
                <a:spcPts val="300"/>
              </a:spcBef>
              <a:spcAft>
                <a:spcPts val="0"/>
              </a:spcAft>
              <a:buFont typeface="Arial" pitchFamily="34" charset="0"/>
              <a:buChar char="•"/>
              <a:defRPr/>
            </a:pPr>
            <a:r>
              <a:rPr lang="en-US" sz="1200" b="1" dirty="0">
                <a:cs typeface="Arial" pitchFamily="34" charset="0"/>
              </a:rPr>
              <a:t>Apply culturally relevant terms, factors, concepts and regional information in the development of mission plans and orders</a:t>
            </a:r>
          </a:p>
          <a:p>
            <a:pPr marL="349250" lvl="1" indent="-174625" fontAlgn="auto">
              <a:spcBef>
                <a:spcPts val="300"/>
              </a:spcBef>
              <a:spcAft>
                <a:spcPts val="0"/>
              </a:spcAft>
              <a:buFont typeface="Courier New" pitchFamily="49" charset="0"/>
              <a:buChar char="o"/>
              <a:defRPr/>
            </a:pPr>
            <a:r>
              <a:rPr lang="en-US" sz="1200" b="1" dirty="0">
                <a:solidFill>
                  <a:srgbClr val="008000"/>
                </a:solidFill>
                <a:latin typeface="Arial" pitchFamily="34" charset="0"/>
                <a:cs typeface="Arial" pitchFamily="34" charset="0"/>
              </a:rPr>
              <a:t>Insurgency overview and theory</a:t>
            </a:r>
          </a:p>
          <a:p>
            <a:pPr marL="349250" lvl="1" indent="-174625" fontAlgn="auto">
              <a:spcBef>
                <a:spcPts val="300"/>
              </a:spcBef>
              <a:spcAft>
                <a:spcPts val="0"/>
              </a:spcAft>
              <a:buFont typeface="Courier New" pitchFamily="49" charset="0"/>
              <a:buChar char="o"/>
              <a:defRPr/>
            </a:pPr>
            <a:r>
              <a:rPr lang="en-US" sz="1200" b="1" dirty="0">
                <a:solidFill>
                  <a:srgbClr val="008000"/>
                </a:solidFill>
                <a:latin typeface="Arial" pitchFamily="34" charset="0"/>
                <a:cs typeface="Arial" pitchFamily="34" charset="0"/>
              </a:rPr>
              <a:t>Pattern and social network analysis and PE</a:t>
            </a:r>
          </a:p>
          <a:p>
            <a:pPr marL="349250" lvl="1" indent="-174625" fontAlgn="auto">
              <a:spcBef>
                <a:spcPts val="300"/>
              </a:spcBef>
              <a:spcAft>
                <a:spcPts val="0"/>
              </a:spcAft>
              <a:buFont typeface="Courier New" pitchFamily="49" charset="0"/>
              <a:buChar char="o"/>
              <a:defRPr/>
            </a:pPr>
            <a:r>
              <a:rPr lang="en-US" sz="1200" b="1" dirty="0">
                <a:solidFill>
                  <a:srgbClr val="008000"/>
                </a:solidFill>
                <a:latin typeface="Arial" pitchFamily="34" charset="0"/>
                <a:cs typeface="Arial" pitchFamily="34" charset="0"/>
              </a:rPr>
              <a:t>COIN IPB and planning          </a:t>
            </a:r>
          </a:p>
          <a:p>
            <a:pPr marL="177800" indent="-177800" fontAlgn="auto">
              <a:spcBef>
                <a:spcPts val="300"/>
              </a:spcBef>
              <a:spcAft>
                <a:spcPts val="300"/>
              </a:spcAft>
              <a:buFontTx/>
              <a:buChar char="•"/>
              <a:defRPr/>
            </a:pPr>
            <a:endParaRPr lang="en-US" sz="1200" b="1" dirty="0">
              <a:solidFill>
                <a:srgbClr val="000000"/>
              </a:solidFill>
              <a:latin typeface="+mn-lt"/>
              <a:cs typeface="Times New Roman" pitchFamily="18" charset="0"/>
            </a:endParaRPr>
          </a:p>
          <a:p>
            <a:pPr marL="177800" indent="-177800" fontAlgn="auto">
              <a:spcBef>
                <a:spcPts val="300"/>
              </a:spcBef>
              <a:spcAft>
                <a:spcPts val="300"/>
              </a:spcAft>
              <a:buFontTx/>
              <a:buChar char="•"/>
              <a:defRPr/>
            </a:pPr>
            <a:r>
              <a:rPr lang="en-US" sz="1200" b="1" dirty="0">
                <a:solidFill>
                  <a:srgbClr val="000000"/>
                </a:solidFill>
                <a:latin typeface="+mn-lt"/>
                <a:cs typeface="Times New Roman" pitchFamily="18" charset="0"/>
              </a:rPr>
              <a:t>Assess and describe the effect that culture has on military operations specific to countries or regions of operational significance to the US</a:t>
            </a:r>
          </a:p>
          <a:p>
            <a:pPr marL="349250" indent="-174625" fontAlgn="auto">
              <a:spcBef>
                <a:spcPts val="300"/>
              </a:spcBef>
              <a:spcAft>
                <a:spcPts val="300"/>
              </a:spcAft>
              <a:buFont typeface="Courier New" pitchFamily="49" charset="0"/>
              <a:buChar char="o"/>
              <a:defRPr/>
            </a:pPr>
            <a:r>
              <a:rPr lang="en-US" sz="1200" b="1" dirty="0">
                <a:solidFill>
                  <a:srgbClr val="0000CC"/>
                </a:solidFill>
                <a:latin typeface="+mn-lt"/>
                <a:cs typeface="Times New Roman" pitchFamily="18" charset="0"/>
              </a:rPr>
              <a:t>SWOT analysis country brief</a:t>
            </a:r>
          </a:p>
          <a:p>
            <a:pPr marL="349250" indent="-174625" fontAlgn="auto">
              <a:spcBef>
                <a:spcPts val="300"/>
              </a:spcBef>
              <a:spcAft>
                <a:spcPts val="0"/>
              </a:spcAft>
              <a:buFont typeface="Courier New" pitchFamily="49" charset="0"/>
              <a:buChar char="o"/>
              <a:defRPr/>
            </a:pPr>
            <a:r>
              <a:rPr lang="en-US" sz="1200" b="1" dirty="0">
                <a:solidFill>
                  <a:srgbClr val="008000"/>
                </a:solidFill>
                <a:latin typeface="+mn-lt"/>
                <a:cs typeface="Times New Roman" pitchFamily="18" charset="0"/>
              </a:rPr>
              <a:t>Writing requirement: Analytical paper</a:t>
            </a:r>
          </a:p>
          <a:p>
            <a:pPr marL="349250" indent="-174625" fontAlgn="auto">
              <a:spcBef>
                <a:spcPts val="300"/>
              </a:spcBef>
              <a:spcAft>
                <a:spcPts val="0"/>
              </a:spcAft>
              <a:buFont typeface="Courier New" pitchFamily="49" charset="0"/>
              <a:buChar char="o"/>
              <a:defRPr/>
            </a:pPr>
            <a:r>
              <a:rPr lang="en-US" sz="1200" b="1" dirty="0">
                <a:solidFill>
                  <a:srgbClr val="0000CC"/>
                </a:solidFill>
                <a:latin typeface="+mn-lt"/>
                <a:cs typeface="Times New Roman" pitchFamily="18" charset="0"/>
              </a:rPr>
              <a:t>Analytical paper presentation / discussion</a:t>
            </a:r>
          </a:p>
          <a:p>
            <a:pPr marL="349250" indent="-174625" fontAlgn="auto">
              <a:spcBef>
                <a:spcPts val="300"/>
              </a:spcBef>
              <a:spcAft>
                <a:spcPts val="0"/>
              </a:spcAft>
              <a:buFont typeface="Courier New" pitchFamily="49" charset="0"/>
              <a:buChar char="o"/>
              <a:defRPr/>
            </a:pPr>
            <a:r>
              <a:rPr lang="en-US" sz="1200" b="1" dirty="0" err="1">
                <a:solidFill>
                  <a:srgbClr val="0000CC"/>
                </a:solidFill>
                <a:latin typeface="+mn-lt"/>
                <a:cs typeface="Times New Roman" pitchFamily="18" charset="0"/>
              </a:rPr>
              <a:t>CoE</a:t>
            </a:r>
            <a:r>
              <a:rPr lang="en-US" sz="1200" b="1" dirty="0">
                <a:solidFill>
                  <a:srgbClr val="0000CC"/>
                </a:solidFill>
                <a:latin typeface="+mn-lt"/>
                <a:cs typeface="Times New Roman" pitchFamily="18" charset="0"/>
              </a:rPr>
              <a:t> CFLP Lecture Series</a:t>
            </a:r>
          </a:p>
          <a:p>
            <a:pPr marL="349250" indent="-174625" fontAlgn="auto">
              <a:spcBef>
                <a:spcPts val="300"/>
              </a:spcBef>
              <a:spcAft>
                <a:spcPts val="0"/>
              </a:spcAft>
              <a:buFont typeface="Courier New" pitchFamily="49" charset="0"/>
              <a:buChar char="o"/>
              <a:defRPr/>
            </a:pPr>
            <a:r>
              <a:rPr lang="en-US" sz="1200" b="1" dirty="0">
                <a:solidFill>
                  <a:srgbClr val="FF0000"/>
                </a:solidFill>
                <a:latin typeface="+mn-lt"/>
                <a:cs typeface="Times New Roman" pitchFamily="18" charset="0"/>
              </a:rPr>
              <a:t>Professional reading program</a:t>
            </a:r>
          </a:p>
        </p:txBody>
      </p:sp>
      <p:sp>
        <p:nvSpPr>
          <p:cNvPr id="8" name="Rectangle 1"/>
          <p:cNvSpPr>
            <a:spLocks noChangeArrowheads="1"/>
          </p:cNvSpPr>
          <p:nvPr/>
        </p:nvSpPr>
        <p:spPr bwMode="auto">
          <a:xfrm>
            <a:off x="152400" y="1066800"/>
            <a:ext cx="2743200" cy="2908489"/>
          </a:xfrm>
          <a:prstGeom prst="rect">
            <a:avLst/>
          </a:prstGeom>
          <a:noFill/>
          <a:ln w="9525">
            <a:solidFill>
              <a:schemeClr val="tx1"/>
            </a:solidFill>
            <a:miter lim="800000"/>
            <a:headEnd/>
            <a:tailEnd/>
          </a:ln>
        </p:spPr>
        <p:txBody>
          <a:bodyPr wrap="square">
            <a:spAutoFit/>
          </a:bodyPr>
          <a:lstStyle/>
          <a:p>
            <a:pPr marL="177800" indent="-177800" fontAlgn="auto">
              <a:spcBef>
                <a:spcPts val="300"/>
              </a:spcBef>
              <a:spcAft>
                <a:spcPts val="0"/>
              </a:spcAft>
              <a:buFontTx/>
              <a:buChar char="•"/>
              <a:defRPr/>
            </a:pPr>
            <a:r>
              <a:rPr lang="en-US" sz="1200" b="1" dirty="0">
                <a:solidFill>
                  <a:srgbClr val="000000"/>
                </a:solidFill>
                <a:latin typeface="+mn-lt"/>
                <a:ea typeface="Times New Roman" pitchFamily="18" charset="0"/>
              </a:rPr>
              <a:t>Assess cultural perspectives and values different from one’s own; compare differences and sensitivities in order to modify one’s behavior, practices and language, and operate in a multi-cultural environment</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Cross-cultural skills building</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Cultural influence and military operations</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mn-lt"/>
              </a:rPr>
              <a:t>ISD briefs “Know Your World” </a:t>
            </a:r>
          </a:p>
          <a:p>
            <a:pPr marL="177800" indent="-177800" eaLnBrk="0" fontAlgn="auto" hangingPunct="0">
              <a:spcBef>
                <a:spcPts val="300"/>
              </a:spcBef>
              <a:spcAft>
                <a:spcPts val="0"/>
              </a:spcAft>
              <a:buFontTx/>
              <a:buChar char="•"/>
              <a:defRPr/>
            </a:pPr>
            <a:endParaRPr lang="en-US" sz="1200" b="1" dirty="0">
              <a:solidFill>
                <a:srgbClr val="000000"/>
              </a:solidFill>
              <a:latin typeface="+mn-lt"/>
              <a:cs typeface="Times New Roman" pitchFamily="18" charset="0"/>
            </a:endParaRPr>
          </a:p>
          <a:p>
            <a:pPr marL="177800" indent="-177800" eaLnBrk="0" fontAlgn="auto" hangingPunct="0">
              <a:spcBef>
                <a:spcPts val="300"/>
              </a:spcBef>
              <a:spcAft>
                <a:spcPts val="0"/>
              </a:spcAft>
              <a:buFontTx/>
              <a:buChar char="•"/>
              <a:defRPr/>
            </a:pPr>
            <a:r>
              <a:rPr lang="en-US" sz="1200" b="1" dirty="0">
                <a:solidFill>
                  <a:srgbClr val="000000"/>
                </a:solidFill>
                <a:latin typeface="+mn-lt"/>
                <a:cs typeface="Times New Roman" pitchFamily="18" charset="0"/>
              </a:rPr>
              <a:t>Apply cross-cultural communication skills</a:t>
            </a:r>
          </a:p>
          <a:p>
            <a:pPr marL="349250" indent="-174625" eaLnBrk="0" fontAlgn="auto" hangingPunct="0">
              <a:spcBef>
                <a:spcPts val="300"/>
              </a:spcBef>
              <a:spcAft>
                <a:spcPts val="0"/>
              </a:spcAft>
              <a:buFont typeface="Courier New" pitchFamily="49" charset="0"/>
              <a:buChar char="o"/>
              <a:defRPr/>
            </a:pPr>
            <a:r>
              <a:rPr lang="en-US" sz="1200" b="1" dirty="0">
                <a:solidFill>
                  <a:srgbClr val="008000"/>
                </a:solidFill>
                <a:latin typeface="+mn-lt"/>
              </a:rPr>
              <a:t>Army 360 Cultural Trainer  </a:t>
            </a:r>
          </a:p>
        </p:txBody>
      </p:sp>
      <p:sp>
        <p:nvSpPr>
          <p:cNvPr id="9" name="TextBox 8"/>
          <p:cNvSpPr txBox="1"/>
          <p:nvPr/>
        </p:nvSpPr>
        <p:spPr>
          <a:xfrm>
            <a:off x="3200400" y="990600"/>
            <a:ext cx="2743200" cy="4355038"/>
          </a:xfrm>
          <a:prstGeom prst="rect">
            <a:avLst/>
          </a:prstGeom>
          <a:noFill/>
          <a:ln>
            <a:solidFill>
              <a:schemeClr val="tx1"/>
            </a:solidFill>
          </a:ln>
        </p:spPr>
        <p:txBody>
          <a:bodyPr wrap="square">
            <a:spAutoFit/>
          </a:bodyPr>
          <a:lstStyle/>
          <a:p>
            <a:pPr marL="168275" indent="-168275" fontAlgn="auto">
              <a:spcBef>
                <a:spcPts val="300"/>
              </a:spcBef>
              <a:spcAft>
                <a:spcPts val="0"/>
              </a:spcAft>
              <a:buFont typeface="Arial" pitchFamily="34" charset="0"/>
              <a:buChar char="•"/>
              <a:defRPr/>
            </a:pPr>
            <a:r>
              <a:rPr lang="en-US" sz="1200" b="1" dirty="0">
                <a:solidFill>
                  <a:srgbClr val="000000"/>
                </a:solidFill>
                <a:latin typeface="+mn-lt"/>
                <a:ea typeface="Calibri" pitchFamily="34" charset="0"/>
              </a:rPr>
              <a:t>Develop communication skills that enable effective cross-cultural persuasion, negotiation, conflict resolution or influence</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Local University media training</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Cross-cultural negotiations </a:t>
            </a:r>
          </a:p>
          <a:p>
            <a:pPr marL="168275" indent="-168275" fontAlgn="auto">
              <a:spcBef>
                <a:spcPts val="300"/>
              </a:spcBef>
              <a:spcAft>
                <a:spcPts val="0"/>
              </a:spcAft>
              <a:buFont typeface="Arial" pitchFamily="34" charset="0"/>
              <a:buChar char="•"/>
              <a:defRPr/>
            </a:pPr>
            <a:endParaRPr lang="en-US" sz="1200" b="1" dirty="0">
              <a:latin typeface="Arial" pitchFamily="34" charset="0"/>
              <a:cs typeface="Arial" pitchFamily="34" charset="0"/>
            </a:endParaRPr>
          </a:p>
          <a:p>
            <a:pPr marL="168275" indent="-168275" fontAlgn="auto">
              <a:spcBef>
                <a:spcPts val="300"/>
              </a:spcBef>
              <a:spcAft>
                <a:spcPts val="0"/>
              </a:spcAft>
              <a:buFont typeface="Arial" pitchFamily="34" charset="0"/>
              <a:buChar char="•"/>
              <a:defRPr/>
            </a:pPr>
            <a:r>
              <a:rPr lang="en-US" sz="1200" b="1" dirty="0">
                <a:latin typeface="Arial" pitchFamily="34" charset="0"/>
                <a:cs typeface="Arial" pitchFamily="34" charset="0"/>
              </a:rPr>
              <a:t>Apply communications skills during cross-cultural negotiations</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Role-play exercises                </a:t>
            </a:r>
          </a:p>
          <a:p>
            <a:pPr marL="349250" lvl="1" indent="-174625" fontAlgn="auto">
              <a:spcBef>
                <a:spcPts val="300"/>
              </a:spcBef>
              <a:spcAft>
                <a:spcPts val="0"/>
              </a:spcAft>
              <a:buFont typeface="Courier New" pitchFamily="49" charset="0"/>
              <a:buChar char="o"/>
              <a:defRPr/>
            </a:pPr>
            <a:r>
              <a:rPr lang="en-US" sz="1200" b="1" dirty="0">
                <a:solidFill>
                  <a:srgbClr val="0000CC"/>
                </a:solidFill>
                <a:latin typeface="Arial" pitchFamily="34" charset="0"/>
                <a:cs typeface="Arial" pitchFamily="34" charset="0"/>
              </a:rPr>
              <a:t>Key Leader Engagement exercise</a:t>
            </a:r>
          </a:p>
          <a:p>
            <a:pPr marL="168275" indent="-168275" fontAlgn="auto">
              <a:spcBef>
                <a:spcPts val="300"/>
              </a:spcBef>
              <a:spcAft>
                <a:spcPts val="0"/>
              </a:spcAft>
              <a:buFont typeface="Arial" pitchFamily="34" charset="0"/>
              <a:buChar char="•"/>
              <a:defRPr/>
            </a:pPr>
            <a:endParaRPr lang="en-US" sz="1200" b="1" dirty="0">
              <a:latin typeface="Arial" pitchFamily="34" charset="0"/>
              <a:cs typeface="Arial" pitchFamily="34" charset="0"/>
            </a:endParaRPr>
          </a:p>
          <a:p>
            <a:pPr marL="168275" indent="-168275" fontAlgn="auto">
              <a:spcBef>
                <a:spcPts val="300"/>
              </a:spcBef>
              <a:spcAft>
                <a:spcPts val="0"/>
              </a:spcAft>
              <a:buFont typeface="Arial" pitchFamily="34" charset="0"/>
              <a:buChar char="•"/>
              <a:defRPr/>
            </a:pPr>
            <a:r>
              <a:rPr lang="en-US" sz="1200" b="1" dirty="0" smtClean="0">
                <a:cs typeface="Arial" pitchFamily="34" charset="0"/>
              </a:rPr>
              <a:t>Develop confidence </a:t>
            </a:r>
            <a:r>
              <a:rPr lang="en-US" sz="1200" b="1" dirty="0">
                <a:cs typeface="Arial" pitchFamily="34" charset="0"/>
              </a:rPr>
              <a:t>in learning and applying language skills</a:t>
            </a:r>
          </a:p>
          <a:p>
            <a:pPr marL="349250" indent="-174625" fontAlgn="auto">
              <a:spcBef>
                <a:spcPts val="300"/>
              </a:spcBef>
              <a:spcAft>
                <a:spcPts val="0"/>
              </a:spcAft>
              <a:buFont typeface="Courier New" pitchFamily="49" charset="0"/>
              <a:buChar char="o"/>
              <a:defRPr/>
            </a:pPr>
            <a:r>
              <a:rPr lang="en-US" sz="1200" b="1" dirty="0">
                <a:solidFill>
                  <a:srgbClr val="008000"/>
                </a:solidFill>
                <a:latin typeface="Arial" pitchFamily="34" charset="0"/>
                <a:cs typeface="Arial" pitchFamily="34" charset="0"/>
              </a:rPr>
              <a:t>Introduction to a language through </a:t>
            </a:r>
            <a:r>
              <a:rPr lang="en-US" sz="1200" b="1" dirty="0" smtClean="0">
                <a:solidFill>
                  <a:srgbClr val="008000"/>
                </a:solidFill>
                <a:latin typeface="Arial" pitchFamily="34" charset="0"/>
                <a:cs typeface="Arial" pitchFamily="34" charset="0"/>
              </a:rPr>
              <a:t>Rapport/</a:t>
            </a:r>
            <a:r>
              <a:rPr lang="en-US" sz="1200" b="1" dirty="0" err="1" smtClean="0">
                <a:solidFill>
                  <a:srgbClr val="008000"/>
                </a:solidFill>
                <a:latin typeface="Arial" pitchFamily="34" charset="0"/>
                <a:cs typeface="Arial" pitchFamily="34" charset="0"/>
              </a:rPr>
              <a:t>Headstart</a:t>
            </a:r>
            <a:r>
              <a:rPr lang="en-US" sz="1200" b="1" dirty="0" smtClean="0">
                <a:solidFill>
                  <a:srgbClr val="008000"/>
                </a:solidFill>
                <a:latin typeface="Arial" pitchFamily="34" charset="0"/>
                <a:cs typeface="Arial" pitchFamily="34" charset="0"/>
              </a:rPr>
              <a:t> 2 </a:t>
            </a:r>
            <a:r>
              <a:rPr lang="en-US" sz="1200" b="1" dirty="0">
                <a:solidFill>
                  <a:srgbClr val="008000"/>
                </a:solidFill>
                <a:latin typeface="Arial" pitchFamily="34" charset="0"/>
                <a:cs typeface="Arial" pitchFamily="34" charset="0"/>
              </a:rPr>
              <a:t>software</a:t>
            </a:r>
            <a:endParaRPr lang="en-US" sz="1200" b="1" dirty="0">
              <a:solidFill>
                <a:srgbClr val="008000"/>
              </a:solidFill>
              <a:latin typeface="+mn-lt"/>
              <a:cs typeface="Times New Roman" pitchFamily="18" charset="0"/>
            </a:endParaRPr>
          </a:p>
          <a:p>
            <a:pPr marL="349250" indent="-174625" fontAlgn="auto">
              <a:spcBef>
                <a:spcPts val="300"/>
              </a:spcBef>
              <a:spcAft>
                <a:spcPts val="0"/>
              </a:spcAft>
              <a:buFont typeface="Courier New" pitchFamily="49" charset="0"/>
              <a:buChar char="o"/>
              <a:defRPr/>
            </a:pPr>
            <a:r>
              <a:rPr lang="en-US" sz="1200" b="1" dirty="0">
                <a:solidFill>
                  <a:srgbClr val="FF0000"/>
                </a:solidFill>
                <a:latin typeface="+mn-lt"/>
                <a:cs typeface="Times New Roman" pitchFamily="18" charset="0"/>
              </a:rPr>
              <a:t>Additional language training</a:t>
            </a:r>
          </a:p>
        </p:txBody>
      </p:sp>
      <p:sp>
        <p:nvSpPr>
          <p:cNvPr id="10" name="Rectangle 1"/>
          <p:cNvSpPr>
            <a:spLocks noChangeArrowheads="1"/>
          </p:cNvSpPr>
          <p:nvPr/>
        </p:nvSpPr>
        <p:spPr bwMode="auto">
          <a:xfrm>
            <a:off x="3195638" y="5699125"/>
            <a:ext cx="2890837" cy="769938"/>
          </a:xfrm>
          <a:prstGeom prst="rect">
            <a:avLst/>
          </a:prstGeom>
          <a:solidFill>
            <a:srgbClr val="FFFFCC"/>
          </a:solidFill>
          <a:ln w="9525">
            <a:solidFill>
              <a:schemeClr val="tx1"/>
            </a:solidFill>
            <a:miter lim="800000"/>
            <a:headEnd/>
            <a:tailEnd/>
          </a:ln>
        </p:spPr>
        <p:txBody>
          <a:bodyPr anchor="ctr">
            <a:spAutoFit/>
          </a:bodyPr>
          <a:lstStyle/>
          <a:p>
            <a:pPr marL="177800" indent="-177800">
              <a:spcBef>
                <a:spcPts val="300"/>
              </a:spcBef>
              <a:spcAft>
                <a:spcPts val="300"/>
              </a:spcAft>
              <a:buFont typeface="Arial" charset="0"/>
              <a:buChar char="•"/>
            </a:pPr>
            <a:r>
              <a:rPr lang="en-US" sz="1100" b="1" dirty="0" smtClean="0">
                <a:solidFill>
                  <a:srgbClr val="0000CC"/>
                </a:solidFill>
                <a:latin typeface="Calibri" pitchFamily="34" charset="0"/>
                <a:cs typeface="Times New Roman" pitchFamily="18" charset="0"/>
              </a:rPr>
              <a:t>Prescriptive </a:t>
            </a:r>
            <a:r>
              <a:rPr lang="en-US" sz="1100" b="1" dirty="0">
                <a:solidFill>
                  <a:srgbClr val="0000CC"/>
                </a:solidFill>
                <a:latin typeface="Calibri" pitchFamily="34" charset="0"/>
                <a:cs typeface="Times New Roman" pitchFamily="18" charset="0"/>
              </a:rPr>
              <a:t>[P] </a:t>
            </a:r>
          </a:p>
          <a:p>
            <a:pPr marL="174625" lvl="1" indent="-174625">
              <a:spcBef>
                <a:spcPts val="300"/>
              </a:spcBef>
              <a:spcAft>
                <a:spcPts val="300"/>
              </a:spcAft>
              <a:buFontTx/>
              <a:buChar char="•"/>
            </a:pPr>
            <a:r>
              <a:rPr lang="en-US" sz="1100" b="1" dirty="0">
                <a:solidFill>
                  <a:srgbClr val="008000"/>
                </a:solidFill>
                <a:latin typeface="Calibri" pitchFamily="34" charset="0"/>
                <a:cs typeface="Times New Roman" pitchFamily="18" charset="0"/>
              </a:rPr>
              <a:t>Reinforced / Integrated [R/I]    </a:t>
            </a:r>
          </a:p>
          <a:p>
            <a:pPr marL="174625" lvl="1" indent="-174625">
              <a:spcBef>
                <a:spcPts val="300"/>
              </a:spcBef>
              <a:spcAft>
                <a:spcPts val="300"/>
              </a:spcAft>
              <a:buFontTx/>
              <a:buChar char="•"/>
            </a:pPr>
            <a:r>
              <a:rPr lang="en-US" sz="1100" b="1" dirty="0">
                <a:solidFill>
                  <a:srgbClr val="FF0000"/>
                </a:solidFill>
                <a:latin typeface="Calibri" pitchFamily="34" charset="0"/>
                <a:cs typeface="Times New Roman" pitchFamily="18" charset="0"/>
              </a:rPr>
              <a:t>Professional Development [PD] – optional</a:t>
            </a:r>
          </a:p>
        </p:txBody>
      </p:sp>
      <p:sp>
        <p:nvSpPr>
          <p:cNvPr id="11" name="Slide Number Placeholder 10"/>
          <p:cNvSpPr>
            <a:spLocks noGrp="1"/>
          </p:cNvSpPr>
          <p:nvPr>
            <p:ph type="sldNum" sz="quarter" idx="12"/>
          </p:nvPr>
        </p:nvSpPr>
        <p:spPr>
          <a:xfrm>
            <a:off x="8610600" y="6553200"/>
            <a:ext cx="533400" cy="304800"/>
          </a:xfrm>
          <a:noFill/>
        </p:spPr>
        <p:txBody>
          <a:bodyPr/>
          <a:lstStyle/>
          <a:p>
            <a:pPr algn="l"/>
            <a:fld id="{C1D25432-E562-4625-95F9-B0050E4AC42D}" type="slidenum">
              <a:rPr lang="en-US" smtClean="0"/>
              <a:pPr algn="l"/>
              <a:t>23</a:t>
            </a:fld>
            <a:endParaRPr lang="en-US" sz="1200" smtClean="0"/>
          </a:p>
        </p:txBody>
      </p:sp>
      <p:sp>
        <p:nvSpPr>
          <p:cNvPr id="12" name="Text Placeholder 4"/>
          <p:cNvSpPr txBox="1">
            <a:spLocks/>
          </p:cNvSpPr>
          <p:nvPr/>
        </p:nvSpPr>
        <p:spPr bwMode="auto">
          <a:xfrm>
            <a:off x="7096125" y="6646863"/>
            <a:ext cx="2047875" cy="211137"/>
          </a:xfrm>
          <a:prstGeom prst="rect">
            <a:avLst/>
          </a:prstGeom>
          <a:noFill/>
          <a:ln w="9525">
            <a:noFill/>
            <a:miter lim="800000"/>
            <a:headEnd/>
            <a:tailEnd/>
          </a:ln>
        </p:spPr>
        <p:txBody>
          <a:bodyPr/>
          <a:lstStyle/>
          <a:p>
            <a:pPr marL="342900" indent="-342900" eaLnBrk="0" hangingPunct="0">
              <a:spcBef>
                <a:spcPct val="20000"/>
              </a:spcBef>
              <a:defRPr/>
            </a:pPr>
            <a:endParaRPr lang="en-US" sz="1200" kern="0" dirty="0">
              <a:latin typeface="+mn-lt"/>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p:cNvSpPr/>
          <p:nvPr/>
        </p:nvSpPr>
        <p:spPr>
          <a:xfrm>
            <a:off x="152400" y="4929250"/>
            <a:ext cx="8763000" cy="369332"/>
          </a:xfrm>
          <a:prstGeom prst="rect">
            <a:avLst/>
          </a:prstGeom>
        </p:spPr>
        <p:txBody>
          <a:bodyPr wrap="square">
            <a:spAutoFit/>
          </a:bodyPr>
          <a:lstStyle/>
          <a:p>
            <a:r>
              <a:rPr lang="en-US" b="1" i="1" u="sng" dirty="0" smtClean="0">
                <a:solidFill>
                  <a:prstClr val="white"/>
                </a:solidFill>
                <a:latin typeface="Calibri" pitchFamily="34" charset="0"/>
              </a:rPr>
              <a:t> </a:t>
            </a:r>
            <a:endParaRPr lang="en-US" dirty="0" smtClean="0">
              <a:solidFill>
                <a:prstClr val="white"/>
              </a:solidFill>
              <a:latin typeface="Calibri" pitchFamily="34" charset="0"/>
            </a:endParaRPr>
          </a:p>
        </p:txBody>
      </p:sp>
      <p:sp>
        <p:nvSpPr>
          <p:cNvPr id="12" name="Rectangle 11"/>
          <p:cNvSpPr/>
          <p:nvPr/>
        </p:nvSpPr>
        <p:spPr>
          <a:xfrm>
            <a:off x="268356" y="685800"/>
            <a:ext cx="8723244"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b="1" i="1" u="sng" dirty="0" smtClean="0">
                <a:solidFill>
                  <a:schemeClr val="tx1"/>
                </a:solidFill>
                <a:ea typeface="Calibri"/>
                <a:cs typeface="Arial" pitchFamily="34" charset="0"/>
              </a:rPr>
              <a:t>Strategy Means: </a:t>
            </a:r>
            <a:r>
              <a:rPr lang="en-US" sz="1600" dirty="0" smtClean="0">
                <a:solidFill>
                  <a:schemeClr val="tx1"/>
                </a:solidFill>
                <a:ea typeface="Calibri"/>
                <a:cs typeface="Arial" pitchFamily="34" charset="0"/>
              </a:rPr>
              <a:t>Organizations, systems, programs and processes which identify, develop and sustain LREC competencies</a:t>
            </a:r>
          </a:p>
          <a:p>
            <a:pPr>
              <a:spcBef>
                <a:spcPts val="600"/>
              </a:spcBef>
              <a:buFont typeface="Arial" pitchFamily="34" charset="0"/>
              <a:buChar char="•"/>
            </a:pPr>
            <a:r>
              <a:rPr lang="en-US" sz="1600" b="1" dirty="0" smtClean="0">
                <a:solidFill>
                  <a:schemeClr val="tx1"/>
                </a:solidFill>
                <a:ea typeface="Calibri"/>
                <a:cs typeface="Arial" pitchFamily="34" charset="0"/>
              </a:rPr>
              <a:t> </a:t>
            </a:r>
            <a:r>
              <a:rPr lang="en-US" sz="1600" b="1" i="1" u="sng" dirty="0" smtClean="0">
                <a:solidFill>
                  <a:schemeClr val="tx1"/>
                </a:solidFill>
                <a:ea typeface="Calibri"/>
                <a:cs typeface="Arial" pitchFamily="34" charset="0"/>
              </a:rPr>
              <a:t>Doctrine: </a:t>
            </a:r>
            <a:r>
              <a:rPr lang="en-US" sz="1600" dirty="0" smtClean="0">
                <a:solidFill>
                  <a:schemeClr val="tx1"/>
                </a:solidFill>
                <a:ea typeface="Calibri"/>
                <a:cs typeface="Arial" pitchFamily="34" charset="0"/>
              </a:rPr>
              <a:t>Threaded throughout</a:t>
            </a:r>
          </a:p>
          <a:p>
            <a:pPr>
              <a:spcBef>
                <a:spcPts val="600"/>
              </a:spcBef>
              <a:buFont typeface="Arial" pitchFamily="34" charset="0"/>
              <a:buChar char="•"/>
            </a:pPr>
            <a:r>
              <a:rPr lang="en-US" sz="1600" b="1" dirty="0" smtClean="0">
                <a:solidFill>
                  <a:schemeClr val="tx1"/>
                </a:solidFill>
                <a:ea typeface="Calibri"/>
                <a:cs typeface="Arial" pitchFamily="34" charset="0"/>
              </a:rPr>
              <a:t> </a:t>
            </a:r>
            <a:r>
              <a:rPr lang="en-US" sz="1600" b="1" i="1" u="sng" dirty="0" smtClean="0">
                <a:solidFill>
                  <a:schemeClr val="tx1"/>
                </a:solidFill>
                <a:ea typeface="Calibri"/>
                <a:cs typeface="Arial" pitchFamily="34" charset="0"/>
              </a:rPr>
              <a:t>Organizations: </a:t>
            </a:r>
            <a:r>
              <a:rPr lang="en-US" sz="1600" dirty="0" smtClean="0">
                <a:solidFill>
                  <a:schemeClr val="tx1"/>
                </a:solidFill>
                <a:ea typeface="Calibri"/>
                <a:cs typeface="Arial" pitchFamily="34" charset="0"/>
              </a:rPr>
              <a:t>REC proponent: Supporting training, education, and operational requirements (DLI, TCC, LDESP, Army Language Program, Academia,  Pre-commissioning, and In Region Programs)</a:t>
            </a:r>
          </a:p>
          <a:p>
            <a:pPr>
              <a:spcBef>
                <a:spcPts val="600"/>
              </a:spcBef>
              <a:buFont typeface="Arial" pitchFamily="34" charset="0"/>
              <a:buChar char="•"/>
            </a:pPr>
            <a:r>
              <a:rPr lang="en-US" sz="1600" b="1" i="1" u="sng" dirty="0" smtClean="0">
                <a:solidFill>
                  <a:schemeClr val="tx1"/>
                </a:solidFill>
                <a:ea typeface="Calibri"/>
                <a:cs typeface="Arial" pitchFamily="34" charset="0"/>
              </a:rPr>
              <a:t> Training: </a:t>
            </a:r>
            <a:r>
              <a:rPr lang="en-US" sz="1600" dirty="0" smtClean="0">
                <a:solidFill>
                  <a:schemeClr val="tx1"/>
                </a:solidFill>
                <a:ea typeface="Calibri"/>
                <a:cs typeface="Arial" pitchFamily="34" charset="0"/>
              </a:rPr>
              <a:t>Individual and collective (Soldiers, Leaders, and Units); Accurate replication of the OE in the  Integrated Training Environment; Implemented across the three learning domains</a:t>
            </a:r>
          </a:p>
          <a:p>
            <a:pPr>
              <a:spcBef>
                <a:spcPts val="600"/>
              </a:spcBef>
              <a:buFont typeface="Arial" pitchFamily="34" charset="0"/>
              <a:buChar char="•"/>
            </a:pPr>
            <a:r>
              <a:rPr lang="en-US" sz="1600" b="1" dirty="0" smtClean="0">
                <a:solidFill>
                  <a:schemeClr val="tx1"/>
                </a:solidFill>
                <a:ea typeface="Calibri"/>
                <a:cs typeface="Arial" pitchFamily="34" charset="0"/>
              </a:rPr>
              <a:t> </a:t>
            </a:r>
            <a:r>
              <a:rPr lang="en-US" sz="1600" b="1" i="1" u="sng" dirty="0" smtClean="0">
                <a:solidFill>
                  <a:schemeClr val="tx1"/>
                </a:solidFill>
                <a:ea typeface="Calibri"/>
                <a:cs typeface="Arial" pitchFamily="34" charset="0"/>
              </a:rPr>
              <a:t>Materiel: </a:t>
            </a:r>
            <a:r>
              <a:rPr lang="en-US" sz="1600" dirty="0" smtClean="0">
                <a:solidFill>
                  <a:schemeClr val="tx1"/>
                </a:solidFill>
                <a:ea typeface="Calibri"/>
                <a:cs typeface="Arial" pitchFamily="34" charset="0"/>
              </a:rPr>
              <a:t>Automated Translators; TADSS; Knowledge Management Programs  </a:t>
            </a:r>
          </a:p>
          <a:p>
            <a:pPr>
              <a:spcBef>
                <a:spcPts val="600"/>
              </a:spcBef>
              <a:buFont typeface="Arial" pitchFamily="34" charset="0"/>
              <a:buChar char="•"/>
            </a:pPr>
            <a:r>
              <a:rPr lang="en-US" sz="1600" b="1" dirty="0" smtClean="0">
                <a:solidFill>
                  <a:schemeClr val="tx1"/>
                </a:solidFill>
                <a:ea typeface="Calibri"/>
                <a:cs typeface="Arial" pitchFamily="34" charset="0"/>
              </a:rPr>
              <a:t> </a:t>
            </a:r>
            <a:r>
              <a:rPr lang="en-US" sz="1600" b="1" i="1" u="sng" dirty="0" smtClean="0">
                <a:solidFill>
                  <a:schemeClr val="tx1"/>
                </a:solidFill>
                <a:ea typeface="Calibri"/>
                <a:cs typeface="Arial" pitchFamily="34" charset="0"/>
              </a:rPr>
              <a:t>Leadership &amp; Education: </a:t>
            </a:r>
            <a:r>
              <a:rPr lang="en-US" sz="1600" b="1" dirty="0" smtClean="0">
                <a:solidFill>
                  <a:schemeClr val="tx1"/>
                </a:solidFill>
                <a:ea typeface="Calibri"/>
                <a:cs typeface="Arial" pitchFamily="34" charset="0"/>
              </a:rPr>
              <a:t> </a:t>
            </a:r>
            <a:r>
              <a:rPr lang="en-US" sz="1600" dirty="0" smtClean="0">
                <a:solidFill>
                  <a:schemeClr val="tx1"/>
                </a:solidFill>
                <a:ea typeface="Calibri"/>
                <a:cs typeface="Arial" pitchFamily="34" charset="0"/>
              </a:rPr>
              <a:t>Sequential and Progressive PME across all cohorts; Advanced schooling and other broadening opportunities   </a:t>
            </a:r>
          </a:p>
          <a:p>
            <a:pPr>
              <a:spcBef>
                <a:spcPts val="600"/>
              </a:spcBef>
              <a:buFont typeface="Arial" pitchFamily="34" charset="0"/>
              <a:buChar char="•"/>
            </a:pPr>
            <a:r>
              <a:rPr lang="en-US" sz="1600" b="1" i="1" u="sng" dirty="0" smtClean="0">
                <a:solidFill>
                  <a:schemeClr val="tx1"/>
                </a:solidFill>
                <a:ea typeface="Calibri"/>
                <a:cs typeface="Arial" pitchFamily="34" charset="0"/>
              </a:rPr>
              <a:t> Personnel: </a:t>
            </a:r>
            <a:r>
              <a:rPr lang="en-US" sz="1600" b="1" dirty="0" smtClean="0">
                <a:solidFill>
                  <a:schemeClr val="tx1"/>
                </a:solidFill>
                <a:ea typeface="Calibri"/>
                <a:cs typeface="Arial" pitchFamily="34" charset="0"/>
              </a:rPr>
              <a:t> </a:t>
            </a:r>
            <a:r>
              <a:rPr lang="en-US" sz="1600" dirty="0" smtClean="0">
                <a:solidFill>
                  <a:schemeClr val="tx1"/>
                </a:solidFill>
                <a:ea typeface="Calibri"/>
                <a:cs typeface="Arial" pitchFamily="34" charset="0"/>
              </a:rPr>
              <a:t>Resource language incentive pay; Develop LREC ASI and assignment policy for linguists, Intel Analysis, ARSOF, and FAO ISO regional alignment; Recruit personnel with LREC capabilities/attributes </a:t>
            </a:r>
          </a:p>
          <a:p>
            <a:r>
              <a:rPr lang="en-US" sz="1600" b="1" dirty="0" smtClean="0">
                <a:solidFill>
                  <a:schemeClr val="tx1"/>
                </a:solidFill>
                <a:ea typeface="Calibri"/>
                <a:cs typeface="Arial" pitchFamily="34" charset="0"/>
              </a:rPr>
              <a:t> </a:t>
            </a:r>
            <a:r>
              <a:rPr lang="en-US" sz="1600" b="1" i="1" u="sng" dirty="0" smtClean="0">
                <a:solidFill>
                  <a:schemeClr val="tx1"/>
                </a:solidFill>
                <a:ea typeface="Calibri"/>
                <a:cs typeface="Arial" pitchFamily="34" charset="0"/>
              </a:rPr>
              <a:t>Facilities: </a:t>
            </a:r>
            <a:r>
              <a:rPr lang="en-US" sz="1600" dirty="0" smtClean="0">
                <a:solidFill>
                  <a:schemeClr val="tx1"/>
                </a:solidFill>
                <a:ea typeface="Calibri"/>
                <a:cs typeface="Arial" pitchFamily="34" charset="0"/>
              </a:rPr>
              <a:t>Solutions to support building, sustaining and executing LREC</a:t>
            </a:r>
          </a:p>
          <a:p>
            <a:endParaRPr lang="en-US" sz="1600" b="1" i="1" u="sng" dirty="0" smtClean="0">
              <a:solidFill>
                <a:schemeClr val="tx1"/>
              </a:solidFill>
              <a:ea typeface="Calibri"/>
              <a:cs typeface="Arial" pitchFamily="34" charset="0"/>
            </a:endParaRPr>
          </a:p>
          <a:p>
            <a:r>
              <a:rPr lang="en-US" sz="1600" b="1" i="1" u="sng" dirty="0" smtClean="0">
                <a:solidFill>
                  <a:schemeClr val="tx1"/>
                </a:solidFill>
                <a:ea typeface="Calibri"/>
                <a:cs typeface="Arial" pitchFamily="34" charset="0"/>
              </a:rPr>
              <a:t>Strategy Integrations:</a:t>
            </a:r>
          </a:p>
          <a:p>
            <a:pPr>
              <a:buFont typeface="Arial" pitchFamily="34" charset="0"/>
              <a:buChar char="•"/>
            </a:pPr>
            <a:r>
              <a:rPr lang="en-US" sz="1600" dirty="0" smtClean="0">
                <a:solidFill>
                  <a:schemeClr val="tx1"/>
                </a:solidFill>
                <a:cs typeface="Arial" pitchFamily="34" charset="0"/>
              </a:rPr>
              <a:t> </a:t>
            </a:r>
            <a:r>
              <a:rPr lang="en-US" sz="1600" b="1" u="sng" dirty="0" smtClean="0">
                <a:solidFill>
                  <a:schemeClr val="tx1"/>
                </a:solidFill>
                <a:cs typeface="Arial" pitchFamily="34" charset="0"/>
              </a:rPr>
              <a:t>The ALCE</a:t>
            </a:r>
            <a:r>
              <a:rPr lang="en-US" sz="1600" dirty="0" smtClean="0">
                <a:solidFill>
                  <a:schemeClr val="tx1"/>
                </a:solidFill>
                <a:cs typeface="Arial" pitchFamily="34" charset="0"/>
              </a:rPr>
              <a:t> is the governance to assess current and emerging LREC requirements across the DOTMLPF domain. </a:t>
            </a:r>
          </a:p>
          <a:p>
            <a:r>
              <a:rPr lang="en-US" sz="1600" dirty="0" smtClean="0">
                <a:solidFill>
                  <a:schemeClr val="tx1"/>
                </a:solidFill>
                <a:cs typeface="Arial" pitchFamily="34" charset="0"/>
              </a:rPr>
              <a:t> </a:t>
            </a:r>
          </a:p>
          <a:p>
            <a:pPr>
              <a:buFont typeface="Arial" pitchFamily="34" charset="0"/>
              <a:buChar char="•"/>
            </a:pPr>
            <a:r>
              <a:rPr lang="en-US" sz="1600" dirty="0" smtClean="0">
                <a:solidFill>
                  <a:schemeClr val="tx1"/>
                </a:solidFill>
                <a:cs typeface="Arial" pitchFamily="34" charset="0"/>
              </a:rPr>
              <a:t> </a:t>
            </a:r>
            <a:r>
              <a:rPr lang="en-US" sz="1600" b="1" u="sng" dirty="0" smtClean="0">
                <a:solidFill>
                  <a:schemeClr val="tx1"/>
                </a:solidFill>
                <a:cs typeface="Arial" pitchFamily="34" charset="0"/>
              </a:rPr>
              <a:t>LREC DOTMLPF</a:t>
            </a:r>
            <a:r>
              <a:rPr lang="en-US" sz="1600" dirty="0" smtClean="0">
                <a:solidFill>
                  <a:schemeClr val="tx1"/>
                </a:solidFill>
                <a:cs typeface="Arial" pitchFamily="34" charset="0"/>
              </a:rPr>
              <a:t> decision requirements are executed through the ALDF, TIF or TGOSC respectively</a:t>
            </a:r>
            <a:r>
              <a:rPr lang="en-US" sz="1600" b="1" dirty="0" smtClean="0">
                <a:solidFill>
                  <a:schemeClr val="tx1"/>
                </a:solidFill>
                <a:cs typeface="Arial" pitchFamily="34" charset="0"/>
              </a:rPr>
              <a:t>.</a:t>
            </a:r>
          </a:p>
          <a:p>
            <a:pPr>
              <a:buFont typeface="Arial" pitchFamily="34" charset="0"/>
              <a:buChar char="•"/>
            </a:pPr>
            <a:endParaRPr lang="en-US" sz="1600" b="1" dirty="0" smtClean="0">
              <a:solidFill>
                <a:schemeClr val="tx1"/>
              </a:solidFill>
              <a:cs typeface="Arial" pitchFamily="34" charset="0"/>
            </a:endParaRPr>
          </a:p>
          <a:p>
            <a:pPr>
              <a:buFont typeface="Arial" pitchFamily="34" charset="0"/>
              <a:buChar char="•"/>
            </a:pPr>
            <a:r>
              <a:rPr lang="en-US" sz="1600" dirty="0" smtClean="0">
                <a:solidFill>
                  <a:schemeClr val="tx1"/>
                </a:solidFill>
              </a:rPr>
              <a:t> </a:t>
            </a:r>
            <a:r>
              <a:rPr lang="en-US" sz="1600" b="1" u="sng" dirty="0" smtClean="0">
                <a:solidFill>
                  <a:schemeClr val="tx1"/>
                </a:solidFill>
              </a:rPr>
              <a:t>ALCC Soldier Competency Panel 3 (Culture and JIIM) </a:t>
            </a:r>
            <a:r>
              <a:rPr lang="en-US" sz="1600" dirty="0" smtClean="0">
                <a:solidFill>
                  <a:schemeClr val="tx1"/>
                </a:solidFill>
              </a:rPr>
              <a:t>is Educational Governance for sequential and progressive learning across all Cohorts</a:t>
            </a:r>
          </a:p>
          <a:p>
            <a:r>
              <a:rPr lang="en-US" sz="1400" b="1" dirty="0" smtClean="0">
                <a:solidFill>
                  <a:schemeClr val="tx1"/>
                </a:solidFill>
                <a:ea typeface="Calibri"/>
                <a:cs typeface="Arial" pitchFamily="34" charset="0"/>
              </a:rPr>
              <a:t> </a:t>
            </a:r>
          </a:p>
          <a:p>
            <a:pPr>
              <a:spcBef>
                <a:spcPts val="600"/>
              </a:spcBef>
              <a:buFont typeface="Arial" pitchFamily="34" charset="0"/>
              <a:buChar char="•"/>
            </a:pPr>
            <a:endParaRPr lang="en-US" sz="1500" b="1" dirty="0" smtClean="0">
              <a:solidFill>
                <a:schemeClr val="tx1"/>
              </a:solidFill>
              <a:latin typeface="Arial" pitchFamily="34" charset="0"/>
              <a:ea typeface="Calibri"/>
              <a:cs typeface="Arial" pitchFamily="34" charset="0"/>
            </a:endParaRPr>
          </a:p>
        </p:txBody>
      </p:sp>
      <p:sp>
        <p:nvSpPr>
          <p:cNvPr id="6" name="Rectangle 5"/>
          <p:cNvSpPr/>
          <p:nvPr/>
        </p:nvSpPr>
        <p:spPr>
          <a:xfrm>
            <a:off x="4343400" y="0"/>
            <a:ext cx="4800600" cy="646331"/>
          </a:xfrm>
          <a:prstGeom prst="rect">
            <a:avLst/>
          </a:prstGeom>
        </p:spPr>
        <p:txBody>
          <a:bodyPr wrap="square">
            <a:spAutoFit/>
          </a:bodyPr>
          <a:lstStyle/>
          <a:p>
            <a:pPr algn="ctr"/>
            <a:r>
              <a:rPr lang="en-US" b="1" i="1" u="sng" dirty="0">
                <a:ln>
                  <a:solidFill>
                    <a:srgbClr val="FFC000"/>
                  </a:solidFill>
                </a:ln>
                <a:solidFill>
                  <a:srgbClr val="FFFF00"/>
                </a:solidFill>
                <a:latin typeface="Arial" pitchFamily="34" charset="0"/>
                <a:ea typeface="Times New Roman" pitchFamily="18" charset="0"/>
                <a:cs typeface="Arial" pitchFamily="34" charset="0"/>
              </a:rPr>
              <a:t>Army </a:t>
            </a:r>
            <a:r>
              <a:rPr lang="en-US" b="1" i="1" u="sng" dirty="0" smtClean="0">
                <a:ln>
                  <a:solidFill>
                    <a:srgbClr val="FFC000"/>
                  </a:solidFill>
                </a:ln>
                <a:solidFill>
                  <a:srgbClr val="FFFF00"/>
                </a:solidFill>
                <a:latin typeface="Arial" pitchFamily="34" charset="0"/>
                <a:ea typeface="Times New Roman" pitchFamily="18" charset="0"/>
                <a:cs typeface="Arial" pitchFamily="34" charset="0"/>
              </a:rPr>
              <a:t>Language, Regional Expertise and Culture Strategy (ALRECS) Outline </a:t>
            </a:r>
            <a:r>
              <a:rPr lang="en-US" sz="1200" b="1" dirty="0" smtClean="0">
                <a:ln>
                  <a:solidFill>
                    <a:srgbClr val="FFC000"/>
                  </a:solidFill>
                </a:ln>
                <a:ea typeface="Times New Roman" pitchFamily="18" charset="0"/>
              </a:rPr>
              <a:t> </a:t>
            </a:r>
            <a:endParaRPr lang="en-US" b="1" dirty="0">
              <a:ln>
                <a:solidFill>
                  <a:srgbClr val="FFC000"/>
                </a:solidFill>
              </a:ln>
              <a:ea typeface="Times New Roman" pitchFamily="18" charset="0"/>
            </a:endParaRPr>
          </a:p>
        </p:txBody>
      </p:sp>
    </p:spTree>
    <p:extLst>
      <p:ext uri="{BB962C8B-B14F-4D97-AF65-F5344CB8AC3E}">
        <p14:creationId xmlns:p14="http://schemas.microsoft.com/office/powerpoint/2010/main" val="150598431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bwMode="auto">
          <a:xfrm>
            <a:off x="8686800" y="6492875"/>
            <a:ext cx="2133600" cy="365125"/>
          </a:xfrm>
          <a:prstGeom prst="rect">
            <a:avLst/>
          </a:prstGeom>
          <a:noFill/>
          <a:ln>
            <a:miter lim="800000"/>
            <a:headEnd/>
            <a:tailEnd/>
          </a:ln>
        </p:spPr>
        <p:txBody>
          <a:bodyPr/>
          <a:lstStyle/>
          <a:p>
            <a:fld id="{C6B822EA-8F64-485D-8B19-1AF5B2B43064}" type="slidenum">
              <a:rPr lang="en-US"/>
              <a:pPr/>
              <a:t>3</a:t>
            </a:fld>
            <a:endParaRPr lang="en-US"/>
          </a:p>
        </p:txBody>
      </p:sp>
      <p:sp>
        <p:nvSpPr>
          <p:cNvPr id="5" name="Rectangle 5"/>
          <p:cNvSpPr txBox="1">
            <a:spLocks noChangeArrowheads="1"/>
          </p:cNvSpPr>
          <p:nvPr/>
        </p:nvSpPr>
        <p:spPr>
          <a:xfrm>
            <a:off x="2057400" y="152400"/>
            <a:ext cx="6705600" cy="1143000"/>
          </a:xfrm>
          <a:prstGeom prst="rect">
            <a:avLst/>
          </a:prstGeom>
          <a:noFill/>
        </p:spPr>
        <p:txBody>
          <a:bodyPr wrap="none"/>
          <a:lstStyle/>
          <a:p>
            <a:pPr algn="ctr" eaLnBrk="0" hangingPunct="0"/>
            <a:r>
              <a:rPr lang="en-US" sz="2000" b="1" i="1" u="sng" kern="0" dirty="0" smtClean="0">
                <a:solidFill>
                  <a:srgbClr val="FFFF00"/>
                </a:solidFill>
                <a:latin typeface="Arial" pitchFamily="34" charset="0"/>
                <a:cs typeface="Arial" pitchFamily="34" charset="0"/>
              </a:rPr>
              <a:t>Purpose</a:t>
            </a:r>
            <a:endParaRPr lang="en-US" sz="2000" i="1" dirty="0">
              <a:solidFill>
                <a:schemeClr val="bg1"/>
              </a:solidFill>
            </a:endParaRPr>
          </a:p>
        </p:txBody>
      </p:sp>
      <p:sp>
        <p:nvSpPr>
          <p:cNvPr id="23556" name="TextBox 6"/>
          <p:cNvSpPr txBox="1">
            <a:spLocks noChangeArrowheads="1"/>
          </p:cNvSpPr>
          <p:nvPr/>
        </p:nvSpPr>
        <p:spPr bwMode="auto">
          <a:xfrm>
            <a:off x="0" y="1905000"/>
            <a:ext cx="9142413" cy="2677656"/>
          </a:xfrm>
          <a:prstGeom prst="rect">
            <a:avLst/>
          </a:prstGeom>
          <a:noFill/>
          <a:ln w="9525">
            <a:noFill/>
            <a:miter lim="800000"/>
            <a:headEnd/>
            <a:tailEnd/>
          </a:ln>
        </p:spPr>
        <p:txBody>
          <a:bodyPr wrap="square">
            <a:spAutoFit/>
          </a:bodyPr>
          <a:lstStyle/>
          <a:p>
            <a:pPr marL="1428750" lvl="3" indent="-57150">
              <a:buFont typeface="Arial" pitchFamily="34" charset="0"/>
              <a:buChar char="•"/>
            </a:pPr>
            <a:r>
              <a:rPr lang="en-US" b="1" i="1" dirty="0" smtClean="0">
                <a:solidFill>
                  <a:srgbClr val="000000"/>
                </a:solidFill>
                <a:latin typeface="Arial" pitchFamily="34" charset="0"/>
                <a:ea typeface="Times New Roman" pitchFamily="18" charset="0"/>
                <a:cs typeface="Arial" pitchFamily="34" charset="0"/>
              </a:rPr>
              <a:t>To provide an overview of Army Language, Regional Expertise </a:t>
            </a:r>
          </a:p>
          <a:p>
            <a:r>
              <a:rPr lang="en-US" b="1" i="1" dirty="0" smtClean="0">
                <a:solidFill>
                  <a:srgbClr val="000000"/>
                </a:solidFill>
                <a:latin typeface="Arial" pitchFamily="34" charset="0"/>
                <a:ea typeface="Times New Roman" pitchFamily="18" charset="0"/>
                <a:cs typeface="Arial" pitchFamily="34" charset="0"/>
              </a:rPr>
              <a:t>                        and Culture Enterprise assigned tasks and responsibilities </a:t>
            </a:r>
          </a:p>
          <a:p>
            <a:endParaRPr lang="en-US" b="1" i="1" dirty="0" smtClean="0">
              <a:solidFill>
                <a:srgbClr val="000000"/>
              </a:solidFill>
              <a:latin typeface="Arial" pitchFamily="34" charset="0"/>
              <a:ea typeface="Times New Roman" pitchFamily="18" charset="0"/>
              <a:cs typeface="Arial" pitchFamily="34" charset="0"/>
            </a:endParaRPr>
          </a:p>
          <a:p>
            <a:pPr lvl="3">
              <a:buFont typeface="Arial" pitchFamily="34" charset="0"/>
              <a:buChar char="•"/>
            </a:pPr>
            <a:r>
              <a:rPr lang="en-US" b="1" i="1" dirty="0" smtClean="0">
                <a:solidFill>
                  <a:srgbClr val="000000"/>
                </a:solidFill>
                <a:latin typeface="Arial" pitchFamily="34" charset="0"/>
                <a:ea typeface="Times New Roman" pitchFamily="18" charset="0"/>
                <a:cs typeface="Arial" pitchFamily="34" charset="0"/>
              </a:rPr>
              <a:t>To receive guidance/approval for the way ahead</a:t>
            </a:r>
            <a:r>
              <a:rPr lang="en-US" b="1" i="1" dirty="0" smtClean="0"/>
              <a:t> </a:t>
            </a:r>
            <a:endParaRPr lang="en-US" b="1" i="1" dirty="0"/>
          </a:p>
          <a:p>
            <a:pPr algn="ctr"/>
            <a:endParaRPr lang="en-US" sz="2400" dirty="0"/>
          </a:p>
          <a:p>
            <a:endParaRPr lang="en-US" sz="2400" dirty="0"/>
          </a:p>
          <a:p>
            <a:endParaRPr lang="en-US" sz="2400" dirty="0"/>
          </a:p>
          <a:p>
            <a:endParaRPr lang="en-US" sz="2400"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371600"/>
            <a:ext cx="4341812" cy="381000"/>
          </a:xfrm>
          <a:solidFill>
            <a:srgbClr val="00B050"/>
          </a:solidFill>
        </p:spPr>
        <p:style>
          <a:lnRef idx="2">
            <a:schemeClr val="dk1"/>
          </a:lnRef>
          <a:fillRef idx="1">
            <a:schemeClr val="lt1"/>
          </a:fillRef>
          <a:effectRef idx="0">
            <a:schemeClr val="dk1"/>
          </a:effectRef>
          <a:fontRef idx="minor">
            <a:schemeClr val="dk1"/>
          </a:fontRef>
        </p:style>
        <p:txBody>
          <a:bodyPr/>
          <a:lstStyle/>
          <a:p>
            <a:r>
              <a:rPr lang="en-US" sz="1100" b="1" dirty="0" smtClean="0">
                <a:solidFill>
                  <a:schemeClr val="bg1"/>
                </a:solidFill>
              </a:rPr>
              <a:t>Aug 2013-CAC LD&amp;E LREC Enterprise Management  Office established</a:t>
            </a:r>
            <a:endParaRPr lang="en-US" sz="1100" dirty="0">
              <a:solidFill>
                <a:schemeClr val="bg1"/>
              </a:solidFill>
              <a:latin typeface="+mn-lt"/>
            </a:endParaRPr>
          </a:p>
        </p:txBody>
      </p:sp>
      <p:sp>
        <p:nvSpPr>
          <p:cNvPr id="4" name="Slide Number Placeholder 3"/>
          <p:cNvSpPr>
            <a:spLocks noGrp="1"/>
          </p:cNvSpPr>
          <p:nvPr>
            <p:ph type="sldNum" sz="quarter" idx="4294967295"/>
          </p:nvPr>
        </p:nvSpPr>
        <p:spPr>
          <a:xfrm>
            <a:off x="8610600" y="6553200"/>
            <a:ext cx="533400" cy="304800"/>
          </a:xfrm>
          <a:prstGeom prst="rect">
            <a:avLst/>
          </a:prstGeom>
        </p:spPr>
        <p:txBody>
          <a:bodyPr/>
          <a:lstStyle/>
          <a:p>
            <a:pPr>
              <a:defRPr/>
            </a:pPr>
            <a:fld id="{0C4BE789-95EE-46DB-82F1-90F56F65277E}" type="slidenum">
              <a:rPr lang="en-US" smtClean="0"/>
              <a:pPr>
                <a:defRPr/>
              </a:pPr>
              <a:t>4</a:t>
            </a:fld>
            <a:endParaRPr lang="en-US" sz="1200"/>
          </a:p>
        </p:txBody>
      </p:sp>
      <p:sp>
        <p:nvSpPr>
          <p:cNvPr id="5" name="Rectangle 4"/>
          <p:cNvSpPr/>
          <p:nvPr/>
        </p:nvSpPr>
        <p:spPr>
          <a:xfrm>
            <a:off x="2089721" y="3874082"/>
            <a:ext cx="5003074" cy="46931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t> OCT 2011-  CAC CFL Implementation Guidance published </a:t>
            </a:r>
            <a:endParaRPr lang="en-US" sz="1100" b="1" dirty="0"/>
          </a:p>
        </p:txBody>
      </p:sp>
      <p:sp>
        <p:nvSpPr>
          <p:cNvPr id="6" name="Rectangle 5"/>
          <p:cNvSpPr/>
          <p:nvPr/>
        </p:nvSpPr>
        <p:spPr>
          <a:xfrm>
            <a:off x="3750211" y="2362200"/>
            <a:ext cx="5120833" cy="3810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t>NOV 2011-ACFLS implementation briefed as part of Prepare The Army Forum (ALDF); </a:t>
            </a:r>
          </a:p>
          <a:p>
            <a:r>
              <a:rPr lang="en-US" sz="1100" b="1" dirty="0" smtClean="0"/>
              <a:t>TRADOC Commander approved as the Way Ahead</a:t>
            </a:r>
            <a:endParaRPr lang="en-US" sz="1100" b="1" dirty="0"/>
          </a:p>
        </p:txBody>
      </p:sp>
      <p:cxnSp>
        <p:nvCxnSpPr>
          <p:cNvPr id="7" name="Straight Arrow Connector 6"/>
          <p:cNvCxnSpPr/>
          <p:nvPr/>
        </p:nvCxnSpPr>
        <p:spPr>
          <a:xfrm flipV="1">
            <a:off x="218364" y="1078169"/>
            <a:ext cx="4667535" cy="457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2"/>
          <p:cNvSpPr txBox="1">
            <a:spLocks/>
          </p:cNvSpPr>
          <p:nvPr/>
        </p:nvSpPr>
        <p:spPr bwMode="auto">
          <a:xfrm>
            <a:off x="8584474" y="6514011"/>
            <a:ext cx="533400" cy="3048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524552-8FF6-42E0-921E-E103F4187907}" type="slidenum">
              <a:rPr kumimoji="0" lang="en-US" sz="1100" b="1" i="0" u="none" strike="noStrike" kern="1200" cap="none" spc="0" normalizeH="0" baseline="0" noProof="0" smtClean="0">
                <a:ln>
                  <a:noFill/>
                </a:ln>
                <a:solidFill>
                  <a:srgbClr val="062478"/>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smtClean="0">
              <a:ln>
                <a:noFill/>
              </a:ln>
              <a:solidFill>
                <a:srgbClr val="062478"/>
              </a:solidFill>
              <a:effectLst/>
              <a:uLnTx/>
              <a:uFillTx/>
              <a:latin typeface="Arial" charset="0"/>
              <a:ea typeface="+mn-ea"/>
              <a:cs typeface="+mn-cs"/>
            </a:endParaRPr>
          </a:p>
        </p:txBody>
      </p:sp>
      <p:sp>
        <p:nvSpPr>
          <p:cNvPr id="9" name="Rectangle 8"/>
          <p:cNvSpPr/>
          <p:nvPr/>
        </p:nvSpPr>
        <p:spPr>
          <a:xfrm>
            <a:off x="1184424" y="4876800"/>
            <a:ext cx="5003074" cy="3810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t>MAY2011- TRADOC ACFLS EXORD published; puts CAC in charge of entire C&amp;FL program authority/resources/oversight/implementation</a:t>
            </a:r>
            <a:endParaRPr lang="en-US" sz="1100" b="1" dirty="0"/>
          </a:p>
        </p:txBody>
      </p:sp>
      <p:sp>
        <p:nvSpPr>
          <p:cNvPr id="10" name="Isosceles Triangle 9"/>
          <p:cNvSpPr/>
          <p:nvPr/>
        </p:nvSpPr>
        <p:spPr>
          <a:xfrm>
            <a:off x="1036251" y="4632048"/>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083189" y="5183187"/>
            <a:ext cx="313898" cy="286603"/>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24132" y="4872246"/>
            <a:ext cx="218364" cy="20471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7152726" y="5576013"/>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66048" y="5420432"/>
            <a:ext cx="313898" cy="286603"/>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6204" y="5359405"/>
            <a:ext cx="5003074" cy="444138"/>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t>MAY2011- Mission Analysis/DA/TRADOC/EXORD (Roles, Responsibilities, Authority, Resources) Defined/Issued</a:t>
            </a:r>
            <a:endParaRPr lang="en-US" sz="1100" b="1" dirty="0"/>
          </a:p>
        </p:txBody>
      </p:sp>
      <p:sp>
        <p:nvSpPr>
          <p:cNvPr id="16" name="Rectangle 15"/>
          <p:cNvSpPr/>
          <p:nvPr/>
        </p:nvSpPr>
        <p:spPr>
          <a:xfrm>
            <a:off x="1718960" y="4419600"/>
            <a:ext cx="5003074" cy="380999"/>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bg1"/>
                </a:solidFill>
              </a:rPr>
              <a:t>JUN 2011- Army C&amp;FL stakeholder Working Group (develops key tasks for CAC/DLI/TCC/for inclusion into the CAC C&amp;FL EXORD</a:t>
            </a:r>
            <a:endParaRPr lang="en-US" sz="1100" b="1" dirty="0">
              <a:solidFill>
                <a:schemeClr val="bg1"/>
              </a:solidFill>
            </a:endParaRPr>
          </a:p>
        </p:txBody>
      </p:sp>
      <p:sp>
        <p:nvSpPr>
          <p:cNvPr id="17" name="5-Point Star 16"/>
          <p:cNvSpPr/>
          <p:nvPr/>
        </p:nvSpPr>
        <p:spPr>
          <a:xfrm>
            <a:off x="1858367" y="3782704"/>
            <a:ext cx="313898" cy="286603"/>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43199" y="3352800"/>
            <a:ext cx="4938727" cy="3810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t>NOV 2011- CAC CFL Implementation OPORD published </a:t>
            </a:r>
            <a:endParaRPr lang="en-US" sz="1100" b="1" dirty="0"/>
          </a:p>
        </p:txBody>
      </p:sp>
      <p:sp>
        <p:nvSpPr>
          <p:cNvPr id="19" name="Isosceles Triangle 18"/>
          <p:cNvSpPr/>
          <p:nvPr/>
        </p:nvSpPr>
        <p:spPr>
          <a:xfrm>
            <a:off x="2569354" y="3162635"/>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43400" y="1828800"/>
            <a:ext cx="4648199" cy="4572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solidFill>
                  <a:schemeClr val="bg1"/>
                </a:solidFill>
              </a:rPr>
              <a:t>May 2012-ALCC GLOs are developed and approved through Soldier Competency  Panel 3 (Culture and JIIM)</a:t>
            </a:r>
            <a:r>
              <a:rPr lang="en-US" sz="1100" b="1" dirty="0" smtClean="0">
                <a:solidFill>
                  <a:schemeClr val="tx1"/>
                </a:solidFill>
              </a:rPr>
              <a:t> </a:t>
            </a:r>
            <a:r>
              <a:rPr lang="en-US" sz="1100" b="1" dirty="0" smtClean="0"/>
              <a:t>as the ACFLS education governance</a:t>
            </a:r>
            <a:endParaRPr lang="en-US" sz="1100" b="1" dirty="0">
              <a:solidFill>
                <a:schemeClr val="bg1"/>
              </a:solidFill>
            </a:endParaRPr>
          </a:p>
        </p:txBody>
      </p:sp>
      <p:sp>
        <p:nvSpPr>
          <p:cNvPr id="21" name="Rectangle 20"/>
          <p:cNvSpPr/>
          <p:nvPr/>
        </p:nvSpPr>
        <p:spPr>
          <a:xfrm>
            <a:off x="4953001" y="914400"/>
            <a:ext cx="4189412" cy="38100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Per CAC CG guidance-ACFLS/ALRECS Implementation-continues  </a:t>
            </a:r>
            <a:endParaRPr lang="en-US" sz="1100" b="1" dirty="0">
              <a:solidFill>
                <a:schemeClr val="tx1"/>
              </a:solidFill>
            </a:endParaRPr>
          </a:p>
        </p:txBody>
      </p:sp>
      <p:sp>
        <p:nvSpPr>
          <p:cNvPr id="22" name="Isosceles Triangle 21"/>
          <p:cNvSpPr/>
          <p:nvPr/>
        </p:nvSpPr>
        <p:spPr>
          <a:xfrm>
            <a:off x="3620234" y="2098108"/>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589225" y="1197356"/>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394337" y="4831303"/>
            <a:ext cx="1184940" cy="1015663"/>
          </a:xfrm>
          <a:prstGeom prst="rect">
            <a:avLst/>
          </a:prstGeom>
          <a:noFill/>
        </p:spPr>
        <p:txBody>
          <a:bodyPr wrap="none" rtlCol="0">
            <a:spAutoFit/>
          </a:bodyPr>
          <a:lstStyle/>
          <a:p>
            <a:pPr algn="l"/>
            <a:r>
              <a:rPr lang="en-US" sz="1200" dirty="0" smtClean="0"/>
              <a:t>= Coordination</a:t>
            </a:r>
          </a:p>
          <a:p>
            <a:pPr algn="l"/>
            <a:endParaRPr lang="en-US" sz="1200" dirty="0" smtClean="0"/>
          </a:p>
          <a:p>
            <a:pPr algn="l"/>
            <a:r>
              <a:rPr lang="en-US" sz="1200" dirty="0" smtClean="0"/>
              <a:t>= Decision</a:t>
            </a:r>
          </a:p>
          <a:p>
            <a:pPr algn="l"/>
            <a:endParaRPr lang="en-US" sz="1200" dirty="0" smtClean="0"/>
          </a:p>
          <a:p>
            <a:pPr algn="l"/>
            <a:r>
              <a:rPr lang="en-US" sz="1200" dirty="0" smtClean="0"/>
              <a:t>= Major Action</a:t>
            </a:r>
            <a:endParaRPr lang="en-US" sz="1200" dirty="0"/>
          </a:p>
        </p:txBody>
      </p:sp>
      <p:sp>
        <p:nvSpPr>
          <p:cNvPr id="25" name="Title 1"/>
          <p:cNvSpPr txBox="1">
            <a:spLocks/>
          </p:cNvSpPr>
          <p:nvPr/>
        </p:nvSpPr>
        <p:spPr bwMode="auto">
          <a:xfrm>
            <a:off x="4940494" y="835903"/>
            <a:ext cx="3974905" cy="3832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b="1" i="0" u="none" strike="noStrike" kern="0" cap="none" spc="0" normalizeH="0" baseline="0" noProof="0" dirty="0">
              <a:ln>
                <a:noFill/>
              </a:ln>
              <a:solidFill>
                <a:schemeClr val="tx1"/>
              </a:solidFill>
              <a:effectLst/>
              <a:uLnTx/>
              <a:uFillTx/>
              <a:latin typeface="+mj-lt"/>
              <a:ea typeface="+mj-ea"/>
              <a:cs typeface="+mj-cs"/>
            </a:endParaRPr>
          </a:p>
        </p:txBody>
      </p:sp>
      <p:sp>
        <p:nvSpPr>
          <p:cNvPr id="26" name="Title 1"/>
          <p:cNvSpPr txBox="1">
            <a:spLocks/>
          </p:cNvSpPr>
          <p:nvPr/>
        </p:nvSpPr>
        <p:spPr bwMode="auto">
          <a:xfrm>
            <a:off x="275235" y="835903"/>
            <a:ext cx="3630304" cy="6768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tx1"/>
                </a:solidFill>
                <a:effectLst/>
                <a:uLnTx/>
                <a:uFillTx/>
                <a:latin typeface="+mj-lt"/>
                <a:ea typeface="+mj-ea"/>
                <a:cs typeface="+mj-cs"/>
              </a:rPr>
              <a:t>Governance Refinement</a:t>
            </a:r>
            <a:endParaRPr kumimoji="0" lang="en-US" b="1" i="0" u="none" strike="noStrike" kern="0" cap="none" spc="0" normalizeH="0" baseline="0" noProof="0" dirty="0">
              <a:ln>
                <a:noFill/>
              </a:ln>
              <a:solidFill>
                <a:schemeClr val="tx1"/>
              </a:solidFill>
              <a:effectLst/>
              <a:uLnTx/>
              <a:uFillTx/>
              <a:latin typeface="+mj-lt"/>
              <a:ea typeface="+mj-ea"/>
              <a:cs typeface="+mj-cs"/>
            </a:endParaRPr>
          </a:p>
        </p:txBody>
      </p:sp>
      <p:sp>
        <p:nvSpPr>
          <p:cNvPr id="27" name="Rectangle 26"/>
          <p:cNvSpPr/>
          <p:nvPr/>
        </p:nvSpPr>
        <p:spPr>
          <a:xfrm>
            <a:off x="68240" y="3628419"/>
            <a:ext cx="1555844" cy="697924"/>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bg1"/>
                </a:solidFill>
              </a:rPr>
              <a:t>JUN 2011 Query WG participants for Governance best practices </a:t>
            </a:r>
            <a:endParaRPr lang="en-US" sz="1100" b="1" dirty="0">
              <a:solidFill>
                <a:schemeClr val="bg1"/>
              </a:solidFill>
            </a:endParaRPr>
          </a:p>
        </p:txBody>
      </p:sp>
      <p:sp>
        <p:nvSpPr>
          <p:cNvPr id="28" name="Oval 27"/>
          <p:cNvSpPr/>
          <p:nvPr/>
        </p:nvSpPr>
        <p:spPr>
          <a:xfrm>
            <a:off x="1530829" y="4192126"/>
            <a:ext cx="218364" cy="204717"/>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1888" y="3125343"/>
            <a:ext cx="2388359" cy="423081"/>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bg1"/>
                </a:solidFill>
              </a:rPr>
              <a:t>END JUN 2011 Staffed Governance Recommendations across COEs</a:t>
            </a:r>
            <a:endParaRPr lang="en-US" sz="1100" b="1" dirty="0">
              <a:solidFill>
                <a:schemeClr val="bg1"/>
              </a:solidFill>
            </a:endParaRPr>
          </a:p>
        </p:txBody>
      </p:sp>
      <p:sp>
        <p:nvSpPr>
          <p:cNvPr id="30" name="Oval 29"/>
          <p:cNvSpPr/>
          <p:nvPr/>
        </p:nvSpPr>
        <p:spPr>
          <a:xfrm>
            <a:off x="2324673" y="3430128"/>
            <a:ext cx="218364" cy="20471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23331" y="1392071"/>
            <a:ext cx="3452883" cy="36849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bg1"/>
                </a:solidFill>
              </a:rPr>
              <a:t>AUG2011 Governance Approval from CG CAC published in Implementation Guidance</a:t>
            </a:r>
            <a:endParaRPr lang="en-US" sz="1100" b="1" dirty="0">
              <a:solidFill>
                <a:schemeClr val="bg1"/>
              </a:solidFill>
            </a:endParaRPr>
          </a:p>
        </p:txBody>
      </p:sp>
      <p:sp>
        <p:nvSpPr>
          <p:cNvPr id="32" name="5-Point Star 31"/>
          <p:cNvSpPr/>
          <p:nvPr/>
        </p:nvSpPr>
        <p:spPr>
          <a:xfrm>
            <a:off x="4055664" y="1599054"/>
            <a:ext cx="313898" cy="286603"/>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31507" y="2882341"/>
            <a:ext cx="5003074" cy="35217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sz="1100" b="1" dirty="0" smtClean="0">
                <a:solidFill>
                  <a:schemeClr val="bg1"/>
                </a:solidFill>
              </a:rPr>
              <a:t>AUG2011-C-DOT  Conference/ Briefed on Army CFLS concept  &amp; implementation plan (websites, CFL Resource Centers, CLF Mobile Training Packages, etc.)</a:t>
            </a:r>
            <a:endParaRPr lang="en-US" sz="1100" b="1" dirty="0">
              <a:solidFill>
                <a:schemeClr val="bg1"/>
              </a:solidFill>
            </a:endParaRPr>
          </a:p>
        </p:txBody>
      </p:sp>
      <p:sp>
        <p:nvSpPr>
          <p:cNvPr id="34" name="Isosceles Triangle 33"/>
          <p:cNvSpPr/>
          <p:nvPr/>
        </p:nvSpPr>
        <p:spPr>
          <a:xfrm>
            <a:off x="2981063" y="2741828"/>
            <a:ext cx="195942" cy="19594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155315" y="5882186"/>
            <a:ext cx="896864" cy="24566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solidFill>
                  <a:schemeClr val="tx1"/>
                </a:solidFill>
              </a:rPr>
              <a:t>Working</a:t>
            </a:r>
            <a:endParaRPr lang="en-US" sz="1100" b="1" dirty="0">
              <a:solidFill>
                <a:schemeClr val="tx1"/>
              </a:solidFill>
            </a:endParaRPr>
          </a:p>
        </p:txBody>
      </p:sp>
      <p:sp>
        <p:nvSpPr>
          <p:cNvPr id="36" name="Rectangle 35"/>
          <p:cNvSpPr/>
          <p:nvPr/>
        </p:nvSpPr>
        <p:spPr>
          <a:xfrm>
            <a:off x="7153053" y="6207840"/>
            <a:ext cx="912774" cy="288493"/>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l"/>
            <a:r>
              <a:rPr lang="en-US" sz="1100" b="1" dirty="0" smtClean="0"/>
              <a:t>Complete</a:t>
            </a:r>
            <a:endParaRPr lang="en-US" sz="1100" b="1" dirty="0"/>
          </a:p>
        </p:txBody>
      </p:sp>
      <p:sp>
        <p:nvSpPr>
          <p:cNvPr id="37" name="Rectangle 36"/>
          <p:cNvSpPr/>
          <p:nvPr/>
        </p:nvSpPr>
        <p:spPr>
          <a:xfrm>
            <a:off x="4800600" y="0"/>
            <a:ext cx="2819400" cy="400110"/>
          </a:xfrm>
          <a:prstGeom prst="rect">
            <a:avLst/>
          </a:prstGeom>
        </p:spPr>
        <p:txBody>
          <a:bodyPr wrap="square">
            <a:spAutoFit/>
          </a:bodyPr>
          <a:lstStyle/>
          <a:p>
            <a:r>
              <a:rPr lang="en-US" sz="2000" b="1" i="1" u="sng" kern="0" dirty="0" smtClean="0">
                <a:solidFill>
                  <a:srgbClr val="FFFF00"/>
                </a:solidFill>
                <a:latin typeface="Arial" pitchFamily="34" charset="0"/>
                <a:cs typeface="Arial" pitchFamily="34" charset="0"/>
              </a:rPr>
              <a:t>Background</a:t>
            </a:r>
            <a:endParaRPr lang="en-US" sz="2000" u="sng" dirty="0"/>
          </a:p>
        </p:txBody>
      </p:sp>
      <p:sp>
        <p:nvSpPr>
          <p:cNvPr id="38" name="Rectangle 37"/>
          <p:cNvSpPr/>
          <p:nvPr/>
        </p:nvSpPr>
        <p:spPr>
          <a:xfrm flipH="1">
            <a:off x="457197" y="2133601"/>
            <a:ext cx="2362199"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ln>
                  <a:solidFill>
                    <a:srgbClr val="FFFF00"/>
                  </a:solidFill>
                </a:ln>
              </a:rPr>
              <a:t>Evolving process with multiple stakeholders</a:t>
            </a:r>
            <a:endParaRPr lang="en-US" b="1" dirty="0">
              <a:ln>
                <a:solidFill>
                  <a:srgbClr val="FFFF00"/>
                </a:solidFill>
              </a:ln>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76200"/>
          </a:xfrm>
        </p:spPr>
        <p:txBody>
          <a:bodyPr vert="horz" lIns="91440" tIns="45720" rIns="91440" bIns="45720" rtlCol="0" anchor="ctr">
            <a:noAutofit/>
          </a:bodyPr>
          <a:lstStyle/>
          <a:p>
            <a:pPr lvl="0"/>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latin typeface="+mn-lt"/>
              </a:rPr>
              <a:t/>
            </a:r>
            <a:br>
              <a:rPr lang="en-US" sz="1400" dirty="0" smtClean="0">
                <a:latin typeface="+mn-lt"/>
              </a:rPr>
            </a:br>
            <a:r>
              <a:rPr lang="en-US" sz="800" dirty="0" smtClean="0"/>
              <a:t/>
            </a:r>
            <a:br>
              <a:rPr lang="en-US" sz="800" dirty="0" smtClean="0"/>
            </a:br>
            <a:endParaRPr lang="en-US" sz="1400" b="1" i="1" dirty="0" smtClean="0">
              <a:solidFill>
                <a:srgbClr val="FFFF00"/>
              </a:solidFill>
              <a:latin typeface="+mn-lt"/>
            </a:endParaRPr>
          </a:p>
        </p:txBody>
      </p:sp>
      <p:sp>
        <p:nvSpPr>
          <p:cNvPr id="3" name="TextBox 2"/>
          <p:cNvSpPr txBox="1"/>
          <p:nvPr/>
        </p:nvSpPr>
        <p:spPr>
          <a:xfrm>
            <a:off x="3886200" y="0"/>
            <a:ext cx="5256213" cy="677108"/>
          </a:xfrm>
          <a:prstGeom prst="rect">
            <a:avLst/>
          </a:prstGeom>
          <a:noFill/>
        </p:spPr>
        <p:txBody>
          <a:bodyPr wrap="square" rtlCol="0">
            <a:spAutoFit/>
          </a:bodyPr>
          <a:lstStyle/>
          <a:p>
            <a:r>
              <a:rPr lang="en-US" sz="1900" b="1" i="1" u="sng" dirty="0" smtClean="0">
                <a:solidFill>
                  <a:srgbClr val="FFFF00"/>
                </a:solidFill>
                <a:latin typeface="Arial" pitchFamily="34" charset="0"/>
                <a:cs typeface="Arial" pitchFamily="34" charset="0"/>
              </a:rPr>
              <a:t>Language, Regional Expertise and </a:t>
            </a:r>
            <a:r>
              <a:rPr lang="en-US" sz="1900" b="1" i="1" u="sng" dirty="0" smtClean="0">
                <a:solidFill>
                  <a:srgbClr val="FFFF00"/>
                </a:solidFill>
                <a:latin typeface="Arial" pitchFamily="34" charset="0"/>
                <a:cs typeface="Arial" pitchFamily="34" charset="0"/>
              </a:rPr>
              <a:t>Culture              </a:t>
            </a:r>
            <a:r>
              <a:rPr lang="en-US" sz="1900" b="1" i="1" u="sng" dirty="0" smtClean="0">
                <a:solidFill>
                  <a:srgbClr val="FFFF00"/>
                </a:solidFill>
                <a:latin typeface="Arial" pitchFamily="34" charset="0"/>
                <a:cs typeface="Arial" pitchFamily="34" charset="0"/>
              </a:rPr>
              <a:t>Management Office (</a:t>
            </a:r>
            <a:r>
              <a:rPr lang="en-US" sz="1900" b="1" i="1" u="sng" dirty="0" smtClean="0">
                <a:solidFill>
                  <a:srgbClr val="FFFF00"/>
                </a:solidFill>
                <a:latin typeface="Arial" pitchFamily="34" charset="0"/>
                <a:cs typeface="Arial" pitchFamily="34" charset="0"/>
              </a:rPr>
              <a:t>LRECMO</a:t>
            </a:r>
            <a:r>
              <a:rPr lang="en-US" sz="1900" b="1" i="1" u="sng" dirty="0" smtClean="0">
                <a:solidFill>
                  <a:srgbClr val="FFFF00"/>
                </a:solidFill>
                <a:latin typeface="Arial" pitchFamily="34" charset="0"/>
                <a:cs typeface="Arial" pitchFamily="34" charset="0"/>
              </a:rPr>
              <a:t>)</a:t>
            </a:r>
            <a:endParaRPr lang="en-US" sz="1900" b="1" i="1" u="sng" dirty="0" smtClean="0">
              <a:latin typeface="Arial" pitchFamily="34" charset="0"/>
              <a:cs typeface="Arial" pitchFamily="34" charset="0"/>
            </a:endParaRPr>
          </a:p>
        </p:txBody>
      </p:sp>
      <p:sp>
        <p:nvSpPr>
          <p:cNvPr id="4" name="Rectangle 3"/>
          <p:cNvSpPr/>
          <p:nvPr/>
        </p:nvSpPr>
        <p:spPr>
          <a:xfrm>
            <a:off x="0" y="685800"/>
            <a:ext cx="9142413" cy="6217087"/>
          </a:xfrm>
          <a:prstGeom prst="rect">
            <a:avLst/>
          </a:prstGeom>
        </p:spPr>
        <p:txBody>
          <a:bodyPr wrap="square">
            <a:spAutoFit/>
          </a:bodyPr>
          <a:lstStyle/>
          <a:p>
            <a:r>
              <a:rPr lang="en-US" sz="1600" i="1" dirty="0" smtClean="0"/>
              <a:t>.</a:t>
            </a:r>
            <a:endParaRPr lang="en-US" sz="1600" dirty="0" smtClean="0"/>
          </a:p>
          <a:p>
            <a:endParaRPr lang="en-US" sz="1600" b="1" i="1" u="sng" dirty="0" smtClean="0"/>
          </a:p>
          <a:p>
            <a:pPr>
              <a:buFont typeface="Arial" pitchFamily="34" charset="0"/>
              <a:buChar char="•"/>
            </a:pPr>
            <a:r>
              <a:rPr lang="en-US" sz="2000" b="1" i="1" u="sng" dirty="0" smtClean="0">
                <a:solidFill>
                  <a:srgbClr val="000000"/>
                </a:solidFill>
              </a:rPr>
              <a:t>LRECMO </a:t>
            </a:r>
            <a:r>
              <a:rPr lang="en-US" sz="2000" b="1" i="1" u="sng" dirty="0" smtClean="0">
                <a:solidFill>
                  <a:srgbClr val="000000"/>
                </a:solidFill>
              </a:rPr>
              <a:t>Mission:</a:t>
            </a:r>
            <a:r>
              <a:rPr lang="en-US" sz="1600" b="1" i="1" u="sng" dirty="0" smtClean="0">
                <a:solidFill>
                  <a:srgbClr val="000000"/>
                </a:solidFill>
              </a:rPr>
              <a:t> </a:t>
            </a:r>
          </a:p>
          <a:p>
            <a:pPr marL="457200">
              <a:buFont typeface="Arial" pitchFamily="34" charset="0"/>
              <a:buChar char="•"/>
            </a:pPr>
            <a:endParaRPr lang="en-US" sz="1600" i="1" dirty="0" smtClean="0">
              <a:solidFill>
                <a:srgbClr val="000000"/>
              </a:solidFill>
            </a:endParaRPr>
          </a:p>
          <a:p>
            <a:pPr marL="457200">
              <a:buFont typeface="Arial" pitchFamily="34" charset="0"/>
              <a:buChar char="•"/>
            </a:pPr>
            <a:r>
              <a:rPr lang="en-US" i="1" dirty="0" smtClean="0">
                <a:solidFill>
                  <a:srgbClr val="000000"/>
                </a:solidFill>
              </a:rPr>
              <a:t>Coordinate, synchronize and integrate Army’s LREC capabilities IOT support Generating and Operational Force requirements</a:t>
            </a:r>
            <a:r>
              <a:rPr lang="en-US" sz="1600" i="1" dirty="0" smtClean="0">
                <a:solidFill>
                  <a:srgbClr val="000000"/>
                </a:solidFill>
              </a:rPr>
              <a:t>.</a:t>
            </a:r>
          </a:p>
          <a:p>
            <a:pPr>
              <a:buFont typeface="Arial" pitchFamily="34" charset="0"/>
              <a:buChar char="•"/>
            </a:pPr>
            <a:endParaRPr lang="en-US" sz="1600" b="1" i="1" u="sng" dirty="0" smtClean="0"/>
          </a:p>
          <a:p>
            <a:pPr>
              <a:buFont typeface="Arial" pitchFamily="34" charset="0"/>
              <a:buChar char="•"/>
            </a:pPr>
            <a:endParaRPr lang="en-US" sz="1600" b="1" i="1" u="sng" dirty="0" smtClean="0"/>
          </a:p>
          <a:p>
            <a:pPr>
              <a:buFont typeface="Arial" pitchFamily="34" charset="0"/>
              <a:buChar char="•"/>
            </a:pPr>
            <a:r>
              <a:rPr lang="en-US" sz="2000" b="1" i="1" u="sng" dirty="0" smtClean="0"/>
              <a:t>Key Tasks of Office:</a:t>
            </a:r>
          </a:p>
          <a:p>
            <a:pPr>
              <a:buFont typeface="Arial" pitchFamily="34" charset="0"/>
              <a:buChar char="•"/>
            </a:pPr>
            <a:endParaRPr lang="en-US" sz="2000" b="1" i="1" u="sng" dirty="0" smtClean="0"/>
          </a:p>
          <a:p>
            <a:pPr lvl="1">
              <a:buFont typeface="Arial" pitchFamily="34" charset="0"/>
              <a:buChar char="•"/>
            </a:pPr>
            <a:r>
              <a:rPr lang="en-US" sz="1600" i="1" dirty="0" smtClean="0"/>
              <a:t>  </a:t>
            </a:r>
            <a:r>
              <a:rPr lang="en-US" i="1" dirty="0" smtClean="0"/>
              <a:t>Define TRADOC’s internal governance requirements for integration and synchronization</a:t>
            </a:r>
          </a:p>
          <a:p>
            <a:pPr lvl="1">
              <a:buFont typeface="Arial" pitchFamily="34" charset="0"/>
              <a:buChar char="•"/>
            </a:pPr>
            <a:r>
              <a:rPr lang="en-US" i="1" dirty="0" smtClean="0"/>
              <a:t>  Represent TRADOC’s interest to Army Forums</a:t>
            </a:r>
          </a:p>
          <a:p>
            <a:pPr lvl="1">
              <a:buFont typeface="Arial" pitchFamily="34" charset="0"/>
              <a:buChar char="•"/>
            </a:pPr>
            <a:r>
              <a:rPr lang="en-US" i="1" dirty="0" smtClean="0"/>
              <a:t>  Identify LREC requirements for ALDF decision</a:t>
            </a:r>
          </a:p>
          <a:p>
            <a:pPr lvl="1">
              <a:buFont typeface="Arial" pitchFamily="34" charset="0"/>
              <a:buChar char="•"/>
            </a:pPr>
            <a:r>
              <a:rPr lang="en-US" i="1" dirty="0" smtClean="0"/>
              <a:t>  Continue work with ALCC to finalize GLOs for PME/LREC</a:t>
            </a:r>
          </a:p>
          <a:p>
            <a:pPr lvl="1">
              <a:buFont typeface="Arial" pitchFamily="34" charset="0"/>
              <a:buChar char="•"/>
            </a:pPr>
            <a:r>
              <a:rPr lang="en-US" i="1" dirty="0" smtClean="0"/>
              <a:t>  Coordinate stakeholder input to new strategy (LREC)</a:t>
            </a:r>
          </a:p>
          <a:p>
            <a:pPr lvl="1">
              <a:buFont typeface="Arial" pitchFamily="34" charset="0"/>
              <a:buChar char="•"/>
            </a:pPr>
            <a:r>
              <a:rPr lang="en-US" i="1" dirty="0" smtClean="0">
                <a:solidFill>
                  <a:srgbClr val="000000"/>
                </a:solidFill>
              </a:rPr>
              <a:t>  Coordinate and synchronize T&amp;E support for LREC   </a:t>
            </a:r>
          </a:p>
          <a:p>
            <a:pPr lvl="1">
              <a:buFont typeface="Arial" pitchFamily="34" charset="0"/>
              <a:buChar char="•"/>
            </a:pPr>
            <a:r>
              <a:rPr lang="en-US" i="1" dirty="0" smtClean="0">
                <a:solidFill>
                  <a:srgbClr val="000000"/>
                </a:solidFill>
              </a:rPr>
              <a:t>  QA and validation of requirements  </a:t>
            </a:r>
          </a:p>
          <a:p>
            <a:endParaRPr lang="en-US" sz="1600" b="1" i="1" dirty="0" smtClean="0">
              <a:ea typeface="Calibri" pitchFamily="34" charset="0"/>
              <a:cs typeface="Times New Roman" pitchFamily="18" charset="0"/>
            </a:endParaRPr>
          </a:p>
          <a:p>
            <a:pPr>
              <a:buFont typeface="Arial" pitchFamily="34" charset="0"/>
              <a:buChar char="•"/>
            </a:pPr>
            <a:endParaRPr lang="en-US" sz="2000" b="1" dirty="0" smtClean="0"/>
          </a:p>
          <a:p>
            <a:pPr>
              <a:buFont typeface="Arial" pitchFamily="34" charset="0"/>
              <a:buChar char="•"/>
            </a:pPr>
            <a:endParaRPr lang="en-US" sz="2000" b="1" dirty="0" smtClean="0"/>
          </a:p>
          <a:p>
            <a:pPr lvl="1">
              <a:buFont typeface="Arial" pitchFamily="34" charset="0"/>
              <a:buChar char="•"/>
            </a:pPr>
            <a:endParaRPr lang="en-US" sz="2000" b="1" dirty="0" smtClean="0"/>
          </a:p>
          <a:p>
            <a:pPr marL="342900" indent="-342900">
              <a:spcAft>
                <a:spcPts val="600"/>
              </a:spcAft>
              <a:buAutoNum type="arabicPeriod"/>
            </a:pPr>
            <a:endParaRPr lang="en-US" sz="2000" dirty="0"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91000" y="0"/>
            <a:ext cx="49530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i="1" u="sng" kern="0" dirty="0" smtClean="0">
                <a:solidFill>
                  <a:srgbClr val="FFFF00"/>
                </a:solidFill>
                <a:latin typeface="Arial" pitchFamily="34" charset="0"/>
                <a:cs typeface="Arial" pitchFamily="34" charset="0"/>
              </a:rPr>
              <a:t>Language, Regional </a:t>
            </a:r>
            <a:r>
              <a:rPr lang="en-US" sz="2000" b="1" i="1" u="sng" kern="0" dirty="0" smtClean="0">
                <a:solidFill>
                  <a:srgbClr val="FFFF00"/>
                </a:solidFill>
                <a:latin typeface="Arial" pitchFamily="34" charset="0"/>
                <a:cs typeface="Arial" pitchFamily="34" charset="0"/>
              </a:rPr>
              <a:t>Expertise/Culture-Roles</a:t>
            </a:r>
            <a:endParaRPr lang="en-US" sz="2000" b="1" i="1" u="sng" dirty="0">
              <a:solidFill>
                <a:srgbClr val="FFFF00"/>
              </a:solidFill>
              <a:latin typeface="Arial" pitchFamily="34" charset="0"/>
              <a:cs typeface="Arial" pitchFamily="34" charset="0"/>
            </a:endParaRPr>
          </a:p>
        </p:txBody>
      </p:sp>
      <p:sp>
        <p:nvSpPr>
          <p:cNvPr id="4" name="Content Placeholder 2"/>
          <p:cNvSpPr txBox="1">
            <a:spLocks/>
          </p:cNvSpPr>
          <p:nvPr/>
        </p:nvSpPr>
        <p:spPr>
          <a:xfrm>
            <a:off x="6553200" y="2971800"/>
            <a:ext cx="2589213" cy="3884613"/>
          </a:xfrm>
          <a:prstGeom prst="rect">
            <a:avLst/>
          </a:prstGeom>
          <a:solidFill>
            <a:schemeClr val="bg1">
              <a:lumMod val="85000"/>
            </a:schemeClr>
          </a:solidFill>
          <a:scene3d>
            <a:camera prst="orthographicFront"/>
            <a:lightRig rig="balanced" dir="t"/>
          </a:scene3d>
          <a:sp3d>
            <a:bevelT/>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tabLst>
                <a:tab pos="112713" algn="l"/>
              </a:tabLst>
            </a:pPr>
            <a:r>
              <a:rPr lang="en-US" sz="1100" dirty="0" smtClean="0"/>
              <a:t> </a:t>
            </a:r>
            <a:r>
              <a:rPr lang="en-US" sz="1100" b="1" dirty="0" smtClean="0"/>
              <a:t>Leader Development and Education     for Sustained Peace  Program (LDESP)</a:t>
            </a:r>
          </a:p>
          <a:p>
            <a:pPr marL="0" indent="0" algn="ctr">
              <a:spcBef>
                <a:spcPts val="0"/>
              </a:spcBef>
              <a:buNone/>
              <a:tabLst>
                <a:tab pos="112713" algn="l"/>
              </a:tabLst>
            </a:pPr>
            <a:r>
              <a:rPr lang="en-US" sz="1100" b="1" dirty="0" smtClean="0"/>
              <a:t>(REC Education)</a:t>
            </a:r>
          </a:p>
          <a:p>
            <a:pPr marL="112713" indent="-112713">
              <a:tabLst>
                <a:tab pos="112713" algn="l"/>
              </a:tabLst>
            </a:pPr>
            <a:r>
              <a:rPr lang="en-US" sz="1100" dirty="0" smtClean="0"/>
              <a:t>DL Cultural &amp; Country/ Regional Orientation: 38 DL courses  (6 being developed) providing overview of  culture, geography, history, economy &amp; security of country/region</a:t>
            </a:r>
          </a:p>
          <a:p>
            <a:pPr marL="112713" indent="-112713">
              <a:tabLst>
                <a:tab pos="112713" algn="l"/>
              </a:tabLst>
            </a:pPr>
            <a:r>
              <a:rPr lang="en-US" sz="1100" dirty="0" smtClean="0">
                <a:cs typeface="Times New Roman" panose="02020603050405020304" pitchFamily="18" charset="0"/>
              </a:rPr>
              <a:t>Region Specific Leader Seminars/MTTs/Workshops: POI customized to ASCC mission &amp; Command priorities, based on PMESII</a:t>
            </a:r>
            <a:r>
              <a:rPr lang="en-US" sz="1100" dirty="0" smtClean="0"/>
              <a:t> –PT framework for each country &amp; COCOM regions</a:t>
            </a:r>
          </a:p>
        </p:txBody>
      </p:sp>
      <p:sp>
        <p:nvSpPr>
          <p:cNvPr id="5" name="Content Placeholder 3"/>
          <p:cNvSpPr txBox="1">
            <a:spLocks/>
          </p:cNvSpPr>
          <p:nvPr/>
        </p:nvSpPr>
        <p:spPr>
          <a:xfrm>
            <a:off x="3657600" y="1676400"/>
            <a:ext cx="2895600" cy="1219200"/>
          </a:xfrm>
          <a:prstGeom prst="rect">
            <a:avLst/>
          </a:prstGeom>
          <a:solidFill>
            <a:schemeClr val="accent1">
              <a:lumMod val="20000"/>
              <a:lumOff val="80000"/>
            </a:schemeClr>
          </a:solidFill>
          <a:scene3d>
            <a:camera prst="orthographicFront"/>
            <a:lightRig rig="balanced" dir="t"/>
          </a:scene3d>
          <a:sp3d>
            <a:bevelT/>
          </a:sp3d>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None/>
            </a:pPr>
            <a:r>
              <a:rPr lang="en-US" sz="1100" b="1" dirty="0" smtClean="0">
                <a:solidFill>
                  <a:srgbClr val="000000"/>
                </a:solidFill>
              </a:rPr>
              <a:t>DLI FLC</a:t>
            </a:r>
          </a:p>
          <a:p>
            <a:pPr algn="ctr">
              <a:lnSpc>
                <a:spcPct val="80000"/>
              </a:lnSpc>
              <a:buNone/>
            </a:pPr>
            <a:r>
              <a:rPr lang="en-US" sz="1100" b="1" dirty="0" smtClean="0">
                <a:solidFill>
                  <a:srgbClr val="000000"/>
                </a:solidFill>
              </a:rPr>
              <a:t>Defense Language Institute and Foreign Language Center</a:t>
            </a:r>
          </a:p>
          <a:p>
            <a:pPr>
              <a:lnSpc>
                <a:spcPct val="80000"/>
              </a:lnSpc>
              <a:buNone/>
            </a:pPr>
            <a:r>
              <a:rPr lang="en-US" sz="1100" dirty="0" smtClean="0">
                <a:solidFill>
                  <a:srgbClr val="000000"/>
                </a:solidFill>
              </a:rPr>
              <a:t> Teaches:</a:t>
            </a:r>
          </a:p>
          <a:p>
            <a:pPr marL="114300" indent="-114300">
              <a:lnSpc>
                <a:spcPct val="80000"/>
              </a:lnSpc>
            </a:pPr>
            <a:r>
              <a:rPr lang="en-US" sz="1100" dirty="0" smtClean="0">
                <a:solidFill>
                  <a:srgbClr val="000000"/>
                </a:solidFill>
              </a:rPr>
              <a:t>23 languages at Monterey</a:t>
            </a:r>
          </a:p>
          <a:p>
            <a:pPr marL="114300" indent="-114300">
              <a:lnSpc>
                <a:spcPct val="80000"/>
              </a:lnSpc>
            </a:pPr>
            <a:r>
              <a:rPr lang="en-US" sz="1100" dirty="0" smtClean="0">
                <a:solidFill>
                  <a:srgbClr val="000000"/>
                </a:solidFill>
              </a:rPr>
              <a:t>65 languages at other locations</a:t>
            </a:r>
            <a:endParaRPr lang="en-US" sz="4400" dirty="0" smtClean="0"/>
          </a:p>
          <a:p>
            <a:endParaRPr lang="en-US" sz="4400" dirty="0" smtClean="0"/>
          </a:p>
          <a:p>
            <a:pPr>
              <a:buFont typeface="Arial" pitchFamily="34" charset="0"/>
              <a:buNone/>
            </a:pPr>
            <a:endParaRPr lang="en-US" sz="4400" dirty="0"/>
          </a:p>
        </p:txBody>
      </p:sp>
      <p:sp>
        <p:nvSpPr>
          <p:cNvPr id="6" name="Content Placeholder 3"/>
          <p:cNvSpPr txBox="1">
            <a:spLocks/>
          </p:cNvSpPr>
          <p:nvPr/>
        </p:nvSpPr>
        <p:spPr>
          <a:xfrm>
            <a:off x="0" y="4953000"/>
            <a:ext cx="3657600" cy="1295400"/>
          </a:xfrm>
          <a:prstGeom prst="rect">
            <a:avLst/>
          </a:prstGeom>
          <a:solidFill>
            <a:schemeClr val="bg1">
              <a:lumMod val="85000"/>
            </a:schemeClr>
          </a:solidFill>
          <a:scene3d>
            <a:camera prst="orthographicFront"/>
            <a:lightRig rig="balanced" dir="t"/>
          </a:scene3d>
          <a:sp3d>
            <a:bevelT/>
          </a:sp3d>
        </p:spPr>
        <p:txBody>
          <a:bodyPr vert="horz" lIns="91440" tIns="45720" rIns="91440" bIns="45720" rtlCol="0">
            <a:normAutofit/>
          </a:bodyPr>
          <a:lstStyle/>
          <a:p>
            <a:pPr marL="342900" indent="-342900" algn="ctr">
              <a:spcBef>
                <a:spcPct val="20000"/>
              </a:spcBef>
              <a:buFont typeface="Arial" pitchFamily="34" charset="0"/>
              <a:buNone/>
              <a:defRPr/>
            </a:pPr>
            <a:r>
              <a:rPr lang="en-US" sz="1100" b="1" dirty="0" err="1" smtClean="0">
                <a:solidFill>
                  <a:prstClr val="black"/>
                </a:solidFill>
              </a:rPr>
              <a:t>CoEs</a:t>
            </a:r>
            <a:endParaRPr lang="en-US" sz="1100" b="1" dirty="0" smtClean="0">
              <a:solidFill>
                <a:prstClr val="black"/>
              </a:solidFill>
            </a:endParaRPr>
          </a:p>
          <a:p>
            <a:pPr marL="115888" indent="-115888">
              <a:spcBef>
                <a:spcPct val="20000"/>
              </a:spcBef>
              <a:buFont typeface="Arial" pitchFamily="34" charset="0"/>
              <a:buChar char="•"/>
              <a:defRPr/>
            </a:pPr>
            <a:r>
              <a:rPr lang="en-US" sz="1100" dirty="0" smtClean="0">
                <a:solidFill>
                  <a:prstClr val="black"/>
                </a:solidFill>
              </a:rPr>
              <a:t>Teach core curricula</a:t>
            </a:r>
          </a:p>
          <a:p>
            <a:pPr marL="115888" indent="-115888">
              <a:spcBef>
                <a:spcPct val="20000"/>
              </a:spcBef>
              <a:buFont typeface="Arial" pitchFamily="34" charset="0"/>
              <a:buChar char="•"/>
              <a:defRPr/>
            </a:pPr>
            <a:r>
              <a:rPr lang="en-US" sz="1100" dirty="0" smtClean="0">
                <a:solidFill>
                  <a:prstClr val="black"/>
                </a:solidFill>
              </a:rPr>
              <a:t>Develop Branch/MOS LOs</a:t>
            </a:r>
          </a:p>
          <a:p>
            <a:pPr marL="115888" indent="-115888">
              <a:spcBef>
                <a:spcPct val="20000"/>
              </a:spcBef>
              <a:buFont typeface="Arial" pitchFamily="34" charset="0"/>
              <a:buChar char="•"/>
              <a:defRPr/>
            </a:pPr>
            <a:r>
              <a:rPr lang="en-US" sz="1100" dirty="0" smtClean="0">
                <a:solidFill>
                  <a:prstClr val="black"/>
                </a:solidFill>
              </a:rPr>
              <a:t>Feedback to Proponent/LRECEMO</a:t>
            </a:r>
          </a:p>
          <a:p>
            <a:pPr marL="115888" indent="-115888">
              <a:spcBef>
                <a:spcPct val="20000"/>
              </a:spcBef>
              <a:buFont typeface="Arial" pitchFamily="34" charset="0"/>
              <a:buChar char="•"/>
              <a:defRPr/>
            </a:pPr>
            <a:r>
              <a:rPr lang="en-US" sz="1100" dirty="0" err="1" smtClean="0">
                <a:solidFill>
                  <a:prstClr val="black"/>
                </a:solidFill>
              </a:rPr>
              <a:t>CoE</a:t>
            </a:r>
            <a:r>
              <a:rPr lang="en-US" sz="1100" dirty="0" smtClean="0">
                <a:solidFill>
                  <a:prstClr val="black"/>
                </a:solidFill>
              </a:rPr>
              <a:t> QAO Assessment [ADDI</a:t>
            </a:r>
            <a:r>
              <a:rPr lang="en-US" sz="1100" b="1" dirty="0" smtClean="0"/>
              <a:t>E</a:t>
            </a:r>
            <a:r>
              <a:rPr lang="en-US" sz="1100" dirty="0" smtClean="0">
                <a:solidFill>
                  <a:prstClr val="black"/>
                </a:solidFill>
              </a:rPr>
              <a:t>]</a:t>
            </a:r>
          </a:p>
          <a:p>
            <a:pPr marL="342900" indent="-342900">
              <a:spcBef>
                <a:spcPct val="20000"/>
              </a:spcBef>
              <a:buFont typeface="Arial" pitchFamily="34" charset="0"/>
              <a:buNone/>
              <a:defRPr/>
            </a:pPr>
            <a:endParaRPr lang="en-US" sz="2800" dirty="0">
              <a:solidFill>
                <a:prstClr val="black"/>
              </a:solidFill>
            </a:endParaRPr>
          </a:p>
        </p:txBody>
      </p:sp>
      <p:sp>
        <p:nvSpPr>
          <p:cNvPr id="13" name="Content Placeholder 3"/>
          <p:cNvSpPr txBox="1">
            <a:spLocks/>
          </p:cNvSpPr>
          <p:nvPr/>
        </p:nvSpPr>
        <p:spPr>
          <a:xfrm>
            <a:off x="3657600" y="609600"/>
            <a:ext cx="5486400" cy="1066800"/>
          </a:xfrm>
          <a:prstGeom prst="rect">
            <a:avLst/>
          </a:prstGeom>
          <a:solidFill>
            <a:schemeClr val="accent1">
              <a:lumMod val="20000"/>
              <a:lumOff val="80000"/>
            </a:schemeClr>
          </a:solidFill>
          <a:scene3d>
            <a:camera prst="orthographicFront"/>
            <a:lightRig rig="balanced" dir="t"/>
          </a:scene3d>
          <a:sp3d>
            <a:bevelT/>
          </a:sp3d>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100" b="1" dirty="0" smtClean="0"/>
              <a:t>Language, Regional Expertise/Culture </a:t>
            </a:r>
            <a:r>
              <a:rPr lang="en-US" sz="1100" b="1" dirty="0" smtClean="0"/>
              <a:t>Management </a:t>
            </a:r>
            <a:r>
              <a:rPr lang="en-US" sz="1100" b="1" dirty="0" smtClean="0"/>
              <a:t>Office (</a:t>
            </a:r>
            <a:r>
              <a:rPr lang="en-US" sz="1100" b="1" dirty="0" smtClean="0"/>
              <a:t>LRECMO</a:t>
            </a:r>
            <a:r>
              <a:rPr lang="en-US" sz="1100" b="1" dirty="0" smtClean="0"/>
              <a:t>)</a:t>
            </a:r>
            <a:endParaRPr kumimoji="0" lang="en-US" sz="1100" b="1" i="0" u="none" strike="noStrike" kern="1200" cap="none" spc="0" normalizeH="0" baseline="0" noProof="0" dirty="0" smtClean="0">
              <a:ln>
                <a:noFill/>
              </a:ln>
              <a:solidFill>
                <a:schemeClr val="tx1"/>
              </a:solidFill>
              <a:effectLst/>
              <a:uLnTx/>
              <a:uFillTx/>
              <a:ea typeface="+mn-ea"/>
              <a:cs typeface="+mn-cs"/>
            </a:endParaRPr>
          </a:p>
          <a:p>
            <a:pPr marL="115888" lvl="1" indent="-115888">
              <a:buFont typeface="Arial" pitchFamily="34" charset="0"/>
              <a:buChar char="•"/>
            </a:pPr>
            <a:r>
              <a:rPr lang="en-US" sz="1100" dirty="0" smtClean="0"/>
              <a:t>Coordinate, integrate, synchronize TRADOC’s support (</a:t>
            </a:r>
            <a:r>
              <a:rPr lang="en-US" sz="1100" b="1" dirty="0" smtClean="0"/>
              <a:t>D</a:t>
            </a:r>
            <a:r>
              <a:rPr lang="en-US" sz="1100" dirty="0" smtClean="0"/>
              <a:t>O</a:t>
            </a:r>
            <a:r>
              <a:rPr lang="en-US" sz="1100" b="1" dirty="0" smtClean="0"/>
              <a:t>T</a:t>
            </a:r>
            <a:r>
              <a:rPr lang="en-US" sz="1100" dirty="0" smtClean="0"/>
              <a:t>M</a:t>
            </a:r>
            <a:r>
              <a:rPr lang="en-US" sz="1100" b="1" dirty="0" smtClean="0"/>
              <a:t>L</a:t>
            </a:r>
            <a:r>
              <a:rPr lang="en-US" sz="1100" dirty="0" smtClean="0"/>
              <a:t>PF) to Army LREC Strategy/Implementation Plan</a:t>
            </a:r>
          </a:p>
          <a:p>
            <a:pPr marL="115888" lvl="1" indent="-115888">
              <a:buFont typeface="Arial" pitchFamily="34" charset="0"/>
              <a:buChar char="•"/>
            </a:pPr>
            <a:r>
              <a:rPr lang="en-US" sz="1100" dirty="0" smtClean="0"/>
              <a:t>Coordinate/synchronize Training and Education support for LREC </a:t>
            </a:r>
          </a:p>
          <a:p>
            <a:pPr marL="115888" lvl="1" indent="-115888">
              <a:buFont typeface="Arial" pitchFamily="34" charset="0"/>
              <a:buChar char="•"/>
            </a:pPr>
            <a:r>
              <a:rPr lang="en-US" sz="1100" dirty="0" smtClean="0"/>
              <a:t>Lead Army/TRADOC LREC </a:t>
            </a:r>
            <a:r>
              <a:rPr lang="en-US" sz="1100" dirty="0" smtClean="0"/>
              <a:t>/</a:t>
            </a:r>
            <a:r>
              <a:rPr lang="en-US" sz="1100" dirty="0" smtClean="0"/>
              <a:t>ALCC SCP3 Chair (Culture and JIIM) /ALDF Lead Agent</a:t>
            </a:r>
          </a:p>
          <a:p>
            <a:pPr marL="115888" lvl="1" indent="-115888">
              <a:buFont typeface="Arial" pitchFamily="34" charset="0"/>
              <a:buChar char="•"/>
            </a:pPr>
            <a:r>
              <a:rPr lang="en-US" sz="1100" dirty="0" smtClean="0"/>
              <a:t>RAF/ALREC Staff lead</a:t>
            </a:r>
          </a:p>
          <a:p>
            <a:pPr marL="109537" lvl="1">
              <a:spcBef>
                <a:spcPct val="20000"/>
              </a:spcBef>
            </a:pPr>
            <a:endParaRPr lang="en-US" sz="1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chemeClr val="tx1"/>
              </a:solidFill>
              <a:effectLst/>
              <a:uLnTx/>
              <a:uFillTx/>
              <a:ea typeface="+mn-ea"/>
              <a:cs typeface="+mn-cs"/>
            </a:endParaRPr>
          </a:p>
        </p:txBody>
      </p:sp>
      <p:sp>
        <p:nvSpPr>
          <p:cNvPr id="14" name="Title 13"/>
          <p:cNvSpPr>
            <a:spLocks noGrp="1"/>
          </p:cNvSpPr>
          <p:nvPr>
            <p:ph type="title"/>
          </p:nvPr>
        </p:nvSpPr>
        <p:spPr>
          <a:xfrm>
            <a:off x="0" y="609600"/>
            <a:ext cx="3657600" cy="1143000"/>
          </a:xfrm>
          <a:prstGeom prst="rect">
            <a:avLst/>
          </a:prstGeom>
          <a:solidFill>
            <a:schemeClr val="accent6"/>
          </a:solidFill>
          <a:scene3d>
            <a:camera prst="orthographicFront"/>
            <a:lightRig rig="balanced" dir="t"/>
          </a:scene3d>
          <a:sp3d>
            <a:bevelT/>
          </a:sp3d>
        </p:spPr>
        <p:txBody>
          <a:bodyPr vert="horz" lIns="91440" tIns="45720" rIns="91440" bIns="45720" rtlCol="0">
            <a:noAutofit/>
          </a:bodyPr>
          <a:lstStyle/>
          <a:p>
            <a:pPr algn="l" defTabSz="914400">
              <a:spcBef>
                <a:spcPct val="20000"/>
              </a:spcBef>
              <a:buFont typeface="Arial" pitchFamily="34" charset="0"/>
            </a:pPr>
            <a:r>
              <a:rPr lang="en-US" sz="1000" b="1" dirty="0" smtClean="0">
                <a:solidFill>
                  <a:prstClr val="black"/>
                </a:solidFill>
                <a:latin typeface="+mn-lt"/>
              </a:rPr>
              <a:t>Defense Language and National Security Education Office (DLNSEO)</a:t>
            </a:r>
            <a:r>
              <a:rPr lang="en-US" sz="1000" dirty="0" smtClean="0"/>
              <a:t> (</a:t>
            </a:r>
            <a:r>
              <a:rPr lang="en-US" sz="1000" b="1" dirty="0" smtClean="0">
                <a:latin typeface="+mn-lt"/>
              </a:rPr>
              <a:t>Dr. Michael Nugent/Director/</a:t>
            </a:r>
            <a:r>
              <a:rPr lang="en-US" sz="1000" b="1" dirty="0" smtClean="0"/>
              <a:t>advises the</a:t>
            </a:r>
            <a:r>
              <a:rPr lang="en-US" sz="1000" b="1" dirty="0" smtClean="0">
                <a:latin typeface="+mn-lt"/>
              </a:rPr>
              <a:t> Deputy Assistant Secretary of Defense (Readiness) on policy and programs regarding LREC.  </a:t>
            </a:r>
            <a:r>
              <a:rPr lang="en-US" sz="1000" b="1" dirty="0" smtClean="0">
                <a:solidFill>
                  <a:prstClr val="black"/>
                </a:solidFill>
                <a:latin typeface="+mn-lt"/>
              </a:rPr>
              <a:t/>
            </a:r>
            <a:br>
              <a:rPr lang="en-US" sz="1000" b="1" dirty="0" smtClean="0">
                <a:solidFill>
                  <a:prstClr val="black"/>
                </a:solidFill>
                <a:latin typeface="+mn-lt"/>
              </a:rPr>
            </a:br>
            <a:r>
              <a:rPr lang="en-US" sz="1000" dirty="0" smtClean="0">
                <a:solidFill>
                  <a:prstClr val="black"/>
                </a:solidFill>
                <a:latin typeface="+mn-lt"/>
              </a:rPr>
              <a:t>Provides </a:t>
            </a:r>
            <a:r>
              <a:rPr lang="en-US" sz="1000" dirty="0">
                <a:solidFill>
                  <a:prstClr val="black"/>
                </a:solidFill>
                <a:latin typeface="+mn-lt"/>
              </a:rPr>
              <a:t>strategic direction and programmatic oversight to the Military Departments, Defense field activities and the Combatant Commands on present and future requirements related </a:t>
            </a:r>
            <a:r>
              <a:rPr lang="en-US" sz="1000" dirty="0" smtClean="0">
                <a:solidFill>
                  <a:prstClr val="black"/>
                </a:solidFill>
                <a:latin typeface="+mn-lt"/>
              </a:rPr>
              <a:t>to LREC</a:t>
            </a:r>
            <a:r>
              <a:rPr lang="en-US" sz="1200" dirty="0" smtClean="0">
                <a:solidFill>
                  <a:prstClr val="black"/>
                </a:solidFill>
                <a:latin typeface="+mn-lt"/>
              </a:rPr>
              <a:t/>
            </a:r>
            <a:br>
              <a:rPr lang="en-US" sz="1200" dirty="0" smtClean="0">
                <a:solidFill>
                  <a:prstClr val="black"/>
                </a:solidFill>
                <a:latin typeface="+mn-lt"/>
              </a:rPr>
            </a:br>
            <a:endParaRPr lang="en-US" sz="1200" dirty="0" smtClean="0">
              <a:solidFill>
                <a:prstClr val="black"/>
              </a:solidFill>
              <a:latin typeface="+mn-lt"/>
            </a:endParaRPr>
          </a:p>
        </p:txBody>
      </p:sp>
      <p:sp>
        <p:nvSpPr>
          <p:cNvPr id="18" name="Title 13"/>
          <p:cNvSpPr txBox="1">
            <a:spLocks/>
          </p:cNvSpPr>
          <p:nvPr/>
        </p:nvSpPr>
        <p:spPr>
          <a:xfrm>
            <a:off x="0" y="2819400"/>
            <a:ext cx="3657600" cy="990600"/>
          </a:xfrm>
          <a:prstGeom prst="rect">
            <a:avLst/>
          </a:prstGeom>
          <a:solidFill>
            <a:srgbClr val="92D050"/>
          </a:solidFill>
          <a:scene3d>
            <a:camera prst="orthographicFront"/>
            <a:lightRig rig="balanced" dir="t"/>
          </a:scene3d>
          <a:sp3d>
            <a:bevelT/>
          </a:sp3d>
        </p:spPr>
        <p:txBody>
          <a:bodyPr vert="horz" lIns="91440" tIns="45720" rIns="91440" bIns="45720" rtlCol="0">
            <a:noAutofit/>
          </a:bodyPr>
          <a:lstStyle/>
          <a:p>
            <a:pPr marL="342900" lvl="1" indent="-342900" algn="ctr">
              <a:spcBef>
                <a:spcPct val="20000"/>
              </a:spcBef>
              <a:defRPr/>
            </a:pPr>
            <a:r>
              <a:rPr lang="en-US" sz="1100" b="1" dirty="0" smtClean="0">
                <a:solidFill>
                  <a:prstClr val="black"/>
                </a:solidFill>
              </a:rPr>
              <a:t>FORSCOM (</a:t>
            </a:r>
            <a:r>
              <a:rPr lang="en-US" sz="1100" b="1" dirty="0" smtClean="0"/>
              <a:t>COL Sylvia)</a:t>
            </a:r>
          </a:p>
          <a:p>
            <a:pPr marL="168275" lvl="1" indent="-168275">
              <a:buFont typeface="Arial" pitchFamily="34" charset="0"/>
              <a:buChar char="•"/>
              <a:tabLst>
                <a:tab pos="168275" algn="l"/>
              </a:tabLst>
            </a:pPr>
            <a:r>
              <a:rPr lang="en-US" sz="1100" dirty="0" smtClean="0">
                <a:solidFill>
                  <a:prstClr val="black"/>
                </a:solidFill>
              </a:rPr>
              <a:t>Policy and Guidance</a:t>
            </a:r>
          </a:p>
          <a:p>
            <a:pPr marL="168275" lvl="1" indent="-168275">
              <a:buFont typeface="Arial" pitchFamily="34" charset="0"/>
              <a:buChar char="•"/>
              <a:tabLst>
                <a:tab pos="168275" algn="l"/>
              </a:tabLst>
            </a:pPr>
            <a:r>
              <a:rPr lang="en-US" sz="1100" dirty="0" smtClean="0">
                <a:solidFill>
                  <a:prstClr val="black"/>
                </a:solidFill>
              </a:rPr>
              <a:t>ASRC (Requirements – Training Solutions – Scheduling)</a:t>
            </a:r>
          </a:p>
          <a:p>
            <a:pPr marL="168275" lvl="1" indent="-168275">
              <a:buFont typeface="Arial" pitchFamily="34" charset="0"/>
              <a:buChar char="•"/>
              <a:tabLst>
                <a:tab pos="168275" algn="l"/>
              </a:tabLst>
            </a:pPr>
            <a:r>
              <a:rPr lang="en-US" sz="1100" dirty="0" smtClean="0">
                <a:solidFill>
                  <a:prstClr val="black"/>
                </a:solidFill>
              </a:rPr>
              <a:t>Regionally Aligned Force (RAF) </a:t>
            </a:r>
          </a:p>
          <a:p>
            <a:pPr marL="168275" lvl="1" indent="-168275">
              <a:buFont typeface="Arial" pitchFamily="34" charset="0"/>
              <a:buChar char="•"/>
              <a:tabLst>
                <a:tab pos="168275" algn="l"/>
              </a:tabLst>
            </a:pPr>
            <a:r>
              <a:rPr lang="en-US" sz="1100" dirty="0" err="1" smtClean="0">
                <a:solidFill>
                  <a:prstClr val="black"/>
                </a:solidFill>
              </a:rPr>
              <a:t>Homestation</a:t>
            </a:r>
            <a:r>
              <a:rPr lang="en-US" sz="1100" dirty="0" smtClean="0">
                <a:solidFill>
                  <a:prstClr val="black"/>
                </a:solidFill>
              </a:rPr>
              <a:t> Training (Learning Products</a:t>
            </a:r>
            <a:r>
              <a:rPr lang="en-US" sz="1100" b="1" dirty="0" smtClean="0">
                <a:solidFill>
                  <a:prstClr val="black"/>
                </a:solidFill>
              </a:rPr>
              <a:t>)</a:t>
            </a:r>
          </a:p>
        </p:txBody>
      </p:sp>
      <p:sp>
        <p:nvSpPr>
          <p:cNvPr id="22" name="Title 13"/>
          <p:cNvSpPr txBox="1">
            <a:spLocks/>
          </p:cNvSpPr>
          <p:nvPr/>
        </p:nvSpPr>
        <p:spPr>
          <a:xfrm>
            <a:off x="0" y="1752600"/>
            <a:ext cx="3657600" cy="1066800"/>
          </a:xfrm>
          <a:prstGeom prst="rect">
            <a:avLst/>
          </a:prstGeom>
          <a:solidFill>
            <a:srgbClr val="92D050"/>
          </a:solidFill>
          <a:scene3d>
            <a:camera prst="orthographicFront"/>
            <a:lightRig rig="balanced" dir="t"/>
          </a:scene3d>
          <a:sp3d>
            <a:bevelT/>
          </a:sp3d>
        </p:spPr>
        <p:txBody>
          <a:bodyPr vert="horz" lIns="91440" tIns="45720" rIns="91440" bIns="45720" rtlCol="0">
            <a:noAutofit/>
          </a:bodyPr>
          <a:lstStyle/>
          <a:p>
            <a:pPr algn="ctr">
              <a:spcBef>
                <a:spcPct val="20000"/>
              </a:spcBef>
            </a:pPr>
            <a:r>
              <a:rPr lang="en-US" sz="1100" b="1" dirty="0" smtClean="0">
                <a:solidFill>
                  <a:prstClr val="black"/>
                </a:solidFill>
                <a:ea typeface="+mj-ea"/>
                <a:cs typeface="Arial" pitchFamily="34" charset="0"/>
              </a:rPr>
              <a:t>   HQDA G3/5/7 (BG Johnson)</a:t>
            </a:r>
          </a:p>
          <a:p>
            <a:pPr>
              <a:spcBef>
                <a:spcPct val="20000"/>
              </a:spcBef>
              <a:buFont typeface="Arial" pitchFamily="34" charset="0"/>
              <a:buChar char="•"/>
            </a:pPr>
            <a:r>
              <a:rPr lang="en-US" sz="1100" dirty="0" smtClean="0">
                <a:solidFill>
                  <a:prstClr val="black"/>
                </a:solidFill>
                <a:ea typeface="+mj-ea"/>
                <a:cs typeface="Arial" pitchFamily="34" charset="0"/>
              </a:rPr>
              <a:t>  LREC Policies and Programs </a:t>
            </a:r>
          </a:p>
          <a:p>
            <a:pPr>
              <a:spcBef>
                <a:spcPct val="20000"/>
              </a:spcBef>
              <a:buFont typeface="Arial" pitchFamily="34" charset="0"/>
              <a:buChar char="•"/>
            </a:pPr>
            <a:r>
              <a:rPr lang="en-US" sz="1100" dirty="0" smtClean="0">
                <a:solidFill>
                  <a:prstClr val="black"/>
                </a:solidFill>
                <a:ea typeface="+mj-ea"/>
                <a:cs typeface="Arial" pitchFamily="34" charset="0"/>
              </a:rPr>
              <a:t>  Lead author for base ALRECS Revision</a:t>
            </a:r>
          </a:p>
          <a:p>
            <a:pPr>
              <a:spcBef>
                <a:spcPct val="20000"/>
              </a:spcBef>
              <a:buFont typeface="Arial" pitchFamily="34" charset="0"/>
              <a:buChar char="•"/>
            </a:pPr>
            <a:r>
              <a:rPr lang="en-US" sz="1100" dirty="0" smtClean="0">
                <a:solidFill>
                  <a:prstClr val="black"/>
                </a:solidFill>
                <a:ea typeface="+mj-ea"/>
                <a:cs typeface="Arial" pitchFamily="34" charset="0"/>
              </a:rPr>
              <a:t>  Life-long learning assignments</a:t>
            </a:r>
          </a:p>
          <a:p>
            <a:pPr>
              <a:spcBef>
                <a:spcPct val="20000"/>
              </a:spcBef>
              <a:buFont typeface="Arial" pitchFamily="34" charset="0"/>
              <a:buChar char="•"/>
            </a:pPr>
            <a:r>
              <a:rPr lang="en-US" sz="1100" dirty="0" smtClean="0">
                <a:solidFill>
                  <a:prstClr val="black"/>
                </a:solidFill>
                <a:ea typeface="+mj-ea"/>
                <a:cs typeface="Arial" pitchFamily="34" charset="0"/>
              </a:rPr>
              <a:t>  Lead for ALCE forum</a:t>
            </a:r>
          </a:p>
        </p:txBody>
      </p:sp>
      <p:sp>
        <p:nvSpPr>
          <p:cNvPr id="24" name="Title 13"/>
          <p:cNvSpPr txBox="1">
            <a:spLocks/>
          </p:cNvSpPr>
          <p:nvPr/>
        </p:nvSpPr>
        <p:spPr>
          <a:xfrm>
            <a:off x="0" y="3810000"/>
            <a:ext cx="3657600" cy="1143000"/>
          </a:xfrm>
          <a:prstGeom prst="rect">
            <a:avLst/>
          </a:prstGeom>
          <a:solidFill>
            <a:srgbClr val="92D050"/>
          </a:solidFill>
          <a:scene3d>
            <a:camera prst="orthographicFront"/>
            <a:lightRig rig="balanced" dir="t"/>
          </a:scene3d>
          <a:sp3d>
            <a:bevelT/>
          </a:sp3d>
        </p:spPr>
        <p:txBody>
          <a:bodyPr vert="horz" lIns="91440" tIns="45720" rIns="91440" bIns="45720" rtlCol="0">
            <a:noAutofit/>
          </a:bodyPr>
          <a:lstStyle/>
          <a:p>
            <a:pPr marL="168275" lvl="1" indent="-168275" algn="ctr">
              <a:spcBef>
                <a:spcPct val="20000"/>
              </a:spcBef>
              <a:tabLst>
                <a:tab pos="168275" algn="l"/>
              </a:tabLst>
            </a:pPr>
            <a:r>
              <a:rPr lang="en-US" sz="1000" b="1" dirty="0" smtClean="0">
                <a:solidFill>
                  <a:prstClr val="black"/>
                </a:solidFill>
              </a:rPr>
              <a:t>               TRADOC G3/5/7 (BG </a:t>
            </a:r>
            <a:r>
              <a:rPr lang="en-US" sz="1000" b="1" dirty="0" err="1" smtClean="0">
                <a:solidFill>
                  <a:prstClr val="black"/>
                </a:solidFill>
              </a:rPr>
              <a:t>Shoffner</a:t>
            </a:r>
            <a:r>
              <a:rPr lang="en-US" sz="1000" b="1" dirty="0" smtClean="0">
                <a:solidFill>
                  <a:prstClr val="black"/>
                </a:solidFill>
              </a:rPr>
              <a:t>)</a:t>
            </a:r>
          </a:p>
          <a:p>
            <a:pPr marL="168275" lvl="1" indent="-168275">
              <a:buFont typeface="Arial" pitchFamily="34" charset="0"/>
              <a:buChar char="•"/>
              <a:tabLst>
                <a:tab pos="168275" algn="l"/>
              </a:tabLst>
            </a:pPr>
            <a:r>
              <a:rPr lang="en-US" sz="1000" dirty="0" smtClean="0">
                <a:solidFill>
                  <a:prstClr val="black"/>
                </a:solidFill>
              </a:rPr>
              <a:t>Provide</a:t>
            </a:r>
            <a:r>
              <a:rPr lang="en-US" sz="1000" b="1" dirty="0" smtClean="0">
                <a:solidFill>
                  <a:prstClr val="black"/>
                </a:solidFill>
              </a:rPr>
              <a:t> </a:t>
            </a:r>
            <a:r>
              <a:rPr lang="en-US" sz="1000" dirty="0" smtClean="0">
                <a:solidFill>
                  <a:prstClr val="black"/>
                </a:solidFill>
              </a:rPr>
              <a:t>Policy and Guidance </a:t>
            </a:r>
          </a:p>
          <a:p>
            <a:pPr marL="168275" lvl="1" indent="-168275">
              <a:buFont typeface="Arial" pitchFamily="34" charset="0"/>
              <a:buChar char="•"/>
              <a:tabLst>
                <a:tab pos="227013" algn="l"/>
              </a:tabLst>
            </a:pPr>
            <a:r>
              <a:rPr lang="en-US" sz="1000" dirty="0" smtClean="0">
                <a:solidFill>
                  <a:prstClr val="black"/>
                </a:solidFill>
              </a:rPr>
              <a:t>DCG -Co-Chair ALCC GLOs </a:t>
            </a:r>
            <a:r>
              <a:rPr lang="en-US" sz="1000" b="1" dirty="0" smtClean="0">
                <a:solidFill>
                  <a:prstClr val="black"/>
                </a:solidFill>
              </a:rPr>
              <a:t>(MG Halverson)</a:t>
            </a:r>
          </a:p>
          <a:p>
            <a:pPr marL="168275" lvl="1" indent="-168275">
              <a:spcBef>
                <a:spcPct val="20000"/>
              </a:spcBef>
              <a:tabLst>
                <a:tab pos="227013" algn="l"/>
              </a:tabLst>
            </a:pPr>
            <a:r>
              <a:rPr lang="en-US" sz="1000" b="1" dirty="0" smtClean="0">
                <a:solidFill>
                  <a:prstClr val="black"/>
                </a:solidFill>
              </a:rPr>
              <a:t>                                   TRADOC G2</a:t>
            </a:r>
          </a:p>
          <a:p>
            <a:pPr marL="168275" lvl="1" indent="-168275">
              <a:buFont typeface="Arial" pitchFamily="34" charset="0"/>
              <a:buChar char="•"/>
              <a:tabLst>
                <a:tab pos="227013" algn="l"/>
              </a:tabLst>
            </a:pPr>
            <a:r>
              <a:rPr lang="en-US" sz="1000" dirty="0" smtClean="0">
                <a:solidFill>
                  <a:prstClr val="black"/>
                </a:solidFill>
              </a:rPr>
              <a:t>TRADOC Intelligence Support Activity (TRISA)</a:t>
            </a:r>
            <a:r>
              <a:rPr lang="en-US" sz="1000" b="1" dirty="0" smtClean="0">
                <a:solidFill>
                  <a:prstClr val="black"/>
                </a:solidFill>
              </a:rPr>
              <a:t>  (Mr. Philips/SES/Director</a:t>
            </a:r>
          </a:p>
          <a:p>
            <a:pPr marL="168275" lvl="1" indent="-168275">
              <a:buFont typeface="Arial" pitchFamily="34" charset="0"/>
              <a:buChar char="•"/>
              <a:tabLst>
                <a:tab pos="227013" algn="l"/>
              </a:tabLst>
            </a:pPr>
            <a:r>
              <a:rPr lang="en-US" sz="1000" dirty="0" smtClean="0">
                <a:solidFill>
                  <a:prstClr val="black"/>
                </a:solidFill>
              </a:rPr>
              <a:t>Army  Foreign Language Program </a:t>
            </a:r>
            <a:r>
              <a:rPr lang="en-US" sz="1000" b="1" dirty="0" smtClean="0">
                <a:solidFill>
                  <a:prstClr val="black"/>
                </a:solidFill>
              </a:rPr>
              <a:t>(Mr. </a:t>
            </a:r>
            <a:r>
              <a:rPr lang="en-US" sz="1000" b="1" dirty="0" err="1" smtClean="0">
                <a:solidFill>
                  <a:prstClr val="black"/>
                </a:solidFill>
              </a:rPr>
              <a:t>Getzin</a:t>
            </a:r>
            <a:r>
              <a:rPr lang="en-US" sz="1000" b="1" dirty="0" smtClean="0">
                <a:solidFill>
                  <a:prstClr val="black"/>
                </a:solidFill>
              </a:rPr>
              <a:t>)</a:t>
            </a:r>
          </a:p>
          <a:p>
            <a:pPr marL="168275" lvl="1" indent="-168275" algn="ctr">
              <a:spcBef>
                <a:spcPct val="20000"/>
              </a:spcBef>
              <a:buFont typeface="Arial" pitchFamily="34" charset="0"/>
              <a:buChar char="•"/>
              <a:tabLst>
                <a:tab pos="168275" algn="l"/>
              </a:tabLst>
            </a:pPr>
            <a:endParaRPr lang="en-US" sz="1400" b="1" dirty="0" smtClean="0">
              <a:solidFill>
                <a:prstClr val="black"/>
              </a:solidFill>
            </a:endParaRPr>
          </a:p>
        </p:txBody>
      </p:sp>
      <p:sp>
        <p:nvSpPr>
          <p:cNvPr id="25" name="Content Placeholder 3"/>
          <p:cNvSpPr txBox="1">
            <a:spLocks/>
          </p:cNvSpPr>
          <p:nvPr/>
        </p:nvSpPr>
        <p:spPr>
          <a:xfrm>
            <a:off x="6553200" y="1676400"/>
            <a:ext cx="2589214" cy="1219200"/>
          </a:xfrm>
          <a:prstGeom prst="rect">
            <a:avLst/>
          </a:prstGeom>
          <a:solidFill>
            <a:schemeClr val="accent1">
              <a:lumMod val="20000"/>
              <a:lumOff val="80000"/>
            </a:schemeClr>
          </a:solidFill>
          <a:scene3d>
            <a:camera prst="orthographicFront"/>
            <a:lightRig rig="balanced" dir="t"/>
          </a:scene3d>
          <a:sp3d>
            <a:bevelT/>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1100" b="1" dirty="0" smtClean="0"/>
              <a:t>TCC </a:t>
            </a:r>
          </a:p>
          <a:p>
            <a:pPr algn="ctr">
              <a:buFont typeface="Arial" pitchFamily="34" charset="0"/>
              <a:buNone/>
            </a:pPr>
            <a:r>
              <a:rPr lang="en-US" sz="1100" b="1" dirty="0" smtClean="0"/>
              <a:t>TRADOC Culture Center</a:t>
            </a:r>
          </a:p>
          <a:p>
            <a:pPr>
              <a:lnSpc>
                <a:spcPct val="80000"/>
              </a:lnSpc>
              <a:buNone/>
            </a:pPr>
            <a:r>
              <a:rPr lang="en-US" sz="1100" dirty="0" smtClean="0">
                <a:solidFill>
                  <a:srgbClr val="000000"/>
                </a:solidFill>
              </a:rPr>
              <a:t>Develops and Trains:</a:t>
            </a:r>
          </a:p>
          <a:p>
            <a:pPr marL="114300" indent="-114300">
              <a:lnSpc>
                <a:spcPct val="80000"/>
              </a:lnSpc>
            </a:pPr>
            <a:r>
              <a:rPr lang="en-US" sz="1100" dirty="0" smtClean="0">
                <a:solidFill>
                  <a:srgbClr val="000000"/>
                </a:solidFill>
              </a:rPr>
              <a:t>Language, Regional Expertise and Culture training to deploying units</a:t>
            </a:r>
          </a:p>
          <a:p>
            <a:pPr marL="114300" indent="-114300">
              <a:lnSpc>
                <a:spcPct val="80000"/>
              </a:lnSpc>
            </a:pPr>
            <a:r>
              <a:rPr lang="en-US" sz="1100" dirty="0" smtClean="0">
                <a:solidFill>
                  <a:srgbClr val="000000"/>
                </a:solidFill>
              </a:rPr>
              <a:t>Language, Regional Expertise and Culture material for inclusion in PME</a:t>
            </a:r>
          </a:p>
          <a:p>
            <a:pPr>
              <a:buFont typeface="Arial" pitchFamily="34" charset="0"/>
              <a:buNone/>
            </a:pPr>
            <a:endParaRPr lang="en-US" sz="1100" dirty="0"/>
          </a:p>
        </p:txBody>
      </p:sp>
      <p:sp>
        <p:nvSpPr>
          <p:cNvPr id="26" name="Content Placeholder 3"/>
          <p:cNvSpPr txBox="1">
            <a:spLocks/>
          </p:cNvSpPr>
          <p:nvPr/>
        </p:nvSpPr>
        <p:spPr>
          <a:xfrm>
            <a:off x="3657600" y="2895600"/>
            <a:ext cx="2895600" cy="3960813"/>
          </a:xfrm>
          <a:prstGeom prst="rect">
            <a:avLst/>
          </a:prstGeom>
          <a:solidFill>
            <a:schemeClr val="bg1">
              <a:lumMod val="85000"/>
            </a:schemeClr>
          </a:solidFill>
          <a:scene3d>
            <a:camera prst="orthographicFront"/>
            <a:lightRig rig="balanced" dir="t"/>
          </a:scene3d>
          <a:sp3d>
            <a:bevelT/>
          </a:sp3d>
        </p:spPr>
        <p:txBody>
          <a:bodyPr vert="horz" lIns="91440" tIns="45720" rIns="91440" bIns="45720" rtlCol="0">
            <a:normAutofit fontScale="25000" lnSpcReduction="20000"/>
          </a:bodyPr>
          <a:lstStyle/>
          <a:p>
            <a:pPr marL="342900" indent="-342900" algn="ctr">
              <a:spcBef>
                <a:spcPct val="20000"/>
              </a:spcBef>
              <a:buFont typeface="Arial" pitchFamily="34" charset="0"/>
              <a:buNone/>
              <a:defRPr/>
            </a:pPr>
            <a:r>
              <a:rPr lang="en-US" sz="4200" b="1" dirty="0" smtClean="0">
                <a:solidFill>
                  <a:prstClr val="black"/>
                </a:solidFill>
              </a:rPr>
              <a:t>Others</a:t>
            </a:r>
          </a:p>
          <a:p>
            <a:pPr marL="109728" indent="-109728">
              <a:buFont typeface="Arial" pitchFamily="34" charset="0"/>
              <a:buChar char="•"/>
            </a:pPr>
            <a:r>
              <a:rPr lang="en-US" sz="4400" b="1" dirty="0" smtClean="0"/>
              <a:t>University of Foreign Military and Culture Studies </a:t>
            </a:r>
            <a:r>
              <a:rPr lang="en-US" sz="4400" dirty="0" smtClean="0"/>
              <a:t>(</a:t>
            </a:r>
            <a:r>
              <a:rPr lang="en-US" sz="4200" b="1" dirty="0" smtClean="0"/>
              <a:t>UFMCS)</a:t>
            </a:r>
            <a:r>
              <a:rPr lang="en-US" sz="4200" dirty="0" smtClean="0"/>
              <a:t>  - one week program that provides tools for approaching plans and operations through a culturally attuned perspective.</a:t>
            </a:r>
          </a:p>
          <a:p>
            <a:pPr marL="109728" indent="-109728">
              <a:buFont typeface="Arial" pitchFamily="34" charset="0"/>
              <a:buChar char="•"/>
            </a:pPr>
            <a:r>
              <a:rPr lang="en-US" sz="4400" b="1" dirty="0" smtClean="0"/>
              <a:t>Human Terrain System (</a:t>
            </a:r>
            <a:r>
              <a:rPr lang="en-US" sz="4200" b="1" dirty="0" smtClean="0"/>
              <a:t>HTS)</a:t>
            </a:r>
            <a:r>
              <a:rPr lang="en-US" sz="4200" dirty="0" smtClean="0"/>
              <a:t> – operational application of understanding foreign societies and the human geography of the operational environment</a:t>
            </a:r>
          </a:p>
          <a:p>
            <a:pPr marL="109728" indent="-109728">
              <a:buFont typeface="Arial" pitchFamily="34" charset="0"/>
              <a:buChar char="•"/>
            </a:pPr>
            <a:r>
              <a:rPr lang="en-US" sz="4200" b="1" dirty="0" smtClean="0"/>
              <a:t>J7</a:t>
            </a:r>
            <a:r>
              <a:rPr lang="en-US" sz="4200" dirty="0" smtClean="0"/>
              <a:t> – VCATs (virtual cultural awareness trainers)  </a:t>
            </a:r>
          </a:p>
          <a:p>
            <a:pPr marL="109728" indent="-109728">
              <a:buFont typeface="Arial" pitchFamily="34" charset="0"/>
              <a:buChar char="•"/>
            </a:pPr>
            <a:r>
              <a:rPr lang="en-US" sz="4400" b="1" dirty="0" smtClean="0"/>
              <a:t>Cultural Knowledge Consortium(</a:t>
            </a:r>
            <a:r>
              <a:rPr lang="en-US" sz="4200" b="1" dirty="0" smtClean="0"/>
              <a:t>CKC)</a:t>
            </a:r>
            <a:r>
              <a:rPr lang="en-US" sz="4200" dirty="0" smtClean="0"/>
              <a:t> – Source info on social sciences, </a:t>
            </a:r>
            <a:r>
              <a:rPr lang="en-US" sz="4200" dirty="0" err="1" smtClean="0"/>
              <a:t>operationalize</a:t>
            </a:r>
            <a:r>
              <a:rPr lang="en-US" sz="4200" dirty="0" smtClean="0"/>
              <a:t> access to expertise supporting units’ requirements  </a:t>
            </a:r>
          </a:p>
          <a:p>
            <a:pPr marL="109728" indent="-109728">
              <a:buFont typeface="Arial" pitchFamily="34" charset="0"/>
              <a:buChar char="•"/>
            </a:pPr>
            <a:r>
              <a:rPr lang="en-US" sz="4200" b="1" dirty="0" smtClean="0"/>
              <a:t>Foreign Military Studies Office (FMSO)</a:t>
            </a:r>
            <a:r>
              <a:rPr lang="en-US" sz="4200" dirty="0" smtClean="0"/>
              <a:t> - Research on unconsidered and understudied topics, regions, issues  from the foreign perspective</a:t>
            </a:r>
          </a:p>
          <a:p>
            <a:pPr marL="109728" indent="-109728">
              <a:buFont typeface="Arial" pitchFamily="34" charset="0"/>
              <a:buChar char="•"/>
            </a:pPr>
            <a:r>
              <a:rPr lang="en-US" sz="4400" b="1" dirty="0" smtClean="0"/>
              <a:t>Center for Army Lessons Learned (CALL)</a:t>
            </a:r>
            <a:r>
              <a:rPr lang="en-US" sz="4400" dirty="0" smtClean="0"/>
              <a:t> -facilitates rapid adaptation initiatives and conduct focused knowledge sharing and transfer that informs the Army</a:t>
            </a:r>
          </a:p>
          <a:p>
            <a:pPr marL="109728" indent="-109728">
              <a:buFont typeface="Arial" pitchFamily="34" charset="0"/>
              <a:buChar char="•"/>
            </a:pPr>
            <a:r>
              <a:rPr lang="en-US" sz="4400" b="1" dirty="0" err="1" smtClean="0"/>
              <a:t>Asymetric</a:t>
            </a:r>
            <a:r>
              <a:rPr lang="en-US" sz="4400" b="1" dirty="0" smtClean="0"/>
              <a:t> Warfare Group (AWG)</a:t>
            </a:r>
            <a:r>
              <a:rPr lang="en-US" sz="4400" dirty="0" smtClean="0"/>
              <a:t>- provides operational advisory and Solution Development support globally to the Army and Joint Commanders to enable the defeat of current and emerging threats </a:t>
            </a:r>
          </a:p>
          <a:p>
            <a:pPr marL="109728" indent="-109728"/>
            <a:r>
              <a:rPr lang="en-US" sz="4400" dirty="0" smtClean="0"/>
              <a:t/>
            </a:r>
            <a:br>
              <a:rPr lang="en-US" sz="4400" dirty="0" smtClean="0"/>
            </a:br>
            <a:endParaRPr lang="en-US" sz="4400" dirty="0" smtClean="0"/>
          </a:p>
          <a:p>
            <a:pPr marL="342900" indent="-342900">
              <a:spcBef>
                <a:spcPct val="20000"/>
              </a:spcBef>
              <a:buFont typeface="Arial" pitchFamily="34" charset="0"/>
              <a:buNone/>
              <a:defRPr/>
            </a:pPr>
            <a:endParaRPr lang="en-US" sz="2800" dirty="0">
              <a:solidFill>
                <a:prstClr val="black"/>
              </a:solidFill>
            </a:endParaRPr>
          </a:p>
        </p:txBody>
      </p:sp>
    </p:spTree>
    <p:extLst>
      <p:ext uri="{BB962C8B-B14F-4D97-AF65-F5344CB8AC3E}">
        <p14:creationId xmlns:p14="http://schemas.microsoft.com/office/powerpoint/2010/main" val="57730288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rgbClr val="FFC000"/>
                </a:solidFill>
              </a:rPr>
              <a:t>         </a:t>
            </a:r>
            <a:endParaRPr lang="en-US" dirty="0">
              <a:solidFill>
                <a:srgbClr val="FFC000"/>
              </a:solidFill>
            </a:endParaRPr>
          </a:p>
        </p:txBody>
      </p:sp>
      <p:sp>
        <p:nvSpPr>
          <p:cNvPr id="3" name="Content Placeholder 2"/>
          <p:cNvSpPr>
            <a:spLocks noGrp="1"/>
          </p:cNvSpPr>
          <p:nvPr>
            <p:ph idx="1"/>
          </p:nvPr>
        </p:nvSpPr>
        <p:spPr>
          <a:xfrm>
            <a:off x="381000" y="838200"/>
            <a:ext cx="8229600" cy="4525963"/>
          </a:xfrm>
        </p:spPr>
        <p:txBody>
          <a:bodyPr/>
          <a:lstStyle/>
          <a:p>
            <a:r>
              <a:rPr lang="en-US" sz="1400" b="1" i="1" u="sng" dirty="0" smtClean="0"/>
              <a:t>LRECMO </a:t>
            </a:r>
            <a:r>
              <a:rPr lang="en-US" sz="1400" b="1" i="1" u="sng" dirty="0" smtClean="0"/>
              <a:t>Efforts:</a:t>
            </a:r>
          </a:p>
          <a:p>
            <a:pPr>
              <a:buNone/>
            </a:pPr>
            <a:r>
              <a:rPr lang="en-US" sz="1100" b="1" dirty="0" smtClean="0">
                <a:solidFill>
                  <a:schemeClr val="accent1">
                    <a:lumMod val="75000"/>
                  </a:schemeClr>
                </a:solidFill>
              </a:rPr>
              <a:t>1</a:t>
            </a:r>
            <a:r>
              <a:rPr lang="en-US" sz="1400" b="1" i="1" dirty="0" smtClean="0">
                <a:solidFill>
                  <a:schemeClr val="accent1">
                    <a:lumMod val="75000"/>
                  </a:schemeClr>
                </a:solidFill>
              </a:rPr>
              <a:t>. </a:t>
            </a:r>
            <a:r>
              <a:rPr lang="en-US" sz="1100" b="1" dirty="0" smtClean="0">
                <a:solidFill>
                  <a:schemeClr val="accent1">
                    <a:lumMod val="75000"/>
                  </a:schemeClr>
                </a:solidFill>
              </a:rPr>
              <a:t>Integrating into the 7th </a:t>
            </a:r>
            <a:r>
              <a:rPr lang="en-US" sz="1100" b="1" dirty="0" err="1" smtClean="0">
                <a:solidFill>
                  <a:schemeClr val="accent1">
                    <a:lumMod val="75000"/>
                  </a:schemeClr>
                </a:solidFill>
              </a:rPr>
              <a:t>Warfighting</a:t>
            </a:r>
            <a:r>
              <a:rPr lang="en-US" sz="1100" b="1" dirty="0" smtClean="0">
                <a:solidFill>
                  <a:schemeClr val="accent1">
                    <a:lumMod val="75000"/>
                  </a:schemeClr>
                </a:solidFill>
              </a:rPr>
              <a:t> Function WG to identify and support the LREC requirements</a:t>
            </a:r>
          </a:p>
          <a:p>
            <a:pPr lvl="1">
              <a:buNone/>
            </a:pPr>
            <a:r>
              <a:rPr lang="en-US" sz="1100" dirty="0" smtClean="0"/>
              <a:t>  WG established on 24 FEB 14 /</a:t>
            </a:r>
            <a:r>
              <a:rPr lang="en-US" sz="1100" b="1" i="1" dirty="0" smtClean="0"/>
              <a:t>Way Ahead: To attend the next VTCs on Required Capability Taxonomy activity</a:t>
            </a:r>
            <a:endParaRPr lang="en-US" sz="1100" dirty="0" smtClean="0">
              <a:solidFill>
                <a:srgbClr val="00B050"/>
              </a:solidFill>
            </a:endParaRPr>
          </a:p>
          <a:p>
            <a:pPr>
              <a:buNone/>
            </a:pPr>
            <a:r>
              <a:rPr lang="en-US" sz="1100" b="1" dirty="0" smtClean="0">
                <a:solidFill>
                  <a:schemeClr val="accent1">
                    <a:lumMod val="75000"/>
                  </a:schemeClr>
                </a:solidFill>
              </a:rPr>
              <a:t>2. </a:t>
            </a:r>
            <a:r>
              <a:rPr lang="en-US" sz="1100" b="1" dirty="0" smtClean="0">
                <a:solidFill>
                  <a:schemeClr val="accent1">
                    <a:lumMod val="75000"/>
                  </a:schemeClr>
                </a:solidFill>
              </a:rPr>
              <a:t>LRECMO</a:t>
            </a:r>
            <a:r>
              <a:rPr lang="en-US" sz="1100" b="1" dirty="0" smtClean="0">
                <a:solidFill>
                  <a:schemeClr val="accent1">
                    <a:lumMod val="75000"/>
                  </a:schemeClr>
                </a:solidFill>
              </a:rPr>
              <a:t>,  ARI and TCC completed the first phase of the ALCC GLOs gap analysis IAW CJSCI 3126.01A</a:t>
            </a:r>
          </a:p>
          <a:p>
            <a:pPr lvl="1">
              <a:buNone/>
            </a:pPr>
            <a:r>
              <a:rPr lang="en-US" sz="1100" b="1" dirty="0" smtClean="0"/>
              <a:t>  </a:t>
            </a:r>
            <a:r>
              <a:rPr lang="en-US" sz="1100" dirty="0" smtClean="0"/>
              <a:t>Conducted internal analysis</a:t>
            </a:r>
          </a:p>
          <a:p>
            <a:pPr lvl="1">
              <a:buNone/>
            </a:pPr>
            <a:r>
              <a:rPr lang="en-US" sz="1100" dirty="0" smtClean="0"/>
              <a:t>  Currently staffing  it with major stakeholders in preparation to the next ALCC WG meeting/</a:t>
            </a:r>
            <a:r>
              <a:rPr lang="en-US" sz="1100" b="1" i="1" dirty="0" smtClean="0"/>
              <a:t>Way Ahead: Brief recommended changes at the next ALCC WG MTG</a:t>
            </a:r>
          </a:p>
          <a:p>
            <a:pPr>
              <a:buNone/>
            </a:pPr>
            <a:r>
              <a:rPr lang="en-US" sz="1100" b="1" dirty="0" smtClean="0">
                <a:solidFill>
                  <a:schemeClr val="accent1">
                    <a:lumMod val="75000"/>
                  </a:schemeClr>
                </a:solidFill>
              </a:rPr>
              <a:t>3. Representing LD&amp;E and </a:t>
            </a:r>
            <a:r>
              <a:rPr lang="en-US" sz="1100" b="1" dirty="0" smtClean="0">
                <a:solidFill>
                  <a:schemeClr val="accent1">
                    <a:lumMod val="75000"/>
                  </a:schemeClr>
                </a:solidFill>
              </a:rPr>
              <a:t>LRECMO </a:t>
            </a:r>
            <a:r>
              <a:rPr lang="en-US" sz="1100" b="1" dirty="0" smtClean="0">
                <a:solidFill>
                  <a:schemeClr val="accent1">
                    <a:lumMod val="75000"/>
                  </a:schemeClr>
                </a:solidFill>
              </a:rPr>
              <a:t>in support of RAF TED WG  and the HQDA RAF WG</a:t>
            </a:r>
          </a:p>
          <a:p>
            <a:pPr lvl="1">
              <a:buNone/>
            </a:pPr>
            <a:r>
              <a:rPr lang="en-US" sz="1100" dirty="0" smtClean="0"/>
              <a:t>  Identified all LREC Stakeholders to WG </a:t>
            </a:r>
          </a:p>
          <a:p>
            <a:pPr lvl="1">
              <a:buNone/>
            </a:pPr>
            <a:r>
              <a:rPr lang="en-US" sz="1100" dirty="0" smtClean="0"/>
              <a:t>  Identified all current training and education within the Institutional Domain</a:t>
            </a:r>
          </a:p>
          <a:p>
            <a:pPr lvl="1">
              <a:buNone/>
            </a:pPr>
            <a:r>
              <a:rPr lang="en-US" sz="1100" dirty="0" smtClean="0"/>
              <a:t>  Conducted analysis of FORSCOM’s RAF Training Requirements /</a:t>
            </a:r>
            <a:r>
              <a:rPr lang="en-US" sz="1100" b="1" i="1" dirty="0" smtClean="0"/>
              <a:t>Way Ahead: Support TRADOC in identifying means to support FORSCOM’s LREC Requirements</a:t>
            </a:r>
          </a:p>
          <a:p>
            <a:pPr marL="0" lvl="1">
              <a:buNone/>
            </a:pPr>
            <a:r>
              <a:rPr lang="en-US" sz="1100" b="1" dirty="0" smtClean="0">
                <a:solidFill>
                  <a:schemeClr val="accent1">
                    <a:lumMod val="75000"/>
                  </a:schemeClr>
                </a:solidFill>
              </a:rPr>
              <a:t>4. Aligning Leader Development and Education For Sustained Peace Program (LDESP) with LD&amp;E </a:t>
            </a:r>
          </a:p>
          <a:p>
            <a:pPr lvl="1">
              <a:buClr>
                <a:schemeClr val="tx1"/>
              </a:buClr>
              <a:buNone/>
            </a:pPr>
            <a:r>
              <a:rPr lang="en-US" sz="1100" b="1" dirty="0" smtClean="0">
                <a:solidFill>
                  <a:schemeClr val="accent1">
                    <a:lumMod val="75000"/>
                  </a:schemeClr>
                </a:solidFill>
              </a:rPr>
              <a:t> </a:t>
            </a:r>
            <a:r>
              <a:rPr lang="en-US" sz="1100" dirty="0" smtClean="0"/>
              <a:t> The  MOU draft is being staffed  with TRADOC/CAC LD&amp;E. The approval was received  through  TRADOC legal channels/</a:t>
            </a:r>
            <a:r>
              <a:rPr lang="en-US" sz="1100" b="1" i="1" dirty="0" smtClean="0"/>
              <a:t>Way Ahead: Gain DC’s approval </a:t>
            </a:r>
          </a:p>
          <a:p>
            <a:pPr marL="0" lvl="1">
              <a:buNone/>
            </a:pPr>
            <a:r>
              <a:rPr lang="en-US" sz="1100" b="1" dirty="0" smtClean="0">
                <a:solidFill>
                  <a:schemeClr val="accent1">
                    <a:lumMod val="75000"/>
                  </a:schemeClr>
                </a:solidFill>
              </a:rPr>
              <a:t>5. Support to CGSC:</a:t>
            </a:r>
          </a:p>
          <a:p>
            <a:pPr marL="457200" lvl="2">
              <a:buClr>
                <a:schemeClr val="tx1"/>
              </a:buClr>
              <a:buSzPct val="100000"/>
              <a:buNone/>
            </a:pPr>
            <a:r>
              <a:rPr lang="en-US" sz="1100" b="1" dirty="0" smtClean="0">
                <a:solidFill>
                  <a:schemeClr val="accent1">
                    <a:lumMod val="75000"/>
                  </a:schemeClr>
                </a:solidFill>
              </a:rPr>
              <a:t>  </a:t>
            </a:r>
            <a:r>
              <a:rPr lang="en-US" sz="1100" dirty="0" smtClean="0"/>
              <a:t>Supporting Interagency Concept for J499 JIPSE for role playing  per request from DJIIMO  along with Interagency Chairs (GAAT scenario with focus on Azerbaijan)</a:t>
            </a:r>
          </a:p>
          <a:p>
            <a:pPr lvl="1">
              <a:buNone/>
            </a:pPr>
            <a:r>
              <a:rPr lang="en-US" sz="1100" dirty="0" smtClean="0"/>
              <a:t>  Serving on MMAS committee</a:t>
            </a:r>
          </a:p>
          <a:p>
            <a:pPr lvl="1">
              <a:buNone/>
            </a:pPr>
            <a:r>
              <a:rPr lang="en-US" sz="1100" dirty="0" smtClean="0"/>
              <a:t>  Conducting guest speaking engagements in CGSOC and across TRADOC (through VTC)  on the topics of operational and strategic importance to the U.S.</a:t>
            </a:r>
          </a:p>
          <a:p>
            <a:pPr lvl="1">
              <a:buNone/>
            </a:pPr>
            <a:r>
              <a:rPr lang="en-US" sz="1100" dirty="0" smtClean="0"/>
              <a:t>  Advising CGSS/KU for the upcoming international visits/speaking engagements</a:t>
            </a:r>
          </a:p>
          <a:p>
            <a:pPr marL="0" lvl="1">
              <a:buNone/>
            </a:pPr>
            <a:r>
              <a:rPr lang="en-US" sz="1100" b="1" dirty="0" smtClean="0">
                <a:solidFill>
                  <a:schemeClr val="accent1">
                    <a:lumMod val="75000"/>
                  </a:schemeClr>
                </a:solidFill>
              </a:rPr>
              <a:t>6. Support to </a:t>
            </a:r>
            <a:r>
              <a:rPr lang="en-US" sz="1100" b="1" dirty="0" err="1" smtClean="0">
                <a:solidFill>
                  <a:schemeClr val="accent1">
                    <a:lumMod val="75000"/>
                  </a:schemeClr>
                </a:solidFill>
              </a:rPr>
              <a:t>CoE</a:t>
            </a:r>
            <a:r>
              <a:rPr lang="en-US" sz="1100" b="1" dirty="0" smtClean="0">
                <a:solidFill>
                  <a:schemeClr val="accent1">
                    <a:lumMod val="75000"/>
                  </a:schemeClr>
                </a:solidFill>
              </a:rPr>
              <a:t>: </a:t>
            </a:r>
          </a:p>
          <a:p>
            <a:pPr marL="461963" lvl="1">
              <a:buNone/>
            </a:pPr>
            <a:r>
              <a:rPr lang="en-US" sz="1100" dirty="0" smtClean="0"/>
              <a:t> Assisting Fort </a:t>
            </a:r>
            <a:r>
              <a:rPr lang="en-US" sz="1100" dirty="0" err="1" smtClean="0"/>
              <a:t>Benning</a:t>
            </a:r>
            <a:r>
              <a:rPr lang="en-US" sz="1100" dirty="0" smtClean="0"/>
              <a:t> in writing their LREC Strategy/reaching out to other </a:t>
            </a:r>
            <a:r>
              <a:rPr lang="en-US" sz="1100" dirty="0" err="1" smtClean="0"/>
              <a:t>CoEs</a:t>
            </a:r>
            <a:r>
              <a:rPr lang="en-US" sz="1100" dirty="0" smtClean="0"/>
              <a:t>   </a:t>
            </a:r>
            <a:endParaRPr lang="en-US" sz="1100" b="1" dirty="0" smtClean="0">
              <a:solidFill>
                <a:schemeClr val="accent1">
                  <a:lumMod val="75000"/>
                </a:schemeClr>
              </a:solidFill>
            </a:endParaRPr>
          </a:p>
          <a:p>
            <a:pPr>
              <a:buNone/>
            </a:pPr>
            <a:r>
              <a:rPr lang="en-US" sz="1100" b="1" dirty="0" smtClean="0">
                <a:solidFill>
                  <a:schemeClr val="accent1">
                    <a:lumMod val="75000"/>
                  </a:schemeClr>
                </a:solidFill>
              </a:rPr>
              <a:t>7. Participating in  Army’s conferences, seminars/training and education events</a:t>
            </a:r>
          </a:p>
          <a:p>
            <a:pPr lvl="1">
              <a:buNone/>
            </a:pPr>
            <a:r>
              <a:rPr lang="en-US" sz="1100" b="1" dirty="0" smtClean="0">
                <a:solidFill>
                  <a:schemeClr val="tx1">
                    <a:lumMod val="65000"/>
                    <a:lumOff val="35000"/>
                  </a:schemeClr>
                </a:solidFill>
              </a:rPr>
              <a:t>  1st BCT 1st CD training/education program in support of RAF at Ft Hood, Texas on April7-10</a:t>
            </a:r>
            <a:endParaRPr lang="en-US" sz="3600" dirty="0"/>
          </a:p>
        </p:txBody>
      </p:sp>
      <p:sp>
        <p:nvSpPr>
          <p:cNvPr id="4" name="Rectangle 3"/>
          <p:cNvSpPr/>
          <p:nvPr/>
        </p:nvSpPr>
        <p:spPr>
          <a:xfrm>
            <a:off x="4495800" y="0"/>
            <a:ext cx="4267200" cy="400110"/>
          </a:xfrm>
          <a:prstGeom prst="rect">
            <a:avLst/>
          </a:prstGeom>
        </p:spPr>
        <p:txBody>
          <a:bodyPr wrap="square">
            <a:spAutoFit/>
          </a:bodyPr>
          <a:lstStyle/>
          <a:p>
            <a:r>
              <a:rPr lang="en-US" b="1" i="1" dirty="0" smtClean="0">
                <a:solidFill>
                  <a:srgbClr val="FFFF00"/>
                </a:solidFill>
                <a:latin typeface="Arial" pitchFamily="34" charset="0"/>
                <a:cs typeface="Arial" pitchFamily="34" charset="0"/>
              </a:rPr>
              <a:t>  </a:t>
            </a:r>
            <a:r>
              <a:rPr lang="en-US" sz="2000" b="1" i="1" u="sng" dirty="0" smtClean="0">
                <a:solidFill>
                  <a:srgbClr val="FFFF00"/>
                </a:solidFill>
                <a:latin typeface="Arial" pitchFamily="34" charset="0"/>
                <a:cs typeface="Arial" pitchFamily="34" charset="0"/>
              </a:rPr>
              <a:t>LREC Initiatives</a:t>
            </a:r>
            <a:r>
              <a:rPr lang="en-US" b="1" i="1" u="sng" dirty="0" smtClean="0">
                <a:solidFill>
                  <a:srgbClr val="FFFF00"/>
                </a:solidFill>
                <a:latin typeface="Arial" pitchFamily="34" charset="0"/>
                <a:cs typeface="Arial" pitchFamily="34" charset="0"/>
              </a:rPr>
              <a:t> </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304800" y="4495800"/>
          <a:ext cx="8610601" cy="2346351"/>
        </p:xfrm>
        <a:graphic>
          <a:graphicData uri="http://schemas.openxmlformats.org/drawingml/2006/table">
            <a:tbl>
              <a:tblPr firstRow="1" bandRow="1">
                <a:tableStyleId>{5C22544A-7EE6-4342-B048-85BDC9FD1C3A}</a:tableStyleId>
              </a:tblPr>
              <a:tblGrid>
                <a:gridCol w="457200"/>
                <a:gridCol w="990600"/>
                <a:gridCol w="7162801"/>
              </a:tblGrid>
              <a:tr h="762000">
                <a:tc rowSpan="3">
                  <a:txBody>
                    <a:bodyPr/>
                    <a:lstStyle/>
                    <a:p>
                      <a:pPr algn="ctr"/>
                      <a:r>
                        <a:rPr lang="en-US" sz="1600" b="1" i="1" dirty="0" smtClean="0">
                          <a:solidFill>
                            <a:schemeClr val="tx1"/>
                          </a:solidFill>
                          <a:latin typeface="Arial" pitchFamily="34" charset="0"/>
                          <a:cs typeface="Arial" pitchFamily="34" charset="0"/>
                        </a:rPr>
                        <a:t>Outcomes</a:t>
                      </a:r>
                      <a:endParaRPr lang="en-US" sz="1600" b="1" i="1" dirty="0">
                        <a:solidFill>
                          <a:schemeClr val="tx1"/>
                        </a:solidFill>
                        <a:latin typeface="Arial" pitchFamily="34" charset="0"/>
                        <a:cs typeface="Arial" pitchFamily="34" charset="0"/>
                      </a:endParaRPr>
                    </a:p>
                  </a:txBody>
                  <a:tcPr vert="vert270" anchor="ctr">
                    <a:solidFill>
                      <a:schemeClr val="accent1">
                        <a:lumMod val="20000"/>
                        <a:lumOff val="80000"/>
                      </a:schemeClr>
                    </a:solidFill>
                  </a:tcPr>
                </a:tc>
                <a:tc>
                  <a:txBody>
                    <a:bodyPr/>
                    <a:lstStyle/>
                    <a:p>
                      <a:r>
                        <a:rPr lang="en-US" sz="1600" b="1" i="1" dirty="0" smtClean="0">
                          <a:solidFill>
                            <a:schemeClr val="tx1"/>
                          </a:solidFill>
                          <a:latin typeface="Arial" pitchFamily="34" charset="0"/>
                          <a:cs typeface="Arial" pitchFamily="34" charset="0"/>
                        </a:rPr>
                        <a:t>Basic</a:t>
                      </a:r>
                      <a:endParaRPr lang="en-US" sz="1600" b="1" i="1" dirty="0">
                        <a:solidFill>
                          <a:schemeClr val="tx1"/>
                        </a:solidFill>
                        <a:latin typeface="Arial" pitchFamily="34" charset="0"/>
                        <a:cs typeface="Arial" pitchFamily="34" charset="0"/>
                      </a:endParaRPr>
                    </a:p>
                  </a:txBody>
                  <a:tcPr anchor="ctr">
                    <a:solidFill>
                      <a:schemeClr val="accent1">
                        <a:lumMod val="20000"/>
                        <a:lumOff val="80000"/>
                      </a:schemeClr>
                    </a:solidFill>
                  </a:tcPr>
                </a:tc>
                <a:tc>
                  <a:txBody>
                    <a:bodyPr/>
                    <a:lstStyle/>
                    <a:p>
                      <a:pPr>
                        <a:buFont typeface="Arial" pitchFamily="34" charset="0"/>
                        <a:buChar char="•"/>
                      </a:pPr>
                      <a:r>
                        <a:rPr lang="en-US" sz="1300" dirty="0" smtClean="0">
                          <a:solidFill>
                            <a:schemeClr val="tx1"/>
                          </a:solidFill>
                          <a:latin typeface="Arial" pitchFamily="34" charset="0"/>
                          <a:cs typeface="Arial" pitchFamily="34" charset="0"/>
                        </a:rPr>
                        <a:t> </a:t>
                      </a:r>
                      <a:r>
                        <a:rPr lang="en-US" sz="1300" b="0" dirty="0" smtClean="0">
                          <a:solidFill>
                            <a:schemeClr val="tx1"/>
                          </a:solidFill>
                          <a:latin typeface="Arial" pitchFamily="34" charset="0"/>
                          <a:cs typeface="Arial" pitchFamily="34" charset="0"/>
                        </a:rPr>
                        <a:t>Basic awareness &amp;</a:t>
                      </a:r>
                      <a:r>
                        <a:rPr lang="en-US" sz="1300" b="0" baseline="0" dirty="0" smtClean="0">
                          <a:solidFill>
                            <a:schemeClr val="tx1"/>
                          </a:solidFill>
                          <a:latin typeface="Arial" pitchFamily="34" charset="0"/>
                          <a:cs typeface="Arial" pitchFamily="34" charset="0"/>
                        </a:rPr>
                        <a:t> can apply in simplest situations</a:t>
                      </a:r>
                    </a:p>
                    <a:p>
                      <a:pPr>
                        <a:buFont typeface="Arial" pitchFamily="34" charset="0"/>
                        <a:buChar char="•"/>
                      </a:pPr>
                      <a:r>
                        <a:rPr lang="en-US" sz="1300" b="0" baseline="0" dirty="0" smtClean="0">
                          <a:solidFill>
                            <a:schemeClr val="tx1"/>
                          </a:solidFill>
                          <a:latin typeface="Arial" pitchFamily="34" charset="0"/>
                          <a:cs typeface="Arial" pitchFamily="34" charset="0"/>
                        </a:rPr>
                        <a:t> Individuals still require close &amp; extensive guidance</a:t>
                      </a:r>
                    </a:p>
                    <a:p>
                      <a:pPr>
                        <a:buFont typeface="Arial" pitchFamily="34" charset="0"/>
                        <a:buChar char="•"/>
                      </a:pPr>
                      <a:r>
                        <a:rPr lang="en-US" sz="1300" b="0" baseline="0" dirty="0" smtClean="0">
                          <a:solidFill>
                            <a:schemeClr val="tx1"/>
                          </a:solidFill>
                          <a:latin typeface="Arial" pitchFamily="34" charset="0"/>
                          <a:cs typeface="Arial" pitchFamily="34" charset="0"/>
                        </a:rPr>
                        <a:t> ILR Standard:  0+ / 0+   ILR Goal: 1 / 1</a:t>
                      </a:r>
                      <a:endParaRPr lang="en-US" sz="1300" b="0" dirty="0">
                        <a:solidFill>
                          <a:schemeClr val="tx1"/>
                        </a:solidFill>
                        <a:latin typeface="Arial" pitchFamily="34" charset="0"/>
                        <a:cs typeface="Arial" pitchFamily="34" charset="0"/>
                      </a:endParaRPr>
                    </a:p>
                  </a:txBody>
                  <a:tcPr anchor="ctr">
                    <a:solidFill>
                      <a:schemeClr val="accent1">
                        <a:lumMod val="20000"/>
                        <a:lumOff val="80000"/>
                      </a:schemeClr>
                    </a:solidFill>
                  </a:tcPr>
                </a:tc>
              </a:tr>
              <a:tr h="655625">
                <a:tc vMerge="1">
                  <a:txBody>
                    <a:bodyPr/>
                    <a:lstStyle/>
                    <a:p>
                      <a:endParaRPr lang="en-US" sz="1600" b="1" i="1" dirty="0">
                        <a:latin typeface="Arial" pitchFamily="34" charset="0"/>
                        <a:cs typeface="Arial" pitchFamily="34" charset="0"/>
                      </a:endParaRPr>
                    </a:p>
                  </a:txBody>
                  <a:tcPr anchor="ctr"/>
                </a:tc>
                <a:tc>
                  <a:txBody>
                    <a:bodyPr/>
                    <a:lstStyle/>
                    <a:p>
                      <a:r>
                        <a:rPr lang="en-US" sz="1600" b="1" i="1" dirty="0" smtClean="0">
                          <a:latin typeface="Arial" pitchFamily="34" charset="0"/>
                          <a:cs typeface="Arial" pitchFamily="34" charset="0"/>
                        </a:rPr>
                        <a:t>Full</a:t>
                      </a:r>
                      <a:endParaRPr lang="en-US" sz="1600" b="1" i="1" dirty="0">
                        <a:latin typeface="Arial" pitchFamily="34" charset="0"/>
                        <a:cs typeface="Arial" pitchFamily="34" charset="0"/>
                      </a:endParaRPr>
                    </a:p>
                  </a:txBody>
                  <a:tcPr anchor="ctr"/>
                </a:tc>
                <a:tc>
                  <a:txBody>
                    <a:bodyPr/>
                    <a:lstStyle/>
                    <a:p>
                      <a:pPr>
                        <a:buFont typeface="Arial" pitchFamily="34" charset="0"/>
                        <a:buChar char="•"/>
                      </a:pPr>
                      <a:r>
                        <a:rPr lang="en-US" sz="1300" dirty="0" smtClean="0">
                          <a:latin typeface="Arial" pitchFamily="34" charset="0"/>
                          <a:cs typeface="Arial" pitchFamily="34" charset="0"/>
                        </a:rPr>
                        <a:t> Thorough</a:t>
                      </a:r>
                      <a:r>
                        <a:rPr lang="en-US" sz="1300" baseline="0" dirty="0" smtClean="0">
                          <a:latin typeface="Arial" pitchFamily="34" charset="0"/>
                          <a:cs typeface="Arial" pitchFamily="34" charset="0"/>
                        </a:rPr>
                        <a:t> understanding &amp; can apply in routine &amp; non-routine situations</a:t>
                      </a:r>
                    </a:p>
                    <a:p>
                      <a:pPr>
                        <a:buFont typeface="Arial" pitchFamily="34" charset="0"/>
                        <a:buChar char="•"/>
                      </a:pPr>
                      <a:r>
                        <a:rPr lang="en-US" sz="1300" baseline="0" dirty="0" smtClean="0">
                          <a:latin typeface="Arial" pitchFamily="34" charset="0"/>
                          <a:cs typeface="Arial" pitchFamily="34" charset="0"/>
                        </a:rPr>
                        <a:t> Can work independently with minimal guidance &amp; direction</a:t>
                      </a:r>
                    </a:p>
                    <a:p>
                      <a:pPr>
                        <a:buFont typeface="Arial" pitchFamily="34" charset="0"/>
                        <a:buChar char="•"/>
                      </a:pPr>
                      <a:r>
                        <a:rPr lang="en-US" sz="1300" baseline="0" dirty="0" smtClean="0">
                          <a:latin typeface="Arial" pitchFamily="34" charset="0"/>
                          <a:cs typeface="Arial" pitchFamily="34" charset="0"/>
                        </a:rPr>
                        <a:t> ILR Standard: 1+ / 1+  ILR Goal:  2 / 2</a:t>
                      </a:r>
                      <a:endParaRPr lang="en-US" sz="1300" dirty="0">
                        <a:latin typeface="Arial" pitchFamily="34" charset="0"/>
                        <a:cs typeface="Arial" pitchFamily="34" charset="0"/>
                      </a:endParaRPr>
                    </a:p>
                  </a:txBody>
                  <a:tcPr anchor="ctr"/>
                </a:tc>
              </a:tr>
              <a:tr h="898551">
                <a:tc vMerge="1">
                  <a:txBody>
                    <a:bodyPr/>
                    <a:lstStyle/>
                    <a:p>
                      <a:endParaRPr lang="en-US" sz="1600" b="1" i="1" dirty="0">
                        <a:latin typeface="Arial" pitchFamily="34" charset="0"/>
                        <a:cs typeface="Arial" pitchFamily="34" charset="0"/>
                      </a:endParaRPr>
                    </a:p>
                  </a:txBody>
                  <a:tcPr anchor="ctr"/>
                </a:tc>
                <a:tc>
                  <a:txBody>
                    <a:bodyPr/>
                    <a:lstStyle/>
                    <a:p>
                      <a:r>
                        <a:rPr lang="en-US" sz="1600" b="1" i="1" dirty="0" smtClean="0">
                          <a:latin typeface="Arial" pitchFamily="34" charset="0"/>
                          <a:cs typeface="Arial" pitchFamily="34" charset="0"/>
                        </a:rPr>
                        <a:t>Master</a:t>
                      </a:r>
                      <a:endParaRPr lang="en-US" sz="1600" b="1" i="1" dirty="0">
                        <a:latin typeface="Arial" pitchFamily="34" charset="0"/>
                        <a:cs typeface="Arial" pitchFamily="34" charset="0"/>
                      </a:endParaRPr>
                    </a:p>
                  </a:txBody>
                  <a:tcPr anchor="ctr"/>
                </a:tc>
                <a:tc>
                  <a:txBody>
                    <a:bodyPr/>
                    <a:lstStyle/>
                    <a:p>
                      <a:pPr>
                        <a:buFont typeface="Arial" pitchFamily="34" charset="0"/>
                        <a:buChar char="•"/>
                      </a:pPr>
                      <a:r>
                        <a:rPr lang="en-US" sz="1300" dirty="0" smtClean="0">
                          <a:latin typeface="Arial" pitchFamily="34" charset="0"/>
                          <a:cs typeface="Arial" pitchFamily="34" charset="0"/>
                        </a:rPr>
                        <a:t> Extensive depth &amp; breadth of expertise</a:t>
                      </a:r>
                      <a:r>
                        <a:rPr lang="en-US" sz="1300" baseline="0" dirty="0">
                          <a:latin typeface="Arial" pitchFamily="34" charset="0"/>
                          <a:cs typeface="Arial" pitchFamily="34" charset="0"/>
                        </a:rPr>
                        <a:t> </a:t>
                      </a:r>
                      <a:r>
                        <a:rPr lang="en-US" sz="1300" baseline="0" dirty="0" smtClean="0">
                          <a:latin typeface="Arial" pitchFamily="34" charset="0"/>
                          <a:cs typeface="Arial" pitchFamily="34" charset="0"/>
                        </a:rPr>
                        <a:t>&amp; can apply in highly complex &amp; ambiguous situations across range of disciplines</a:t>
                      </a:r>
                    </a:p>
                    <a:p>
                      <a:pPr>
                        <a:buFont typeface="Arial" pitchFamily="34" charset="0"/>
                        <a:buChar char="•"/>
                      </a:pPr>
                      <a:r>
                        <a:rPr lang="en-US" sz="1300" baseline="0" dirty="0" smtClean="0">
                          <a:latin typeface="Arial" pitchFamily="34" charset="0"/>
                          <a:cs typeface="Arial" pitchFamily="34" charset="0"/>
                        </a:rPr>
                        <a:t> Acknowledged authority, advisor, and key resource in the organization</a:t>
                      </a:r>
                    </a:p>
                    <a:p>
                      <a:pPr>
                        <a:buFont typeface="Arial" pitchFamily="34" charset="0"/>
                        <a:buChar char="•"/>
                      </a:pPr>
                      <a:r>
                        <a:rPr lang="en-US" sz="1300" baseline="0" dirty="0" smtClean="0">
                          <a:latin typeface="Arial" pitchFamily="34" charset="0"/>
                          <a:cs typeface="Arial" pitchFamily="34" charset="0"/>
                        </a:rPr>
                        <a:t> ILR Standard:  2 / 2 / 1+   ILR Goal:  3 / 3 / 3                                       (Ref: CJCSI 3126.01A)</a:t>
                      </a:r>
                      <a:endParaRPr lang="en-US" sz="1300" dirty="0" smtClean="0">
                        <a:latin typeface="Arial" pitchFamily="34" charset="0"/>
                        <a:cs typeface="Arial" pitchFamily="34" charset="0"/>
                      </a:endParaRPr>
                    </a:p>
                  </a:txBody>
                  <a:tcPr anchor="ctr"/>
                </a:tc>
              </a:tr>
            </a:tbl>
          </a:graphicData>
        </a:graphic>
      </p:graphicFrame>
      <p:grpSp>
        <p:nvGrpSpPr>
          <p:cNvPr id="2" name="Group 25"/>
          <p:cNvGrpSpPr/>
          <p:nvPr/>
        </p:nvGrpSpPr>
        <p:grpSpPr>
          <a:xfrm>
            <a:off x="533400" y="914400"/>
            <a:ext cx="7772400" cy="3657600"/>
            <a:chOff x="304800" y="914400"/>
            <a:chExt cx="7772400" cy="3657600"/>
          </a:xfrm>
        </p:grpSpPr>
        <p:grpSp>
          <p:nvGrpSpPr>
            <p:cNvPr id="3" name="Group 21"/>
            <p:cNvGrpSpPr/>
            <p:nvPr/>
          </p:nvGrpSpPr>
          <p:grpSpPr>
            <a:xfrm>
              <a:off x="304800" y="914400"/>
              <a:ext cx="7772400" cy="3657600"/>
              <a:chOff x="304800" y="2209800"/>
              <a:chExt cx="7772400" cy="3657600"/>
            </a:xfrm>
          </p:grpSpPr>
          <p:sp>
            <p:nvSpPr>
              <p:cNvPr id="41" name="Rounded Rectangle 40"/>
              <p:cNvSpPr/>
              <p:nvPr/>
            </p:nvSpPr>
            <p:spPr>
              <a:xfrm>
                <a:off x="2286000" y="2209800"/>
                <a:ext cx="17526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latin typeface="Arial" pitchFamily="34" charset="0"/>
                    <a:cs typeface="Arial" pitchFamily="34" charset="0"/>
                  </a:rPr>
                  <a:t>Language</a:t>
                </a:r>
              </a:p>
            </p:txBody>
          </p:sp>
          <p:sp>
            <p:nvSpPr>
              <p:cNvPr id="42" name="Rounded Rectangle 41"/>
              <p:cNvSpPr/>
              <p:nvPr/>
            </p:nvSpPr>
            <p:spPr>
              <a:xfrm>
                <a:off x="4267200" y="2209800"/>
                <a:ext cx="16764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latin typeface="Arial" pitchFamily="34" charset="0"/>
                    <a:cs typeface="Arial" pitchFamily="34" charset="0"/>
                  </a:rPr>
                  <a:t>Regional</a:t>
                </a:r>
              </a:p>
              <a:p>
                <a:pPr algn="ctr"/>
                <a:r>
                  <a:rPr lang="en-US" sz="2000" b="1" dirty="0" smtClean="0">
                    <a:latin typeface="Arial" pitchFamily="34" charset="0"/>
                    <a:cs typeface="Arial" pitchFamily="34" charset="0"/>
                  </a:rPr>
                  <a:t>Expertise</a:t>
                </a:r>
                <a:endParaRPr lang="en-US" sz="2000" b="1" dirty="0">
                  <a:latin typeface="Arial" pitchFamily="34" charset="0"/>
                  <a:cs typeface="Arial" pitchFamily="34" charset="0"/>
                </a:endParaRPr>
              </a:p>
            </p:txBody>
          </p:sp>
          <p:sp>
            <p:nvSpPr>
              <p:cNvPr id="43" name="Rounded Rectangle 42"/>
              <p:cNvSpPr/>
              <p:nvPr/>
            </p:nvSpPr>
            <p:spPr>
              <a:xfrm>
                <a:off x="6553200" y="2209800"/>
                <a:ext cx="1524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latin typeface="Arial" pitchFamily="34" charset="0"/>
                    <a:cs typeface="Arial" pitchFamily="34" charset="0"/>
                  </a:rPr>
                  <a:t>Culture</a:t>
                </a:r>
              </a:p>
            </p:txBody>
          </p:sp>
          <p:sp>
            <p:nvSpPr>
              <p:cNvPr id="51" name="Rounded Rectangle 50"/>
              <p:cNvSpPr/>
              <p:nvPr/>
            </p:nvSpPr>
            <p:spPr>
              <a:xfrm>
                <a:off x="304800" y="2971800"/>
                <a:ext cx="7772400" cy="685800"/>
              </a:xfrm>
              <a:prstGeom prst="roundRect">
                <a:avLst/>
              </a:prstGeom>
              <a:solidFill>
                <a:schemeClr val="tx2">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itchFamily="34" charset="0"/>
                    <a:cs typeface="Arial" pitchFamily="34" charset="0"/>
                  </a:rPr>
                  <a:t>Conventional</a:t>
                </a:r>
              </a:p>
              <a:p>
                <a:r>
                  <a:rPr lang="en-US" sz="2000" b="1" dirty="0" smtClean="0">
                    <a:solidFill>
                      <a:schemeClr val="tx1">
                        <a:lumMod val="50000"/>
                        <a:lumOff val="50000"/>
                      </a:schemeClr>
                    </a:solidFill>
                    <a:latin typeface="Arial" pitchFamily="34" charset="0"/>
                    <a:cs typeface="Arial" pitchFamily="34" charset="0"/>
                  </a:rPr>
                  <a:t>Forces</a:t>
                </a:r>
                <a:endParaRPr lang="en-US" sz="2000" b="1" i="1" dirty="0">
                  <a:solidFill>
                    <a:schemeClr val="tx1">
                      <a:lumMod val="50000"/>
                      <a:lumOff val="50000"/>
                    </a:schemeClr>
                  </a:solidFill>
                  <a:latin typeface="Arial" pitchFamily="34" charset="0"/>
                  <a:cs typeface="Arial" pitchFamily="34" charset="0"/>
                </a:endParaRPr>
              </a:p>
            </p:txBody>
          </p:sp>
          <p:sp>
            <p:nvSpPr>
              <p:cNvPr id="52" name="Rounded Rectangle 51"/>
              <p:cNvSpPr/>
              <p:nvPr/>
            </p:nvSpPr>
            <p:spPr>
              <a:xfrm>
                <a:off x="304800" y="3733800"/>
                <a:ext cx="7772400" cy="609600"/>
              </a:xfrm>
              <a:prstGeom prst="roundRect">
                <a:avLst/>
              </a:prstGeom>
              <a:solidFill>
                <a:schemeClr val="tx2">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0" algn="l"/>
                  </a:tabLst>
                </a:pPr>
                <a:r>
                  <a:rPr lang="en-US" sz="2000" b="1" dirty="0" smtClean="0">
                    <a:solidFill>
                      <a:schemeClr val="tx1">
                        <a:lumMod val="50000"/>
                        <a:lumOff val="50000"/>
                      </a:schemeClr>
                    </a:solidFill>
                    <a:latin typeface="Arial" pitchFamily="34" charset="0"/>
                    <a:cs typeface="Arial" pitchFamily="34" charset="0"/>
                  </a:rPr>
                  <a:t>ARSOF</a:t>
                </a:r>
                <a:endParaRPr lang="en-US" sz="2000" b="1" i="1" dirty="0" smtClean="0">
                  <a:solidFill>
                    <a:prstClr val="black"/>
                  </a:solidFill>
                  <a:latin typeface="Arial" pitchFamily="34" charset="0"/>
                  <a:cs typeface="Arial" pitchFamily="34" charset="0"/>
                </a:endParaRPr>
              </a:p>
            </p:txBody>
          </p:sp>
          <p:sp>
            <p:nvSpPr>
              <p:cNvPr id="53" name="Rounded Rectangle 52"/>
              <p:cNvSpPr/>
              <p:nvPr/>
            </p:nvSpPr>
            <p:spPr>
              <a:xfrm>
                <a:off x="304800" y="5117052"/>
                <a:ext cx="7772400" cy="609600"/>
              </a:xfrm>
              <a:prstGeom prst="roundRect">
                <a:avLst/>
              </a:prstGeom>
              <a:solidFill>
                <a:schemeClr val="tx2">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itchFamily="34" charset="0"/>
                    <a:cs typeface="Arial" pitchFamily="34" charset="0"/>
                  </a:rPr>
                  <a:t>FAO</a:t>
                </a:r>
                <a:endParaRPr lang="en-US" sz="2000" b="1" i="1" dirty="0" smtClean="0">
                  <a:solidFill>
                    <a:prstClr val="black"/>
                  </a:solidFill>
                  <a:latin typeface="Arial" pitchFamily="34" charset="0"/>
                  <a:cs typeface="Arial" pitchFamily="34" charset="0"/>
                </a:endParaRPr>
              </a:p>
            </p:txBody>
          </p:sp>
          <p:sp>
            <p:nvSpPr>
              <p:cNvPr id="54" name="Rounded Rectangle 53"/>
              <p:cNvSpPr/>
              <p:nvPr/>
            </p:nvSpPr>
            <p:spPr>
              <a:xfrm>
                <a:off x="304800" y="4419600"/>
                <a:ext cx="7772400" cy="609600"/>
              </a:xfrm>
              <a:prstGeom prst="roundRect">
                <a:avLst/>
              </a:prstGeom>
              <a:solidFill>
                <a:schemeClr val="tx2">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itchFamily="34" charset="0"/>
                    <a:cs typeface="Arial" pitchFamily="34" charset="0"/>
                  </a:rPr>
                  <a:t>Linguists</a:t>
                </a:r>
                <a:endParaRPr lang="en-US" sz="2000" b="1" i="1" dirty="0" smtClean="0">
                  <a:solidFill>
                    <a:prstClr val="black"/>
                  </a:solidFill>
                  <a:latin typeface="Arial" pitchFamily="34" charset="0"/>
                  <a:cs typeface="Arial" pitchFamily="34" charset="0"/>
                </a:endParaRPr>
              </a:p>
            </p:txBody>
          </p:sp>
          <p:sp>
            <p:nvSpPr>
              <p:cNvPr id="11" name="Rounded Rectangle 10"/>
              <p:cNvSpPr/>
              <p:nvPr/>
            </p:nvSpPr>
            <p:spPr>
              <a:xfrm>
                <a:off x="2286000" y="2971800"/>
                <a:ext cx="1752600" cy="6858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Arial" pitchFamily="34" charset="0"/>
                    <a:cs typeface="Arial" pitchFamily="34" charset="0"/>
                  </a:rPr>
                  <a:t>B a s </a:t>
                </a:r>
                <a:r>
                  <a:rPr lang="en-US" sz="2000" b="1" i="1" dirty="0" err="1" smtClean="0">
                    <a:solidFill>
                      <a:prstClr val="black"/>
                    </a:solidFill>
                    <a:latin typeface="Arial" pitchFamily="34" charset="0"/>
                    <a:cs typeface="Arial" pitchFamily="34" charset="0"/>
                  </a:rPr>
                  <a:t>i</a:t>
                </a:r>
                <a:r>
                  <a:rPr lang="en-US" sz="2000" b="1" i="1" dirty="0" smtClean="0">
                    <a:solidFill>
                      <a:prstClr val="black"/>
                    </a:solidFill>
                    <a:latin typeface="Arial" pitchFamily="34" charset="0"/>
                    <a:cs typeface="Arial" pitchFamily="34" charset="0"/>
                  </a:rPr>
                  <a:t> c</a:t>
                </a:r>
              </a:p>
              <a:p>
                <a:pPr algn="ctr"/>
                <a:r>
                  <a:rPr lang="en-US" sz="1200" b="1" i="1" dirty="0" smtClean="0">
                    <a:solidFill>
                      <a:schemeClr val="tx1">
                        <a:lumMod val="85000"/>
                        <a:lumOff val="15000"/>
                      </a:schemeClr>
                    </a:solidFill>
                    <a:latin typeface="Arial" pitchFamily="34" charset="0"/>
                    <a:cs typeface="Arial" pitchFamily="34" charset="0"/>
                  </a:rPr>
                  <a:t>select personnel</a:t>
                </a:r>
                <a:endParaRPr lang="en-US" sz="1200" b="1" i="1" dirty="0">
                  <a:solidFill>
                    <a:schemeClr val="tx1">
                      <a:lumMod val="85000"/>
                      <a:lumOff val="15000"/>
                    </a:schemeClr>
                  </a:solidFill>
                  <a:latin typeface="Arial" pitchFamily="34" charset="0"/>
                  <a:cs typeface="Arial" pitchFamily="34" charset="0"/>
                </a:endParaRPr>
              </a:p>
            </p:txBody>
          </p:sp>
          <p:sp>
            <p:nvSpPr>
              <p:cNvPr id="13" name="Rounded Rectangle 12"/>
              <p:cNvSpPr/>
              <p:nvPr/>
            </p:nvSpPr>
            <p:spPr>
              <a:xfrm>
                <a:off x="4267200" y="2971800"/>
                <a:ext cx="3810000" cy="6858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  B a s </a:t>
                </a:r>
                <a:r>
                  <a:rPr lang="en-US" sz="2000" b="1" dirty="0" err="1" smtClean="0">
                    <a:solidFill>
                      <a:schemeClr val="tx1"/>
                    </a:solidFill>
                    <a:latin typeface="Arial" pitchFamily="34" charset="0"/>
                    <a:cs typeface="Arial" pitchFamily="34" charset="0"/>
                  </a:rPr>
                  <a:t>i</a:t>
                </a:r>
                <a:r>
                  <a:rPr lang="en-US" sz="2000" b="1" dirty="0" smtClean="0">
                    <a:solidFill>
                      <a:schemeClr val="tx1"/>
                    </a:solidFill>
                    <a:latin typeface="Arial" pitchFamily="34" charset="0"/>
                    <a:cs typeface="Arial" pitchFamily="34" charset="0"/>
                  </a:rPr>
                  <a:t> c  to  Fully  Proficient </a:t>
                </a:r>
              </a:p>
              <a:p>
                <a:pPr algn="ctr"/>
                <a:r>
                  <a:rPr lang="en-US" sz="1200" b="1" dirty="0" smtClean="0">
                    <a:solidFill>
                      <a:schemeClr val="tx1"/>
                    </a:solidFill>
                    <a:latin typeface="Arial" pitchFamily="34" charset="0"/>
                    <a:cs typeface="Arial" pitchFamily="34" charset="0"/>
                  </a:rPr>
                  <a:t>                  </a:t>
                </a:r>
                <a:r>
                  <a:rPr lang="en-US" sz="1200" b="1" i="1" dirty="0" smtClean="0">
                    <a:solidFill>
                      <a:schemeClr val="tx1">
                        <a:lumMod val="85000"/>
                        <a:lumOff val="15000"/>
                      </a:schemeClr>
                    </a:solidFill>
                    <a:latin typeface="Arial" pitchFamily="34" charset="0"/>
                    <a:cs typeface="Arial" pitchFamily="34" charset="0"/>
                  </a:rPr>
                  <a:t>over the course of a career</a:t>
                </a:r>
                <a:endParaRPr lang="en-US" sz="1200" b="1" i="1" dirty="0">
                  <a:solidFill>
                    <a:schemeClr val="tx1">
                      <a:lumMod val="85000"/>
                      <a:lumOff val="15000"/>
                    </a:schemeClr>
                  </a:solidFill>
                  <a:latin typeface="Arial" pitchFamily="34" charset="0"/>
                  <a:cs typeface="Arial" pitchFamily="34" charset="0"/>
                </a:endParaRPr>
              </a:p>
            </p:txBody>
          </p:sp>
          <p:sp>
            <p:nvSpPr>
              <p:cNvPr id="19" name="Rounded Rectangle 18"/>
              <p:cNvSpPr/>
              <p:nvPr/>
            </p:nvSpPr>
            <p:spPr>
              <a:xfrm>
                <a:off x="4191000" y="3733800"/>
                <a:ext cx="38862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Arial" pitchFamily="34" charset="0"/>
                    <a:cs typeface="Arial" pitchFamily="34" charset="0"/>
                  </a:rPr>
                  <a:t>--- F u l </a:t>
                </a:r>
                <a:r>
                  <a:rPr lang="en-US" sz="2000" b="1" i="1" dirty="0" err="1" smtClean="0">
                    <a:solidFill>
                      <a:prstClr val="black"/>
                    </a:solidFill>
                    <a:latin typeface="Arial" pitchFamily="34" charset="0"/>
                    <a:cs typeface="Arial" pitchFamily="34" charset="0"/>
                  </a:rPr>
                  <a:t>l</a:t>
                </a:r>
                <a:r>
                  <a:rPr lang="en-US" sz="2000" b="1" i="1" dirty="0" smtClean="0">
                    <a:solidFill>
                      <a:prstClr val="black"/>
                    </a:solidFill>
                    <a:latin typeface="Arial" pitchFamily="34" charset="0"/>
                    <a:cs typeface="Arial" pitchFamily="34" charset="0"/>
                  </a:rPr>
                  <a:t> y    P r o f </a:t>
                </a:r>
                <a:r>
                  <a:rPr lang="en-US" sz="2000" b="1" i="1" dirty="0" err="1" smtClean="0">
                    <a:solidFill>
                      <a:prstClr val="black"/>
                    </a:solidFill>
                    <a:latin typeface="Arial" pitchFamily="34" charset="0"/>
                    <a:cs typeface="Arial" pitchFamily="34" charset="0"/>
                  </a:rPr>
                  <a:t>i</a:t>
                </a:r>
                <a:r>
                  <a:rPr lang="en-US" sz="2000" b="1" i="1" dirty="0" smtClean="0">
                    <a:solidFill>
                      <a:prstClr val="black"/>
                    </a:solidFill>
                    <a:latin typeface="Arial" pitchFamily="34" charset="0"/>
                    <a:cs typeface="Arial" pitchFamily="34" charset="0"/>
                  </a:rPr>
                  <a:t> c </a:t>
                </a:r>
                <a:r>
                  <a:rPr lang="en-US" sz="2000" b="1" i="1" dirty="0" err="1" smtClean="0">
                    <a:solidFill>
                      <a:prstClr val="black"/>
                    </a:solidFill>
                    <a:latin typeface="Arial" pitchFamily="34" charset="0"/>
                    <a:cs typeface="Arial" pitchFamily="34" charset="0"/>
                  </a:rPr>
                  <a:t>i</a:t>
                </a:r>
                <a:r>
                  <a:rPr lang="en-US" sz="2000" b="1" i="1" dirty="0" smtClean="0">
                    <a:solidFill>
                      <a:prstClr val="black"/>
                    </a:solidFill>
                    <a:latin typeface="Arial" pitchFamily="34" charset="0"/>
                    <a:cs typeface="Arial" pitchFamily="34" charset="0"/>
                  </a:rPr>
                  <a:t> e n t ---</a:t>
                </a:r>
                <a:endParaRPr lang="en-US" sz="1200" b="1" i="1" dirty="0">
                  <a:solidFill>
                    <a:schemeClr val="tx1"/>
                  </a:solidFill>
                  <a:latin typeface="Arial" pitchFamily="34" charset="0"/>
                  <a:cs typeface="Arial" pitchFamily="34" charset="0"/>
                </a:endParaRPr>
              </a:p>
            </p:txBody>
          </p:sp>
          <p:sp>
            <p:nvSpPr>
              <p:cNvPr id="24" name="Rounded Rectangle 23"/>
              <p:cNvSpPr/>
              <p:nvPr/>
            </p:nvSpPr>
            <p:spPr>
              <a:xfrm>
                <a:off x="2286000" y="4419600"/>
                <a:ext cx="17526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Arial" pitchFamily="34" charset="0"/>
                    <a:cs typeface="Arial" pitchFamily="34" charset="0"/>
                  </a:rPr>
                  <a:t>M a s t e r</a:t>
                </a:r>
                <a:endParaRPr lang="en-US" sz="1200" b="1" i="1" dirty="0">
                  <a:solidFill>
                    <a:schemeClr val="tx1"/>
                  </a:solidFill>
                  <a:latin typeface="Arial" pitchFamily="34" charset="0"/>
                  <a:cs typeface="Arial" pitchFamily="34" charset="0"/>
                </a:endParaRPr>
              </a:p>
            </p:txBody>
          </p:sp>
          <p:sp>
            <p:nvSpPr>
              <p:cNvPr id="25" name="Rounded Rectangle 24"/>
              <p:cNvSpPr/>
              <p:nvPr/>
            </p:nvSpPr>
            <p:spPr>
              <a:xfrm>
                <a:off x="4267200" y="4419600"/>
                <a:ext cx="16764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Arial" pitchFamily="34" charset="0"/>
                    <a:cs typeface="Arial" pitchFamily="34" charset="0"/>
                  </a:rPr>
                  <a:t>B a s </a:t>
                </a:r>
                <a:r>
                  <a:rPr lang="en-US" sz="2000" b="1" i="1" dirty="0" err="1" smtClean="0">
                    <a:solidFill>
                      <a:prstClr val="black"/>
                    </a:solidFill>
                    <a:latin typeface="Arial" pitchFamily="34" charset="0"/>
                    <a:cs typeface="Arial" pitchFamily="34" charset="0"/>
                  </a:rPr>
                  <a:t>i</a:t>
                </a:r>
                <a:r>
                  <a:rPr lang="en-US" sz="2000" b="1" i="1" dirty="0" smtClean="0">
                    <a:solidFill>
                      <a:prstClr val="black"/>
                    </a:solidFill>
                    <a:latin typeface="Arial" pitchFamily="34" charset="0"/>
                    <a:cs typeface="Arial" pitchFamily="34" charset="0"/>
                  </a:rPr>
                  <a:t> c</a:t>
                </a:r>
                <a:endParaRPr lang="en-US" sz="1200" b="1" i="1" dirty="0">
                  <a:solidFill>
                    <a:schemeClr val="tx1"/>
                  </a:solidFill>
                  <a:latin typeface="Arial" pitchFamily="34" charset="0"/>
                  <a:cs typeface="Arial" pitchFamily="34" charset="0"/>
                </a:endParaRPr>
              </a:p>
            </p:txBody>
          </p:sp>
          <p:sp>
            <p:nvSpPr>
              <p:cNvPr id="29" name="Rounded Rectangle 28"/>
              <p:cNvSpPr/>
              <p:nvPr/>
            </p:nvSpPr>
            <p:spPr>
              <a:xfrm>
                <a:off x="6553200" y="4419600"/>
                <a:ext cx="15240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Arial" pitchFamily="34" charset="0"/>
                    <a:cs typeface="Arial" pitchFamily="34" charset="0"/>
                  </a:rPr>
                  <a:t>F u l </a:t>
                </a:r>
                <a:r>
                  <a:rPr lang="en-US" sz="2000" b="1" i="1" dirty="0" err="1" smtClean="0">
                    <a:solidFill>
                      <a:prstClr val="black"/>
                    </a:solidFill>
                    <a:latin typeface="Arial" pitchFamily="34" charset="0"/>
                    <a:cs typeface="Arial" pitchFamily="34" charset="0"/>
                  </a:rPr>
                  <a:t>l</a:t>
                </a:r>
                <a:endParaRPr lang="en-US" sz="1200" b="1" i="1" dirty="0">
                  <a:solidFill>
                    <a:schemeClr val="tx1"/>
                  </a:solidFill>
                  <a:latin typeface="Arial" pitchFamily="34" charset="0"/>
                  <a:cs typeface="Arial" pitchFamily="34" charset="0"/>
                </a:endParaRPr>
              </a:p>
            </p:txBody>
          </p:sp>
          <p:sp>
            <p:nvSpPr>
              <p:cNvPr id="31" name="Rounded Rectangle 30"/>
              <p:cNvSpPr/>
              <p:nvPr/>
            </p:nvSpPr>
            <p:spPr>
              <a:xfrm>
                <a:off x="2286000" y="5105400"/>
                <a:ext cx="5791200" cy="6096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prstClr val="black"/>
                    </a:solidFill>
                    <a:latin typeface="Arial" pitchFamily="34" charset="0"/>
                    <a:cs typeface="Arial" pitchFamily="34" charset="0"/>
                  </a:rPr>
                  <a:t>--- M   a   s   t   e   r ---</a:t>
                </a:r>
                <a:endParaRPr lang="en-US" sz="1200" b="1" i="1" dirty="0">
                  <a:solidFill>
                    <a:schemeClr val="tx1"/>
                  </a:solidFill>
                  <a:latin typeface="Arial" pitchFamily="34" charset="0"/>
                  <a:cs typeface="Arial" pitchFamily="34" charset="0"/>
                </a:endParaRPr>
              </a:p>
            </p:txBody>
          </p:sp>
        </p:grpSp>
        <p:sp>
          <p:nvSpPr>
            <p:cNvPr id="27" name="Rounded Rectangle 26"/>
            <p:cNvSpPr/>
            <p:nvPr/>
          </p:nvSpPr>
          <p:spPr>
            <a:xfrm>
              <a:off x="2286000" y="2438400"/>
              <a:ext cx="1752600" cy="685800"/>
            </a:xfrm>
            <a:prstGeom prst="roundRect">
              <a:avLst/>
            </a:prstGeom>
            <a:solidFill>
              <a:schemeClr val="tx2">
                <a:lumMod val="20000"/>
                <a:lumOff val="8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Arial" pitchFamily="34" charset="0"/>
                  <a:cs typeface="Arial" pitchFamily="34" charset="0"/>
                </a:rPr>
                <a:t>B a s </a:t>
              </a:r>
              <a:r>
                <a:rPr lang="en-US" sz="2000" b="1" i="1" dirty="0" err="1" smtClean="0">
                  <a:solidFill>
                    <a:prstClr val="black"/>
                  </a:solidFill>
                  <a:latin typeface="Arial" pitchFamily="34" charset="0"/>
                  <a:cs typeface="Arial" pitchFamily="34" charset="0"/>
                </a:rPr>
                <a:t>i</a:t>
              </a:r>
              <a:r>
                <a:rPr lang="en-US" sz="2000" b="1" i="1" dirty="0" smtClean="0">
                  <a:solidFill>
                    <a:prstClr val="black"/>
                  </a:solidFill>
                  <a:latin typeface="Arial" pitchFamily="34" charset="0"/>
                  <a:cs typeface="Arial" pitchFamily="34" charset="0"/>
                </a:rPr>
                <a:t> c</a:t>
              </a:r>
            </a:p>
          </p:txBody>
        </p:sp>
      </p:grpSp>
      <p:sp>
        <p:nvSpPr>
          <p:cNvPr id="28" name="Flowchart: Stored Data 27"/>
          <p:cNvSpPr/>
          <p:nvPr/>
        </p:nvSpPr>
        <p:spPr>
          <a:xfrm rot="10800000">
            <a:off x="8153400" y="1600200"/>
            <a:ext cx="762000" cy="2743200"/>
          </a:xfrm>
          <a:prstGeom prst="flowChartOnlineStorag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i="1" dirty="0" smtClean="0">
                <a:solidFill>
                  <a:schemeClr val="bg1">
                    <a:lumMod val="75000"/>
                  </a:schemeClr>
                </a:solidFill>
                <a:latin typeface="Arial" pitchFamily="34" charset="0"/>
                <a:cs typeface="Arial" pitchFamily="34" charset="0"/>
              </a:rPr>
              <a:t>Career Long Effort</a:t>
            </a:r>
            <a:endParaRPr lang="en-US" sz="2000" b="1" i="1" dirty="0">
              <a:solidFill>
                <a:schemeClr val="bg1">
                  <a:lumMod val="75000"/>
                </a:schemeClr>
              </a:solidFill>
              <a:latin typeface="Arial" pitchFamily="34" charset="0"/>
              <a:cs typeface="Arial" pitchFamily="34" charset="0"/>
            </a:endParaRPr>
          </a:p>
        </p:txBody>
      </p:sp>
      <p:sp>
        <p:nvSpPr>
          <p:cNvPr id="23" name="Rectangle 22"/>
          <p:cNvSpPr/>
          <p:nvPr/>
        </p:nvSpPr>
        <p:spPr>
          <a:xfrm>
            <a:off x="4495800" y="0"/>
            <a:ext cx="4648200" cy="461665"/>
          </a:xfrm>
          <a:prstGeom prst="rect">
            <a:avLst/>
          </a:prstGeom>
        </p:spPr>
        <p:txBody>
          <a:bodyPr wrap="square">
            <a:spAutoFit/>
          </a:bodyPr>
          <a:lstStyle/>
          <a:p>
            <a:pPr algn="ctr"/>
            <a:r>
              <a:rPr lang="en-US" sz="2400" b="1" i="1" u="sng" dirty="0" smtClean="0">
                <a:ln>
                  <a:solidFill>
                    <a:srgbClr val="FFC000"/>
                  </a:solidFill>
                </a:ln>
                <a:solidFill>
                  <a:srgbClr val="FFFF00"/>
                </a:solidFill>
                <a:ea typeface="Times New Roman" pitchFamily="18" charset="0"/>
              </a:rPr>
              <a:t>End State Competencies</a:t>
            </a:r>
            <a:endParaRPr lang="en-US" sz="2400" b="1" i="1" u="sng" dirty="0" smtClean="0">
              <a:ln>
                <a:solidFill>
                  <a:srgbClr val="FFC000"/>
                </a:solidFill>
              </a:ln>
              <a:solidFill>
                <a:srgbClr val="FFFF00"/>
              </a:solidFill>
              <a:latin typeface="Arial" panose="020B0604020202020204" pitchFamily="34" charset="0"/>
              <a:ea typeface="Times New Roman" pitchFamily="18"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4791075" y="2870200"/>
            <a:ext cx="2428875" cy="488950"/>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LDE       Coverage</a:t>
            </a:r>
          </a:p>
        </p:txBody>
      </p:sp>
      <p:grpSp>
        <p:nvGrpSpPr>
          <p:cNvPr id="3" name="Group 62"/>
          <p:cNvGrpSpPr>
            <a:grpSpLocks/>
          </p:cNvGrpSpPr>
          <p:nvPr/>
        </p:nvGrpSpPr>
        <p:grpSpPr bwMode="auto">
          <a:xfrm>
            <a:off x="1676400" y="2438400"/>
            <a:ext cx="4965700" cy="488950"/>
            <a:chOff x="1339766" y="2417926"/>
            <a:chExt cx="4965500" cy="489046"/>
          </a:xfrm>
        </p:grpSpPr>
        <p:pic>
          <p:nvPicPr>
            <p:cNvPr id="4" name="Picture 20" descr="United States Army Combined Arms Support Command"/>
            <p:cNvPicPr>
              <a:picLocks noChangeAspect="1" noChangeArrowheads="1"/>
            </p:cNvPicPr>
            <p:nvPr/>
          </p:nvPicPr>
          <p:blipFill>
            <a:blip r:embed="rId3" cstate="print"/>
            <a:srcRect l="90459" t="11940" b="16418"/>
            <a:stretch>
              <a:fillRect/>
            </a:stretch>
          </p:blipFill>
          <p:spPr bwMode="auto">
            <a:xfrm>
              <a:off x="1542207" y="2511186"/>
              <a:ext cx="311905" cy="300249"/>
            </a:xfrm>
            <a:prstGeom prst="rect">
              <a:avLst/>
            </a:prstGeom>
            <a:noFill/>
            <a:ln w="9525">
              <a:noFill/>
              <a:miter lim="800000"/>
              <a:headEnd/>
              <a:tailEnd/>
            </a:ln>
          </p:spPr>
        </p:pic>
        <p:sp>
          <p:nvSpPr>
            <p:cNvPr id="5" name="Left-Right Arrow 4"/>
            <p:cNvSpPr/>
            <p:nvPr/>
          </p:nvSpPr>
          <p:spPr>
            <a:xfrm>
              <a:off x="1339766" y="2417926"/>
              <a:ext cx="4965500" cy="489046"/>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CoE</a:t>
              </a:r>
              <a:r>
                <a:rPr lang="en-US" dirty="0">
                  <a:solidFill>
                    <a:schemeClr val="tx1"/>
                  </a:solidFill>
                </a:rPr>
                <a:t>                     Coverage</a:t>
              </a:r>
            </a:p>
          </p:txBody>
        </p:sp>
      </p:grpSp>
      <p:sp>
        <p:nvSpPr>
          <p:cNvPr id="6" name="Title 5"/>
          <p:cNvSpPr txBox="1">
            <a:spLocks/>
          </p:cNvSpPr>
          <p:nvPr/>
        </p:nvSpPr>
        <p:spPr>
          <a:xfrm>
            <a:off x="0" y="0"/>
            <a:ext cx="9144000" cy="1524000"/>
          </a:xfrm>
          <a:prstGeom prst="rect">
            <a:avLst/>
          </a:prstGeom>
        </p:spPr>
        <p:txBody>
          <a:bodyPr/>
          <a:lstStyle/>
          <a:p>
            <a:pPr algn="ctr" eaLnBrk="0" hangingPunct="0">
              <a:defRPr/>
            </a:pPr>
            <a:endParaRPr lang="en-US" sz="2800" kern="0" dirty="0">
              <a:solidFill>
                <a:schemeClr val="accent1">
                  <a:lumMod val="50000"/>
                </a:schemeClr>
              </a:solidFill>
              <a:latin typeface="+mj-lt"/>
              <a:ea typeface="+mj-ea"/>
              <a:cs typeface="+mj-cs"/>
            </a:endParaRPr>
          </a:p>
          <a:p>
            <a:pPr algn="ctr" eaLnBrk="0" hangingPunct="0">
              <a:defRPr/>
            </a:pPr>
            <a:r>
              <a:rPr lang="en-US" sz="4400" kern="0" dirty="0">
                <a:solidFill>
                  <a:schemeClr val="accent6">
                    <a:lumMod val="75000"/>
                  </a:schemeClr>
                </a:solidFill>
                <a:latin typeface="+mj-lt"/>
                <a:ea typeface="+mj-ea"/>
                <a:cs typeface="+mj-cs"/>
              </a:rPr>
              <a:t/>
            </a:r>
            <a:br>
              <a:rPr lang="en-US" sz="4400" kern="0" dirty="0">
                <a:solidFill>
                  <a:schemeClr val="accent6">
                    <a:lumMod val="75000"/>
                  </a:schemeClr>
                </a:solidFill>
                <a:latin typeface="+mj-lt"/>
                <a:ea typeface="+mj-ea"/>
                <a:cs typeface="+mj-cs"/>
              </a:rPr>
            </a:br>
            <a:endParaRPr lang="en-US" sz="4400" kern="0" dirty="0">
              <a:solidFill>
                <a:schemeClr val="accent6">
                  <a:lumMod val="75000"/>
                </a:schemeClr>
              </a:solidFill>
              <a:latin typeface="+mj-lt"/>
              <a:ea typeface="+mj-ea"/>
              <a:cs typeface="+mj-cs"/>
            </a:endParaRPr>
          </a:p>
        </p:txBody>
      </p:sp>
      <p:sp>
        <p:nvSpPr>
          <p:cNvPr id="8" name="Text Placeholder 4"/>
          <p:cNvSpPr txBox="1">
            <a:spLocks/>
          </p:cNvSpPr>
          <p:nvPr/>
        </p:nvSpPr>
        <p:spPr bwMode="auto">
          <a:xfrm>
            <a:off x="7766050" y="6551613"/>
            <a:ext cx="1582738" cy="347662"/>
          </a:xfrm>
          <a:prstGeom prst="rect">
            <a:avLst/>
          </a:prstGeom>
          <a:noFill/>
          <a:ln w="9525">
            <a:noFill/>
            <a:miter lim="800000"/>
            <a:headEnd/>
            <a:tailEnd/>
          </a:ln>
        </p:spPr>
        <p:txBody>
          <a:bodyPr/>
          <a:lstStyle/>
          <a:p>
            <a:pPr marL="342900" indent="-342900" eaLnBrk="0" hangingPunct="0">
              <a:spcBef>
                <a:spcPct val="20000"/>
              </a:spcBef>
              <a:defRPr/>
            </a:pPr>
            <a:endParaRPr lang="en-US" sz="1200" kern="0" dirty="0">
              <a:latin typeface="+mn-lt"/>
            </a:endParaRPr>
          </a:p>
        </p:txBody>
      </p:sp>
      <p:sp>
        <p:nvSpPr>
          <p:cNvPr id="10" name="Left-Right Arrow 9"/>
          <p:cNvSpPr/>
          <p:nvPr/>
        </p:nvSpPr>
        <p:spPr bwMode="auto">
          <a:xfrm>
            <a:off x="2006600" y="6059487"/>
            <a:ext cx="5935663" cy="341313"/>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Basic to Fully Proficient</a:t>
            </a:r>
            <a:r>
              <a:rPr lang="en-US" sz="1400" dirty="0" smtClean="0">
                <a:solidFill>
                  <a:schemeClr val="tx1"/>
                </a:solidFill>
              </a:rPr>
              <a:t> (over the course of a career)</a:t>
            </a:r>
            <a:endParaRPr lang="en-US" sz="1400" dirty="0">
              <a:solidFill>
                <a:schemeClr val="tx1"/>
              </a:solidFill>
            </a:endParaRPr>
          </a:p>
        </p:txBody>
      </p:sp>
      <p:grpSp>
        <p:nvGrpSpPr>
          <p:cNvPr id="7" name="Group 18"/>
          <p:cNvGrpSpPr>
            <a:grpSpLocks/>
          </p:cNvGrpSpPr>
          <p:nvPr/>
        </p:nvGrpSpPr>
        <p:grpSpPr bwMode="auto">
          <a:xfrm>
            <a:off x="3581400" y="2428875"/>
            <a:ext cx="722312" cy="765175"/>
            <a:chOff x="884262" y="3456296"/>
            <a:chExt cx="889152" cy="992875"/>
          </a:xfrm>
        </p:grpSpPr>
        <p:pic>
          <p:nvPicPr>
            <p:cNvPr id="13" name="Picture 8" descr="Fires Center of Excellence"/>
            <p:cNvPicPr>
              <a:picLocks noChangeAspect="1" noChangeArrowheads="1"/>
            </p:cNvPicPr>
            <p:nvPr/>
          </p:nvPicPr>
          <p:blipFill>
            <a:blip r:embed="rId4" cstate="print"/>
            <a:srcRect t="38087" r="65173" b="6567"/>
            <a:stretch>
              <a:fillRect/>
            </a:stretch>
          </p:blipFill>
          <p:spPr bwMode="auto">
            <a:xfrm>
              <a:off x="1523504" y="3835022"/>
              <a:ext cx="237057" cy="280650"/>
            </a:xfrm>
            <a:prstGeom prst="rect">
              <a:avLst/>
            </a:prstGeom>
            <a:noFill/>
            <a:ln w="9525">
              <a:noFill/>
              <a:miter lim="800000"/>
              <a:headEnd/>
              <a:tailEnd/>
            </a:ln>
          </p:spPr>
        </p:pic>
        <p:pic>
          <p:nvPicPr>
            <p:cNvPr id="14" name="Picture 10" descr="US Army Fort Benning">
              <a:hlinkClick r:id="rId5"/>
            </p:cNvPr>
            <p:cNvPicPr>
              <a:picLocks noChangeAspect="1" noChangeArrowheads="1"/>
            </p:cNvPicPr>
            <p:nvPr/>
          </p:nvPicPr>
          <p:blipFill>
            <a:blip r:embed="rId6" cstate="print"/>
            <a:srcRect/>
            <a:stretch>
              <a:fillRect/>
            </a:stretch>
          </p:blipFill>
          <p:spPr bwMode="auto">
            <a:xfrm>
              <a:off x="897697" y="3456296"/>
              <a:ext cx="310486" cy="310486"/>
            </a:xfrm>
            <a:prstGeom prst="rect">
              <a:avLst/>
            </a:prstGeom>
            <a:noFill/>
            <a:ln w="9525">
              <a:noFill/>
              <a:miter lim="800000"/>
              <a:headEnd/>
              <a:tailEnd/>
            </a:ln>
          </p:spPr>
        </p:pic>
        <p:pic>
          <p:nvPicPr>
            <p:cNvPr id="15" name="Picture 12" descr="http://www.rucker.army.mil/images/logo-usaace_rt.gif"/>
            <p:cNvPicPr>
              <a:picLocks noChangeAspect="1" noChangeArrowheads="1"/>
            </p:cNvPicPr>
            <p:nvPr/>
          </p:nvPicPr>
          <p:blipFill>
            <a:blip r:embed="rId7" cstate="print"/>
            <a:srcRect/>
            <a:stretch>
              <a:fillRect/>
            </a:stretch>
          </p:blipFill>
          <p:spPr bwMode="auto">
            <a:xfrm>
              <a:off x="1233748" y="3475038"/>
              <a:ext cx="294802" cy="362486"/>
            </a:xfrm>
            <a:prstGeom prst="rect">
              <a:avLst/>
            </a:prstGeom>
            <a:noFill/>
            <a:ln w="9525">
              <a:noFill/>
              <a:miter lim="800000"/>
              <a:headEnd/>
              <a:tailEnd/>
            </a:ln>
          </p:spPr>
        </p:pic>
        <p:pic>
          <p:nvPicPr>
            <p:cNvPr id="16" name="Picture 14" descr="Maneuver Support Center - Fort Leonard Wood"/>
            <p:cNvPicPr>
              <a:picLocks noChangeAspect="1" noChangeArrowheads="1"/>
            </p:cNvPicPr>
            <p:nvPr/>
          </p:nvPicPr>
          <p:blipFill>
            <a:blip r:embed="rId8" cstate="print"/>
            <a:srcRect l="86748" t="31522" r="3613" b="4716"/>
            <a:stretch>
              <a:fillRect/>
            </a:stretch>
          </p:blipFill>
          <p:spPr bwMode="auto">
            <a:xfrm>
              <a:off x="1245780" y="3835021"/>
              <a:ext cx="226031" cy="300250"/>
            </a:xfrm>
            <a:prstGeom prst="rect">
              <a:avLst/>
            </a:prstGeom>
            <a:noFill/>
            <a:ln w="9525">
              <a:noFill/>
              <a:miter lim="800000"/>
              <a:headEnd/>
              <a:tailEnd/>
            </a:ln>
          </p:spPr>
        </p:pic>
        <p:pic>
          <p:nvPicPr>
            <p:cNvPr id="17" name="Picture 16" descr="United States Army Intelligence Center of Excellence"/>
            <p:cNvPicPr>
              <a:picLocks noChangeAspect="1" noChangeArrowheads="1"/>
            </p:cNvPicPr>
            <p:nvPr/>
          </p:nvPicPr>
          <p:blipFill>
            <a:blip r:embed="rId9" cstate="print"/>
            <a:srcRect/>
            <a:stretch>
              <a:fillRect/>
            </a:stretch>
          </p:blipFill>
          <p:spPr bwMode="auto">
            <a:xfrm>
              <a:off x="1274692" y="4149464"/>
              <a:ext cx="227364" cy="299707"/>
            </a:xfrm>
            <a:prstGeom prst="rect">
              <a:avLst/>
            </a:prstGeom>
            <a:noFill/>
            <a:ln w="9525">
              <a:noFill/>
              <a:miter lim="800000"/>
              <a:headEnd/>
              <a:tailEnd/>
            </a:ln>
          </p:spPr>
        </p:pic>
        <p:pic>
          <p:nvPicPr>
            <p:cNvPr id="18" name="Picture 18" descr="S6 Get The Message Through"/>
            <p:cNvPicPr>
              <a:picLocks noChangeAspect="1" noChangeArrowheads="1"/>
            </p:cNvPicPr>
            <p:nvPr/>
          </p:nvPicPr>
          <p:blipFill>
            <a:blip r:embed="rId10" cstate="print"/>
            <a:srcRect/>
            <a:stretch>
              <a:fillRect/>
            </a:stretch>
          </p:blipFill>
          <p:spPr bwMode="auto">
            <a:xfrm>
              <a:off x="884262" y="3825282"/>
              <a:ext cx="287752" cy="296342"/>
            </a:xfrm>
            <a:prstGeom prst="rect">
              <a:avLst/>
            </a:prstGeom>
            <a:noFill/>
            <a:ln w="9525">
              <a:noFill/>
              <a:miter lim="800000"/>
              <a:headEnd/>
              <a:tailEnd/>
            </a:ln>
          </p:spPr>
        </p:pic>
        <p:pic>
          <p:nvPicPr>
            <p:cNvPr id="19" name="Picture 20" descr="United States Army Combined Arms Support Command"/>
            <p:cNvPicPr>
              <a:picLocks noChangeAspect="1" noChangeArrowheads="1"/>
            </p:cNvPicPr>
            <p:nvPr/>
          </p:nvPicPr>
          <p:blipFill>
            <a:blip r:embed="rId3" cstate="print"/>
            <a:srcRect l="5576" t="21004" r="84927"/>
            <a:stretch>
              <a:fillRect/>
            </a:stretch>
          </p:blipFill>
          <p:spPr bwMode="auto">
            <a:xfrm>
              <a:off x="1555846" y="3521122"/>
              <a:ext cx="217568" cy="232012"/>
            </a:xfrm>
            <a:prstGeom prst="rect">
              <a:avLst/>
            </a:prstGeom>
            <a:noFill/>
            <a:ln w="9525">
              <a:noFill/>
              <a:miter lim="800000"/>
              <a:headEnd/>
              <a:tailEnd/>
            </a:ln>
          </p:spPr>
        </p:pic>
      </p:grpSp>
      <p:sp>
        <p:nvSpPr>
          <p:cNvPr id="23" name="Parallelogram 22"/>
          <p:cNvSpPr/>
          <p:nvPr/>
        </p:nvSpPr>
        <p:spPr>
          <a:xfrm>
            <a:off x="1187450" y="3346450"/>
            <a:ext cx="2565400" cy="2238375"/>
          </a:xfrm>
          <a:prstGeom prst="parallelogram">
            <a:avLst>
              <a:gd name="adj" fmla="val 140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24" name="Rectangle 23"/>
          <p:cNvSpPr/>
          <p:nvPr/>
        </p:nvSpPr>
        <p:spPr>
          <a:xfrm>
            <a:off x="1965325" y="3384550"/>
            <a:ext cx="1392238" cy="400050"/>
          </a:xfrm>
          <a:prstGeom prst="rect">
            <a:avLst/>
          </a:prstGeom>
        </p:spPr>
        <p:txBody>
          <a:bodyPr>
            <a:spAutoFit/>
          </a:bodyPr>
          <a:lstStyle/>
          <a:p>
            <a:pPr>
              <a:defRPr/>
            </a:pPr>
            <a:r>
              <a:rPr lang="en-US" sz="1200" b="1" i="1" dirty="0">
                <a:effectLst>
                  <a:outerShdw blurRad="38100" dist="38100" dir="2700000" algn="tl">
                    <a:srgbClr val="000000">
                      <a:alpha val="43137"/>
                    </a:srgbClr>
                  </a:outerShdw>
                </a:effectLst>
              </a:rPr>
              <a:t>Stage 1</a:t>
            </a:r>
          </a:p>
          <a:p>
            <a:pPr>
              <a:defRPr/>
            </a:pPr>
            <a:r>
              <a:rPr lang="en-US" sz="800" b="1" i="1" dirty="0">
                <a:effectLst>
                  <a:outerShdw blurRad="38100" dist="38100" dir="2700000" algn="tl">
                    <a:srgbClr val="000000">
                      <a:alpha val="43137"/>
                    </a:srgbClr>
                  </a:outerShdw>
                </a:effectLst>
              </a:rPr>
              <a:t>(Recruit – End IMT)</a:t>
            </a:r>
          </a:p>
        </p:txBody>
      </p:sp>
      <p:sp>
        <p:nvSpPr>
          <p:cNvPr id="25" name="Parallelogram 24"/>
          <p:cNvSpPr/>
          <p:nvPr/>
        </p:nvSpPr>
        <p:spPr>
          <a:xfrm>
            <a:off x="3482975" y="3346450"/>
            <a:ext cx="2030413" cy="2238375"/>
          </a:xfrm>
          <a:prstGeom prst="parallelogram">
            <a:avLst>
              <a:gd name="adj" fmla="val 1536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26" name="Rectangle 25"/>
          <p:cNvSpPr/>
          <p:nvPr/>
        </p:nvSpPr>
        <p:spPr>
          <a:xfrm>
            <a:off x="3935413" y="3398838"/>
            <a:ext cx="1400175" cy="400050"/>
          </a:xfrm>
          <a:prstGeom prst="rect">
            <a:avLst/>
          </a:prstGeom>
        </p:spPr>
        <p:txBody>
          <a:bodyPr>
            <a:spAutoFit/>
          </a:bodyPr>
          <a:lstStyle/>
          <a:p>
            <a:pPr>
              <a:defRPr/>
            </a:pPr>
            <a:r>
              <a:rPr lang="en-US" sz="1200" b="1" i="1" dirty="0">
                <a:effectLst>
                  <a:outerShdw blurRad="38100" dist="38100" dir="2700000" algn="tl">
                    <a:srgbClr val="000000">
                      <a:alpha val="43137"/>
                    </a:srgbClr>
                  </a:outerShdw>
                </a:effectLst>
              </a:rPr>
              <a:t>Stage 2</a:t>
            </a:r>
          </a:p>
          <a:p>
            <a:pPr>
              <a:defRPr/>
            </a:pPr>
            <a:r>
              <a:rPr lang="en-US" sz="800" b="1" i="1" dirty="0">
                <a:effectLst>
                  <a:outerShdw blurRad="38100" dist="38100" dir="2700000" algn="tl">
                    <a:srgbClr val="000000">
                      <a:alpha val="43137"/>
                    </a:srgbClr>
                  </a:outerShdw>
                </a:effectLst>
              </a:rPr>
              <a:t>End of IMT -7</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a:t>
            </a:r>
          </a:p>
        </p:txBody>
      </p:sp>
      <p:sp>
        <p:nvSpPr>
          <p:cNvPr id="27" name="Parallelogram 26"/>
          <p:cNvSpPr/>
          <p:nvPr/>
        </p:nvSpPr>
        <p:spPr>
          <a:xfrm>
            <a:off x="5232400" y="3346450"/>
            <a:ext cx="2030413" cy="2238375"/>
          </a:xfrm>
          <a:prstGeom prst="parallelogram">
            <a:avLst>
              <a:gd name="adj" fmla="val 153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28" name="Rectangle 27"/>
          <p:cNvSpPr/>
          <p:nvPr/>
        </p:nvSpPr>
        <p:spPr>
          <a:xfrm>
            <a:off x="5729288" y="3398838"/>
            <a:ext cx="1106487" cy="400050"/>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Stage 3</a:t>
            </a:r>
          </a:p>
          <a:p>
            <a:pPr>
              <a:defRPr/>
            </a:pPr>
            <a:r>
              <a:rPr lang="en-US" sz="800" b="1" i="1" dirty="0">
                <a:effectLst>
                  <a:outerShdw blurRad="38100" dist="38100" dir="2700000" algn="tl">
                    <a:srgbClr val="000000">
                      <a:alpha val="43137"/>
                    </a:srgbClr>
                  </a:outerShdw>
                </a:effectLst>
              </a:rPr>
              <a:t>8</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 – 16</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a:t>
            </a:r>
          </a:p>
        </p:txBody>
      </p:sp>
      <p:sp>
        <p:nvSpPr>
          <p:cNvPr id="29" name="Parallelogram 28"/>
          <p:cNvSpPr/>
          <p:nvPr/>
        </p:nvSpPr>
        <p:spPr>
          <a:xfrm>
            <a:off x="6994525" y="3346450"/>
            <a:ext cx="2030413" cy="2238375"/>
          </a:xfrm>
          <a:prstGeom prst="parallelogram">
            <a:avLst>
              <a:gd name="adj" fmla="val 153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US" dirty="0">
              <a:solidFill>
                <a:schemeClr val="tx1"/>
              </a:solidFill>
            </a:endParaRPr>
          </a:p>
        </p:txBody>
      </p:sp>
      <p:sp>
        <p:nvSpPr>
          <p:cNvPr id="30" name="Rectangle 29"/>
          <p:cNvSpPr/>
          <p:nvPr/>
        </p:nvSpPr>
        <p:spPr>
          <a:xfrm>
            <a:off x="7427913" y="3398838"/>
            <a:ext cx="1235075" cy="400050"/>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Stage 4</a:t>
            </a:r>
          </a:p>
          <a:p>
            <a:pPr>
              <a:defRPr/>
            </a:pPr>
            <a:r>
              <a:rPr lang="en-US" sz="800" b="1" i="1" dirty="0">
                <a:effectLst>
                  <a:outerShdw blurRad="38100" dist="38100" dir="2700000" algn="tl">
                    <a:srgbClr val="000000">
                      <a:alpha val="43137"/>
                    </a:srgbClr>
                  </a:outerShdw>
                </a:effectLst>
              </a:rPr>
              <a:t>17</a:t>
            </a:r>
            <a:r>
              <a:rPr lang="en-US" sz="800" b="1" i="1" baseline="30000" dirty="0">
                <a:effectLst>
                  <a:outerShdw blurRad="38100" dist="38100" dir="2700000" algn="tl">
                    <a:srgbClr val="000000">
                      <a:alpha val="43137"/>
                    </a:srgbClr>
                  </a:outerShdw>
                </a:effectLst>
              </a:rPr>
              <a:t>th</a:t>
            </a:r>
            <a:r>
              <a:rPr lang="en-US" sz="800" b="1" i="1" dirty="0">
                <a:effectLst>
                  <a:outerShdw blurRad="38100" dist="38100" dir="2700000" algn="tl">
                    <a:srgbClr val="000000">
                      <a:alpha val="43137"/>
                    </a:srgbClr>
                  </a:outerShdw>
                </a:effectLst>
              </a:rPr>
              <a:t> Year and Beyond</a:t>
            </a:r>
          </a:p>
        </p:txBody>
      </p:sp>
      <p:sp>
        <p:nvSpPr>
          <p:cNvPr id="31" name="TextBox 30"/>
          <p:cNvSpPr txBox="1">
            <a:spLocks noChangeArrowheads="1"/>
          </p:cNvSpPr>
          <p:nvPr/>
        </p:nvSpPr>
        <p:spPr bwMode="auto">
          <a:xfrm>
            <a:off x="-35910" y="3808413"/>
            <a:ext cx="1322414" cy="1600438"/>
          </a:xfrm>
          <a:prstGeom prst="rect">
            <a:avLst/>
          </a:prstGeom>
          <a:noFill/>
          <a:ln w="9525">
            <a:noFill/>
            <a:miter lim="800000"/>
            <a:headEnd/>
            <a:tailEnd/>
          </a:ln>
        </p:spPr>
        <p:txBody>
          <a:bodyPr wrap="none">
            <a:spAutoFit/>
          </a:bodyPr>
          <a:lstStyle/>
          <a:p>
            <a:pPr algn="r"/>
            <a:r>
              <a:rPr lang="en-US" sz="1400" dirty="0"/>
              <a:t>Officer</a:t>
            </a:r>
          </a:p>
          <a:p>
            <a:pPr algn="r"/>
            <a:endParaRPr lang="en-US" sz="1400" dirty="0"/>
          </a:p>
          <a:p>
            <a:pPr algn="r"/>
            <a:r>
              <a:rPr lang="en-US" sz="1400" dirty="0" smtClean="0"/>
              <a:t>Warrant Officer</a:t>
            </a:r>
            <a:endParaRPr lang="en-US" sz="1400" dirty="0"/>
          </a:p>
          <a:p>
            <a:pPr algn="r"/>
            <a:endParaRPr lang="en-US" sz="1400" dirty="0"/>
          </a:p>
          <a:p>
            <a:pPr algn="r"/>
            <a:r>
              <a:rPr lang="en-US" sz="1400" dirty="0" smtClean="0"/>
              <a:t>Enlisted</a:t>
            </a:r>
            <a:endParaRPr lang="en-US" sz="1400" dirty="0"/>
          </a:p>
          <a:p>
            <a:pPr algn="r"/>
            <a:endParaRPr lang="en-US" sz="1400" dirty="0"/>
          </a:p>
          <a:p>
            <a:pPr algn="r"/>
            <a:r>
              <a:rPr lang="en-US" sz="1400" dirty="0"/>
              <a:t>Civilian</a:t>
            </a:r>
          </a:p>
        </p:txBody>
      </p:sp>
      <p:sp>
        <p:nvSpPr>
          <p:cNvPr id="32" name="Right Arrow 31"/>
          <p:cNvSpPr/>
          <p:nvPr/>
        </p:nvSpPr>
        <p:spPr>
          <a:xfrm>
            <a:off x="1309688" y="4192588"/>
            <a:ext cx="7318375" cy="449262"/>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062413" y="4264025"/>
            <a:ext cx="673100"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WOBC</a:t>
            </a:r>
          </a:p>
        </p:txBody>
      </p:sp>
      <p:sp>
        <p:nvSpPr>
          <p:cNvPr id="34" name="Rectangle 33"/>
          <p:cNvSpPr/>
          <p:nvPr/>
        </p:nvSpPr>
        <p:spPr>
          <a:xfrm>
            <a:off x="6045200" y="4265613"/>
            <a:ext cx="671513"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WOAC</a:t>
            </a:r>
          </a:p>
        </p:txBody>
      </p:sp>
      <p:sp>
        <p:nvSpPr>
          <p:cNvPr id="35" name="Right Arrow 34"/>
          <p:cNvSpPr/>
          <p:nvPr/>
        </p:nvSpPr>
        <p:spPr>
          <a:xfrm>
            <a:off x="1273175" y="4645025"/>
            <a:ext cx="7356475" cy="450850"/>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1985963" y="4727575"/>
            <a:ext cx="431800"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AIT</a:t>
            </a:r>
          </a:p>
        </p:txBody>
      </p:sp>
      <p:sp>
        <p:nvSpPr>
          <p:cNvPr id="37" name="Rectangle 36"/>
          <p:cNvSpPr/>
          <p:nvPr/>
        </p:nvSpPr>
        <p:spPr>
          <a:xfrm>
            <a:off x="3298825" y="4716463"/>
            <a:ext cx="536575"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WLC</a:t>
            </a:r>
          </a:p>
        </p:txBody>
      </p:sp>
      <p:sp>
        <p:nvSpPr>
          <p:cNvPr id="38" name="Rectangle 37"/>
          <p:cNvSpPr/>
          <p:nvPr/>
        </p:nvSpPr>
        <p:spPr>
          <a:xfrm>
            <a:off x="4481513" y="4718050"/>
            <a:ext cx="500062" cy="277813"/>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ALC</a:t>
            </a:r>
          </a:p>
        </p:txBody>
      </p:sp>
      <p:sp>
        <p:nvSpPr>
          <p:cNvPr id="39" name="Rectangle 38"/>
          <p:cNvSpPr/>
          <p:nvPr/>
        </p:nvSpPr>
        <p:spPr>
          <a:xfrm>
            <a:off x="7623175" y="4721225"/>
            <a:ext cx="525463"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SMA</a:t>
            </a:r>
          </a:p>
        </p:txBody>
      </p:sp>
      <p:sp>
        <p:nvSpPr>
          <p:cNvPr id="40" name="Right Arrow 39"/>
          <p:cNvSpPr/>
          <p:nvPr/>
        </p:nvSpPr>
        <p:spPr>
          <a:xfrm>
            <a:off x="1208088" y="5097463"/>
            <a:ext cx="7356475" cy="4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4560888" y="5165725"/>
            <a:ext cx="500062" cy="277813"/>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TBD</a:t>
            </a:r>
          </a:p>
        </p:txBody>
      </p:sp>
      <p:sp>
        <p:nvSpPr>
          <p:cNvPr id="42" name="Rectangle 41"/>
          <p:cNvSpPr/>
          <p:nvPr/>
        </p:nvSpPr>
        <p:spPr>
          <a:xfrm>
            <a:off x="5997575" y="4721225"/>
            <a:ext cx="500063"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SLC</a:t>
            </a:r>
          </a:p>
        </p:txBody>
      </p:sp>
      <p:sp>
        <p:nvSpPr>
          <p:cNvPr id="43" name="TextBox 42"/>
          <p:cNvSpPr txBox="1">
            <a:spLocks noChangeArrowheads="1"/>
          </p:cNvSpPr>
          <p:nvPr/>
        </p:nvSpPr>
        <p:spPr bwMode="auto">
          <a:xfrm>
            <a:off x="1143000" y="905312"/>
            <a:ext cx="8001000" cy="1323439"/>
          </a:xfrm>
          <a:prstGeom prst="rect">
            <a:avLst/>
          </a:prstGeom>
          <a:noFill/>
          <a:ln w="9525">
            <a:noFill/>
            <a:miter lim="800000"/>
            <a:headEnd/>
            <a:tailEnd/>
          </a:ln>
        </p:spPr>
        <p:txBody>
          <a:bodyPr wrap="square">
            <a:spAutoFit/>
          </a:bodyPr>
          <a:lstStyle/>
          <a:p>
            <a:pPr>
              <a:buFont typeface="Arial" charset="0"/>
              <a:buChar char="•"/>
            </a:pPr>
            <a:r>
              <a:rPr lang="en-US" sz="1600" dirty="0" smtClean="0"/>
              <a:t> Army Learning Coordination Council establishes general learning outcomes across cohorts to ensure sequential and progressive learning </a:t>
            </a:r>
          </a:p>
          <a:p>
            <a:pPr>
              <a:buFont typeface="Arial" charset="0"/>
              <a:buChar char="•"/>
            </a:pPr>
            <a:r>
              <a:rPr lang="en-US" sz="1600" dirty="0" smtClean="0"/>
              <a:t> TCC/LDESP/DLI develop standardized </a:t>
            </a:r>
            <a:r>
              <a:rPr lang="en-US" sz="1600" b="1" i="1" dirty="0"/>
              <a:t>CORE</a:t>
            </a:r>
            <a:r>
              <a:rPr lang="en-US" sz="1600" dirty="0"/>
              <a:t> lesson </a:t>
            </a:r>
            <a:r>
              <a:rPr lang="en-US" sz="1600" dirty="0" smtClean="0"/>
              <a:t>plans (a baseline of Cross Cultural Competency (3C)) and Region Specific Knowledge within the general purpose force</a:t>
            </a:r>
            <a:endParaRPr lang="en-US" sz="1600" dirty="0"/>
          </a:p>
          <a:p>
            <a:pPr>
              <a:buFont typeface="Arial" charset="0"/>
              <a:buChar char="•"/>
            </a:pPr>
            <a:r>
              <a:rPr lang="en-US" sz="1600" dirty="0"/>
              <a:t> </a:t>
            </a:r>
            <a:r>
              <a:rPr lang="en-US" sz="1600" dirty="0" smtClean="0"/>
              <a:t>Centers of Excellence/Schools develop specific LREC Branch/MOS learning objectives  </a:t>
            </a:r>
            <a:endParaRPr lang="en-US" sz="1600" dirty="0"/>
          </a:p>
        </p:txBody>
      </p:sp>
      <p:sp>
        <p:nvSpPr>
          <p:cNvPr id="44" name="Curved Right Arrow 43"/>
          <p:cNvSpPr/>
          <p:nvPr/>
        </p:nvSpPr>
        <p:spPr>
          <a:xfrm>
            <a:off x="152401" y="982663"/>
            <a:ext cx="990600" cy="2170112"/>
          </a:xfrm>
          <a:prstGeom prst="curvedRightArrow">
            <a:avLst>
              <a:gd name="adj1" fmla="val 67984"/>
              <a:gd name="adj2" fmla="val 89394"/>
              <a:gd name="adj3" fmla="val 259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45" name="Picture 27" descr="http://t0.gstatic.com/images?q=tbn:ANd9GcQPAKXdd4BjVxUv5T84LnRlYqelG4WDXhyBdymRnyjSwdhNkdDPNHfXwQ">
            <a:hlinkClick r:id="rId11"/>
          </p:cNvPr>
          <p:cNvPicPr>
            <a:picLocks noChangeAspect="1" noChangeArrowheads="1"/>
          </p:cNvPicPr>
          <p:nvPr/>
        </p:nvPicPr>
        <p:blipFill>
          <a:blip r:embed="rId12" cstate="print"/>
          <a:srcRect/>
          <a:stretch>
            <a:fillRect/>
          </a:stretch>
        </p:blipFill>
        <p:spPr bwMode="auto">
          <a:xfrm>
            <a:off x="490538" y="2576513"/>
            <a:ext cx="642937" cy="385762"/>
          </a:xfrm>
          <a:prstGeom prst="rect">
            <a:avLst/>
          </a:prstGeom>
          <a:noFill/>
          <a:ln w="9525">
            <a:noFill/>
            <a:miter lim="800000"/>
            <a:headEnd/>
            <a:tailEnd/>
          </a:ln>
        </p:spPr>
      </p:pic>
      <p:sp>
        <p:nvSpPr>
          <p:cNvPr id="51" name="TextBox 50"/>
          <p:cNvSpPr txBox="1"/>
          <p:nvPr/>
        </p:nvSpPr>
        <p:spPr>
          <a:xfrm>
            <a:off x="234950" y="2360613"/>
            <a:ext cx="1033463" cy="254000"/>
          </a:xfrm>
          <a:prstGeom prst="rect">
            <a:avLst/>
          </a:prstGeom>
          <a:noFill/>
        </p:spPr>
        <p:txBody>
          <a:bodyPr>
            <a:spAutoFit/>
          </a:bodyPr>
          <a:lstStyle/>
          <a:p>
            <a:pPr>
              <a:defRPr/>
            </a:pPr>
            <a:r>
              <a:rPr lang="en-US" sz="1050" dirty="0"/>
              <a:t>Lesson Plans</a:t>
            </a:r>
          </a:p>
        </p:txBody>
      </p:sp>
      <p:pic>
        <p:nvPicPr>
          <p:cNvPr id="52" name="Picture 6" descr="CGSC Crest"/>
          <p:cNvPicPr>
            <a:picLocks noChangeAspect="1" noChangeArrowheads="1"/>
          </p:cNvPicPr>
          <p:nvPr/>
        </p:nvPicPr>
        <p:blipFill>
          <a:blip r:embed="rId13" cstate="print"/>
          <a:srcRect/>
          <a:stretch>
            <a:fillRect/>
          </a:stretch>
        </p:blipFill>
        <p:spPr bwMode="auto">
          <a:xfrm>
            <a:off x="5591175" y="2865438"/>
            <a:ext cx="338138" cy="423862"/>
          </a:xfrm>
          <a:prstGeom prst="rect">
            <a:avLst/>
          </a:prstGeom>
          <a:noFill/>
          <a:ln w="9525">
            <a:noFill/>
            <a:miter lim="800000"/>
            <a:headEnd/>
            <a:tailEnd/>
          </a:ln>
        </p:spPr>
      </p:pic>
      <p:sp>
        <p:nvSpPr>
          <p:cNvPr id="53" name="Right Arrow 52"/>
          <p:cNvSpPr/>
          <p:nvPr/>
        </p:nvSpPr>
        <p:spPr>
          <a:xfrm>
            <a:off x="1377950" y="3740150"/>
            <a:ext cx="7356475" cy="44926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1820863" y="3810000"/>
            <a:ext cx="620712" cy="277813"/>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BOLC</a:t>
            </a:r>
          </a:p>
        </p:txBody>
      </p:sp>
      <p:sp>
        <p:nvSpPr>
          <p:cNvPr id="55" name="Rectangle 54"/>
          <p:cNvSpPr/>
          <p:nvPr/>
        </p:nvSpPr>
        <p:spPr>
          <a:xfrm>
            <a:off x="4237038" y="3813175"/>
            <a:ext cx="515937"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CCC</a:t>
            </a:r>
          </a:p>
        </p:txBody>
      </p:sp>
      <p:sp>
        <p:nvSpPr>
          <p:cNvPr id="56" name="Rectangle 55"/>
          <p:cNvSpPr/>
          <p:nvPr/>
        </p:nvSpPr>
        <p:spPr>
          <a:xfrm>
            <a:off x="6153150" y="3814763"/>
            <a:ext cx="425450" cy="277812"/>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ILE</a:t>
            </a:r>
          </a:p>
        </p:txBody>
      </p:sp>
      <p:sp>
        <p:nvSpPr>
          <p:cNvPr id="57" name="Rectangle 56"/>
          <p:cNvSpPr/>
          <p:nvPr/>
        </p:nvSpPr>
        <p:spPr>
          <a:xfrm>
            <a:off x="7758113" y="3817938"/>
            <a:ext cx="500062" cy="276225"/>
          </a:xfrm>
          <a:prstGeom prst="rect">
            <a:avLst/>
          </a:prstGeom>
        </p:spPr>
        <p:txBody>
          <a:bodyPr wrap="none">
            <a:spAutoFit/>
          </a:bodyPr>
          <a:lstStyle/>
          <a:p>
            <a:pPr>
              <a:defRPr/>
            </a:pPr>
            <a:r>
              <a:rPr lang="en-US" sz="1200" b="1" i="1" dirty="0">
                <a:effectLst>
                  <a:outerShdw blurRad="38100" dist="38100" dir="2700000" algn="tl">
                    <a:srgbClr val="000000">
                      <a:alpha val="43137"/>
                    </a:srgbClr>
                  </a:outerShdw>
                </a:effectLst>
              </a:rPr>
              <a:t>SSC</a:t>
            </a:r>
          </a:p>
        </p:txBody>
      </p:sp>
      <p:sp>
        <p:nvSpPr>
          <p:cNvPr id="66" name="Rectangle 65"/>
          <p:cNvSpPr/>
          <p:nvPr/>
        </p:nvSpPr>
        <p:spPr>
          <a:xfrm>
            <a:off x="0" y="544512"/>
            <a:ext cx="9144000" cy="369888"/>
          </a:xfrm>
          <a:prstGeom prst="rect">
            <a:avLst/>
          </a:prstGeom>
        </p:spPr>
        <p:txBody>
          <a:bodyPr wrap="square">
            <a:spAutoFit/>
          </a:bodyPr>
          <a:lstStyle/>
          <a:p>
            <a:pPr algn="ctr">
              <a:defRPr/>
            </a:pPr>
            <a:r>
              <a:rPr lang="en-US" b="1" kern="0" dirty="0"/>
              <a:t>Cross-Cultural and Regional Competencies</a:t>
            </a:r>
            <a:endParaRPr lang="en-US" b="1" dirty="0"/>
          </a:p>
        </p:txBody>
      </p:sp>
      <p:sp>
        <p:nvSpPr>
          <p:cNvPr id="67" name="Rectangle 66"/>
          <p:cNvSpPr/>
          <p:nvPr/>
        </p:nvSpPr>
        <p:spPr>
          <a:xfrm>
            <a:off x="0" y="147935"/>
            <a:ext cx="9144000" cy="400110"/>
          </a:xfrm>
          <a:prstGeom prst="rect">
            <a:avLst/>
          </a:prstGeom>
        </p:spPr>
        <p:txBody>
          <a:bodyPr wrap="square">
            <a:spAutoFit/>
          </a:bodyPr>
          <a:lstStyle/>
          <a:p>
            <a:pPr algn="ctr"/>
            <a:r>
              <a:rPr lang="en-US" sz="2000" b="1" i="1" kern="0" dirty="0" smtClean="0">
                <a:solidFill>
                  <a:srgbClr val="FFFF00"/>
                </a:solidFill>
              </a:rPr>
              <a:t> </a:t>
            </a:r>
            <a:r>
              <a:rPr lang="en-US" sz="2000" b="1" i="1" kern="0" dirty="0" smtClean="0">
                <a:solidFill>
                  <a:srgbClr val="FFFF00"/>
                </a:solidFill>
                <a:latin typeface="Arial" pitchFamily="34" charset="0"/>
                <a:cs typeface="Arial" pitchFamily="34" charset="0"/>
              </a:rPr>
              <a:t>                                       </a:t>
            </a:r>
            <a:r>
              <a:rPr lang="en-US" sz="2000" b="1" i="1" u="sng" kern="0" dirty="0" smtClean="0">
                <a:solidFill>
                  <a:srgbClr val="FFFF00"/>
                </a:solidFill>
                <a:latin typeface="Arial" pitchFamily="34" charset="0"/>
                <a:cs typeface="Arial" pitchFamily="34" charset="0"/>
              </a:rPr>
              <a:t>Career Development</a:t>
            </a:r>
            <a:endParaRPr lang="en-US" sz="2000" b="1" i="1" u="sng" dirty="0">
              <a:solidFill>
                <a:srgbClr val="FFC000"/>
              </a:solidFill>
              <a:latin typeface="Arial" pitchFamily="34" charset="0"/>
              <a:cs typeface="Arial" pitchFamily="34" charset="0"/>
            </a:endParaRPr>
          </a:p>
        </p:txBody>
      </p:sp>
      <p:sp>
        <p:nvSpPr>
          <p:cNvPr id="68" name="Left-Right Arrow 67"/>
          <p:cNvSpPr/>
          <p:nvPr/>
        </p:nvSpPr>
        <p:spPr bwMode="auto">
          <a:xfrm>
            <a:off x="1219200" y="5715000"/>
            <a:ext cx="7696200" cy="341313"/>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Character /Presence/Intellect </a:t>
            </a:r>
            <a:r>
              <a:rPr lang="en-US" sz="1400" dirty="0" smtClean="0">
                <a:solidFill>
                  <a:schemeClr val="tx1"/>
                </a:solidFill>
              </a:rPr>
              <a:t>(over the course of a career)</a:t>
            </a:r>
            <a:endParaRPr lang="en-US" sz="1400" dirty="0">
              <a:solidFill>
                <a:schemeClr val="tx1"/>
              </a:solidFill>
            </a:endParaRPr>
          </a:p>
        </p:txBody>
      </p:sp>
      <p:grpSp>
        <p:nvGrpSpPr>
          <p:cNvPr id="9" name="Group 68"/>
          <p:cNvGrpSpPr/>
          <p:nvPr/>
        </p:nvGrpSpPr>
        <p:grpSpPr>
          <a:xfrm>
            <a:off x="7185025" y="2895600"/>
            <a:ext cx="1958975" cy="488950"/>
            <a:chOff x="6781800" y="685800"/>
            <a:chExt cx="1958975" cy="488950"/>
          </a:xfrm>
        </p:grpSpPr>
        <p:sp>
          <p:nvSpPr>
            <p:cNvPr id="70" name="Left-Right Arrow 69"/>
            <p:cNvSpPr/>
            <p:nvPr/>
          </p:nvSpPr>
          <p:spPr>
            <a:xfrm>
              <a:off x="6781800" y="685800"/>
              <a:ext cx="1905000" cy="488950"/>
            </a:xfrm>
            <a:prstGeom prst="leftRightArrow">
              <a:avLst>
                <a:gd name="adj1" fmla="val 67021"/>
                <a:gd name="adj2" fmla="val 5000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tx1"/>
                  </a:solidFill>
                </a:rPr>
                <a:t>USAWC/USASMA</a:t>
              </a:r>
              <a:endParaRPr lang="en-US" sz="1600" b="1" dirty="0">
                <a:solidFill>
                  <a:schemeClr val="tx1"/>
                </a:solidFill>
              </a:endParaRPr>
            </a:p>
          </p:txBody>
        </p:sp>
        <p:pic>
          <p:nvPicPr>
            <p:cNvPr id="71" name="Picture 24"/>
            <p:cNvPicPr>
              <a:picLocks noChangeAspect="1" noChangeArrowheads="1"/>
            </p:cNvPicPr>
            <p:nvPr/>
          </p:nvPicPr>
          <p:blipFill>
            <a:blip r:embed="rId14" cstate="print"/>
            <a:srcRect l="21898" t="13806" r="73065" b="72388"/>
            <a:stretch>
              <a:fillRect/>
            </a:stretch>
          </p:blipFill>
          <p:spPr bwMode="auto">
            <a:xfrm>
              <a:off x="8458200" y="762000"/>
              <a:ext cx="282575" cy="289995"/>
            </a:xfrm>
            <a:prstGeom prst="rect">
              <a:avLst/>
            </a:prstGeom>
            <a:solidFill>
              <a:schemeClr val="bg1">
                <a:lumMod val="85000"/>
              </a:schemeClr>
            </a:solidFill>
            <a:ln w="9525">
              <a:solidFill>
                <a:schemeClr val="tx1"/>
              </a:solidFill>
            </a:ln>
          </p:spPr>
        </p:pic>
        <p:pic>
          <p:nvPicPr>
            <p:cNvPr id="72" name="Picture 25"/>
            <p:cNvPicPr>
              <a:picLocks noChangeAspect="1" noChangeArrowheads="1"/>
            </p:cNvPicPr>
            <p:nvPr/>
          </p:nvPicPr>
          <p:blipFill>
            <a:blip r:embed="rId15" cstate="print"/>
            <a:srcRect t="15112" r="95522" b="65858"/>
            <a:stretch>
              <a:fillRect/>
            </a:stretch>
          </p:blipFill>
          <p:spPr bwMode="auto">
            <a:xfrm>
              <a:off x="6858000" y="762000"/>
              <a:ext cx="196285" cy="261004"/>
            </a:xfrm>
            <a:prstGeom prst="rect">
              <a:avLst/>
            </a:prstGeom>
            <a:solidFill>
              <a:schemeClr val="bg1">
                <a:lumMod val="85000"/>
              </a:schemeClr>
            </a:solidFill>
            <a:ln w="9525">
              <a:solidFill>
                <a:schemeClr val="tx1"/>
              </a:solidFill>
            </a:ln>
          </p:spPr>
        </p:pic>
      </p:grpSp>
    </p:spTree>
    <p:extLst>
      <p:ext uri="{BB962C8B-B14F-4D97-AF65-F5344CB8AC3E}">
        <p14:creationId xmlns:p14="http://schemas.microsoft.com/office/powerpoint/2010/main" val="271807397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C xmlns="e8610fb7-514a-4e25-8576-795a7317586e">Entwistle G3</POC>
    <Audience xmlns="e8610fb7-514a-4e25-8576-795a7317586e">Admin</Audience>
    <Date xmlns="e8610fb7-514a-4e25-8576-795a7317586e" xsi:nil="true"/>
    <_dlc_DocId xmlns="9f657b64-604c-45f3-8cfc-c97abdf24463">CACLDE-321-48</_dlc_DocId>
    <_dlc_DocIdUrl xmlns="9f657b64-604c-45f3-8cfc-c97abdf24463">
      <Url>https://combinedarmscenter.army.mil/orgs/lde/staff/g3/_layouts/DocIdRedir.aspx?ID=CACLDE-321-48</Url>
      <Description>CACLDE-321-48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3470C019A52D94B890663F615991E09" ma:contentTypeVersion="4" ma:contentTypeDescription="Create a new document." ma:contentTypeScope="" ma:versionID="2ed028580955fef353aacf08bfa52660">
  <xsd:schema xmlns:xsd="http://www.w3.org/2001/XMLSchema" xmlns:xs="http://www.w3.org/2001/XMLSchema" xmlns:p="http://schemas.microsoft.com/office/2006/metadata/properties" xmlns:ns2="9f657b64-604c-45f3-8cfc-c97abdf24463" xmlns:ns3="e8610fb7-514a-4e25-8576-795a7317586e" targetNamespace="http://schemas.microsoft.com/office/2006/metadata/properties" ma:root="true" ma:fieldsID="eaef85d6b888cc1f8a3606dd1ed6bc5d" ns2:_="" ns3:_="">
    <xsd:import namespace="9f657b64-604c-45f3-8cfc-c97abdf24463"/>
    <xsd:import namespace="e8610fb7-514a-4e25-8576-795a7317586e"/>
    <xsd:element name="properties">
      <xsd:complexType>
        <xsd:sequence>
          <xsd:element name="documentManagement">
            <xsd:complexType>
              <xsd:all>
                <xsd:element ref="ns2:_dlc_DocId" minOccurs="0"/>
                <xsd:element ref="ns2:_dlc_DocIdUrl" minOccurs="0"/>
                <xsd:element ref="ns2:_dlc_DocIdPersistId" minOccurs="0"/>
                <xsd:element ref="ns3:Date" minOccurs="0"/>
                <xsd:element ref="ns3:Audience" minOccurs="0"/>
                <xsd:element ref="ns3:PO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57b64-604c-45f3-8cfc-c97abdf2446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8610fb7-514a-4e25-8576-795a7317586e" elementFormDefault="qualified">
    <xsd:import namespace="http://schemas.microsoft.com/office/2006/documentManagement/types"/>
    <xsd:import namespace="http://schemas.microsoft.com/office/infopath/2007/PartnerControls"/>
    <xsd:element name="Date" ma:index="11" nillable="true" ma:displayName="Date" ma:format="DateOnly" ma:internalName="Date">
      <xsd:simpleType>
        <xsd:restriction base="dms:DateTime"/>
      </xsd:simpleType>
    </xsd:element>
    <xsd:element name="Audience" ma:index="12" nillable="true" ma:displayName="Audience" ma:internalName="Audience">
      <xsd:simpleType>
        <xsd:restriction base="dms:Text">
          <xsd:maxLength value="255"/>
        </xsd:restriction>
      </xsd:simpleType>
    </xsd:element>
    <xsd:element name="POC" ma:index="13" nillable="true" ma:displayName="POC" ma:internalName="PO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9D53BF-69FE-4456-B68C-9D6015B1232D}">
  <ds:schemaRefs>
    <ds:schemaRef ds:uri="http://schemas.microsoft.com/sharepoint/events"/>
  </ds:schemaRefs>
</ds:datastoreItem>
</file>

<file path=customXml/itemProps2.xml><?xml version="1.0" encoding="utf-8"?>
<ds:datastoreItem xmlns:ds="http://schemas.openxmlformats.org/officeDocument/2006/customXml" ds:itemID="{29B4B9B9-F00E-42A5-B0E1-9B282EF290FA}">
  <ds:schemaRefs>
    <ds:schemaRef ds:uri="http://schemas.microsoft.com/sharepoint/v3/contenttype/forms"/>
  </ds:schemaRefs>
</ds:datastoreItem>
</file>

<file path=customXml/itemProps3.xml><?xml version="1.0" encoding="utf-8"?>
<ds:datastoreItem xmlns:ds="http://schemas.openxmlformats.org/officeDocument/2006/customXml" ds:itemID="{DEDFF381-E7B9-4603-9E69-65FFC489764C}">
  <ds:schemaRefs>
    <ds:schemaRef ds:uri="http://purl.org/dc/dcmitype/"/>
    <ds:schemaRef ds:uri="http://purl.org/dc/terms/"/>
    <ds:schemaRef ds:uri="e8610fb7-514a-4e25-8576-795a7317586e"/>
    <ds:schemaRef ds:uri="http://schemas.microsoft.com/office/2006/documentManagement/types"/>
    <ds:schemaRef ds:uri="http://purl.org/dc/elements/1.1/"/>
    <ds:schemaRef ds:uri="9f657b64-604c-45f3-8cfc-c97abdf24463"/>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4AE26AA4-AFB6-4A1D-AC3D-FF9CDAAB3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657b64-604c-45f3-8cfc-c97abdf24463"/>
    <ds:schemaRef ds:uri="e8610fb7-514a-4e25-8576-795a73175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2852</TotalTime>
  <Words>4602</Words>
  <Application>Microsoft Office PowerPoint</Application>
  <PresentationFormat>On-screen Show (4:3)</PresentationFormat>
  <Paragraphs>680</Paragraphs>
  <Slides>24</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Arial Black</vt:lpstr>
      <vt:lpstr>Arial Narrow</vt:lpstr>
      <vt:lpstr>Calibri</vt:lpstr>
      <vt:lpstr>Courier New</vt:lpstr>
      <vt:lpstr>Times New Roman</vt:lpstr>
      <vt:lpstr>Verdana</vt:lpstr>
      <vt:lpstr>1_Office Theme</vt:lpstr>
      <vt:lpstr>Worksheet</vt:lpstr>
      <vt:lpstr>PowerPoint Presentation</vt:lpstr>
      <vt:lpstr>PowerPoint Presentation</vt:lpstr>
      <vt:lpstr>PowerPoint Presentation</vt:lpstr>
      <vt:lpstr>Aug 2013-CAC LD&amp;E LREC Enterprise Management  Office established</vt:lpstr>
      <vt:lpstr>          </vt:lpstr>
      <vt:lpstr>Defense Language and National Security Education Office (DLNSEO) (Dr. Michael Nugent/Director/advises the Deputy Assistant Secretary of Defense (Readiness) on policy and programs regarding LREC.   Provides strategic direction and programmatic oversight to the Military Departments, Defense field activities and the Combatant Commands on present and future requirements related to LREC </vt:lpstr>
      <vt:lpstr>         </vt:lpstr>
      <vt:lpstr>PowerPoint Presentation</vt:lpstr>
      <vt:lpstr>PowerPoint Presentation</vt:lpstr>
      <vt:lpstr>PowerPoint Presentation</vt:lpstr>
      <vt:lpstr>PowerPoint Presentation</vt:lpstr>
      <vt:lpstr>August/September  2014-Visit to CoEs/Schools to assess ACFLS/ALRECS implementation  </vt:lpstr>
      <vt:lpstr>                               LREC Update</vt:lpstr>
      <vt:lpstr>                               LREC Update</vt:lpstr>
      <vt:lpstr>PowerPoint Presentation</vt:lpstr>
      <vt:lpstr>PowerPoint Presentation</vt:lpstr>
      <vt:lpstr>PowerPoint Presentation</vt:lpstr>
      <vt:lpstr>PowerPoint Presentation</vt:lpstr>
      <vt:lpstr>    Blended LREC Enterprise</vt:lpstr>
      <vt:lpstr>PowerPoint Presentation</vt:lpstr>
      <vt:lpstr>POINTS OF CONTACT </vt:lpstr>
      <vt:lpstr>                                    Army LREC Program</vt:lpstr>
      <vt:lpstr>                                      Example of Captains Career Course (CCC)</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jared.sloan</dc:creator>
  <cp:lastModifiedBy>Tobey, Sharon I Ms CIV US USA TRADOC</cp:lastModifiedBy>
  <cp:revision>310</cp:revision>
  <dcterms:created xsi:type="dcterms:W3CDTF">2013-11-05T14:27:44Z</dcterms:created>
  <dcterms:modified xsi:type="dcterms:W3CDTF">2015-02-20T14:20:25Z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0x01010003470C019A52D94B890663F615991E09</vt:lpwstr>
  </property>
  <property fmtid="{D5CDD505-2E9C-101B-9397-08002B2CF9AE}" pid="3" name="_dlc_DocIdItemGuid">
    <vt:lpwstr>2eebd2a3-b78b-4455-9d98-6eed0a6ff6c7</vt:lpwstr>
  </property>
</Properties>
</file>