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36" r:id="rId2"/>
    <p:sldId id="325" r:id="rId3"/>
    <p:sldId id="327" r:id="rId4"/>
    <p:sldId id="328" r:id="rId5"/>
    <p:sldId id="335" r:id="rId6"/>
    <p:sldId id="329" r:id="rId7"/>
    <p:sldId id="330" r:id="rId8"/>
    <p:sldId id="331" r:id="rId9"/>
    <p:sldId id="332" r:id="rId10"/>
    <p:sldId id="333" r:id="rId11"/>
    <p:sldId id="334" r:id="rId12"/>
    <p:sldId id="337" r:id="rId13"/>
    <p:sldId id="338" r:id="rId14"/>
    <p:sldId id="324" r:id="rId15"/>
    <p:sldId id="32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128" d="100"/>
          <a:sy n="128" d="100"/>
        </p:scale>
        <p:origin x="113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70A98-79D9-4CFF-A3A8-DABBB5558A1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FBDA7-8E7C-4C01-B9A6-93BB4F3C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110FD9-79AF-4402-B54B-8FA48F4232A7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F40B68-42A0-4A58-9CF9-2CAD6691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BA8A-E112-49F0-8C5C-D3CCE2C3E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0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BA8A-E112-49F0-8C5C-D3CCE2C3E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BA8A-E112-49F0-8C5C-D3CCE2C3E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5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5E1DC23-578F-4F53-ADAE-DA9BCD379CA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0B0B82A-5CE5-4C75-96E6-6B74B58CA3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elegraph.co.uk/news/worldnew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76800"/>
            <a:ext cx="66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LREC Management Office (LRECMO)</a:t>
            </a:r>
          </a:p>
          <a:p>
            <a:pPr lvl="0" algn="ctr">
              <a:spcBef>
                <a:spcPct val="0"/>
              </a:spcBef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(Blended LREC Enterprise)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Ibrahimov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August 2014</a:t>
            </a: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0" y="45720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0" rIns="91399" bIns="45700" rtlCol="0" anchor="ctr"/>
          <a:lstStyle/>
          <a:p>
            <a:pPr algn="ctr" defTabSz="91399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638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CREL Management Office (LRECMO)</a:t>
            </a: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December 2015</a:t>
            </a:r>
          </a:p>
        </p:txBody>
      </p:sp>
    </p:spTree>
    <p:extLst>
      <p:ext uri="{BB962C8B-B14F-4D97-AF65-F5344CB8AC3E}">
        <p14:creationId xmlns:p14="http://schemas.microsoft.com/office/powerpoint/2010/main" val="171128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533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/>
              <a:t>Situation in Syria: Global and regional players (con-</a:t>
            </a:r>
            <a:r>
              <a:rPr lang="en-US" sz="2000" b="1" i="1" dirty="0" err="1"/>
              <a:t>ed</a:t>
            </a:r>
            <a:r>
              <a:rPr lang="en-US" sz="2000" b="1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Turkey: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led calls for Assad to step down since the start of the Syrian </a:t>
            </a:r>
            <a:r>
              <a:rPr lang="en-US" dirty="0" smtClean="0"/>
              <a:t>uprising.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Has </a:t>
            </a:r>
            <a:r>
              <a:rPr lang="en-US" dirty="0"/>
              <a:t>been a staunch critic of </a:t>
            </a:r>
            <a:r>
              <a:rPr lang="en-US" dirty="0" smtClean="0"/>
              <a:t>Mr. </a:t>
            </a:r>
            <a:r>
              <a:rPr lang="en-US" dirty="0"/>
              <a:t>Assad since the start of the uprising in Syria.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key supporter of the Syrian opposition and has faced the burden of hosting almost two million refugees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But </a:t>
            </a:r>
            <a:r>
              <a:rPr lang="en-US" dirty="0" smtClean="0"/>
              <a:t>rebel </a:t>
            </a:r>
            <a:r>
              <a:rPr lang="en-US" dirty="0"/>
              <a:t>fighters, arms shipments and </a:t>
            </a:r>
            <a:r>
              <a:rPr lang="en-US" dirty="0" smtClean="0"/>
              <a:t>refugees passed </a:t>
            </a:r>
            <a:r>
              <a:rPr lang="en-US" dirty="0"/>
              <a:t>through its territory has been exploited by foreign </a:t>
            </a:r>
            <a:r>
              <a:rPr lang="en-US" dirty="0" smtClean="0"/>
              <a:t>jihadists joining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After </a:t>
            </a:r>
            <a:r>
              <a:rPr lang="en-US" dirty="0"/>
              <a:t>an IS bomb attack in July 2015 a</a:t>
            </a:r>
            <a:r>
              <a:rPr lang="en-US" dirty="0" smtClean="0"/>
              <a:t>greed </a:t>
            </a:r>
            <a:r>
              <a:rPr lang="en-US" dirty="0"/>
              <a:t>to let the US-led coalition against IS to use its air bases for strikes on </a:t>
            </a:r>
            <a:r>
              <a:rPr lang="en-US" dirty="0" smtClean="0"/>
              <a:t>Syria.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3810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000" i="1" dirty="0"/>
              <a:t>Situation in Syria: Global and regional players (con-</a:t>
            </a:r>
            <a:r>
              <a:rPr lang="en-US" sz="2000" i="1" dirty="0" err="1"/>
              <a:t>ed</a:t>
            </a:r>
            <a:r>
              <a:rPr lang="en-US" sz="20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Iran: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Has helped </a:t>
            </a:r>
            <a:r>
              <a:rPr lang="en-US" dirty="0"/>
              <a:t>Syrian forces against the </a:t>
            </a:r>
            <a:r>
              <a:rPr lang="en-US" dirty="0" smtClean="0"/>
              <a:t>rebels.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pending </a:t>
            </a:r>
            <a:r>
              <a:rPr lang="en-US" dirty="0"/>
              <a:t>billions of dollars a year to prop up President Assad and his Alawite-dominated </a:t>
            </a:r>
            <a:r>
              <a:rPr lang="en-US" dirty="0" smtClean="0"/>
              <a:t>government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military </a:t>
            </a:r>
            <a:r>
              <a:rPr lang="en-US" dirty="0" smtClean="0"/>
              <a:t>advisers, weapons</a:t>
            </a:r>
            <a:r>
              <a:rPr lang="en-US" dirty="0"/>
              <a:t>, </a:t>
            </a:r>
            <a:r>
              <a:rPr lang="en-US" dirty="0" smtClean="0"/>
              <a:t>oil </a:t>
            </a:r>
            <a:r>
              <a:rPr lang="en-US" dirty="0"/>
              <a:t>transfers.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Syria </a:t>
            </a:r>
            <a:r>
              <a:rPr lang="en-US" dirty="0"/>
              <a:t>is the main transit point for Iranian weapons shipments to the Lebanese Shia Islamist movement, </a:t>
            </a:r>
            <a:r>
              <a:rPr lang="en-US" dirty="0" smtClean="0"/>
              <a:t>Hezbollah.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Has </a:t>
            </a:r>
            <a:r>
              <a:rPr lang="en-US" dirty="0"/>
              <a:t>been influential in Hezbollah's decision to send fighters to western Syria to assist pro-Assad </a:t>
            </a:r>
            <a:r>
              <a:rPr lang="en-US" dirty="0" smtClean="0"/>
              <a:t>forces.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Militiamen </a:t>
            </a:r>
            <a:r>
              <a:rPr lang="en-US" dirty="0"/>
              <a:t>from Iran and Iraq </a:t>
            </a:r>
            <a:r>
              <a:rPr lang="en-US" dirty="0" smtClean="0"/>
              <a:t>are </a:t>
            </a:r>
            <a:r>
              <a:rPr lang="en-US" dirty="0"/>
              <a:t>also fighting alongside Syrian </a:t>
            </a:r>
            <a:r>
              <a:rPr lang="en-US" dirty="0" smtClean="0"/>
              <a:t>troops </a:t>
            </a:r>
            <a:r>
              <a:rPr lang="en-US" dirty="0"/>
              <a:t>protecting Shia holy </a:t>
            </a:r>
            <a:r>
              <a:rPr lang="en-US" dirty="0" smtClean="0"/>
              <a:t>sites.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Has </a:t>
            </a:r>
            <a:r>
              <a:rPr lang="en-US" dirty="0"/>
              <a:t>proposed a peaceful transition in Syria that would culminate in free, multi-party </a:t>
            </a:r>
            <a:r>
              <a:rPr lang="en-US" dirty="0" smtClean="0"/>
              <a:t>elections.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involved in peace talks over Syria's future for the first time when world </a:t>
            </a:r>
            <a:r>
              <a:rPr lang="en-US" dirty="0" smtClean="0"/>
              <a:t>powers has recently met </a:t>
            </a:r>
            <a:r>
              <a:rPr lang="en-US" dirty="0"/>
              <a:t>in Vienna.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8037"/>
            <a:ext cx="8686800" cy="55927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Syrian Arab Republic – part of “Greater Syria.”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Post World War I – dissolution of Ottoman Empire.</a:t>
            </a:r>
          </a:p>
          <a:p>
            <a:pPr marL="800100" lvl="1" indent="-342900">
              <a:buClrTx/>
            </a:pPr>
            <a:r>
              <a:rPr lang="en-US" dirty="0" smtClean="0"/>
              <a:t>Syria granted to France as a “mandate.” </a:t>
            </a:r>
          </a:p>
          <a:p>
            <a:pPr marL="800100" lvl="1" indent="-342900" algn="just">
              <a:buClrTx/>
            </a:pPr>
            <a:r>
              <a:rPr lang="en-US" dirty="0" smtClean="0"/>
              <a:t>Lebanon established as a separate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Post World War II – independence.  </a:t>
            </a:r>
          </a:p>
          <a:p>
            <a:pPr marL="800100" lvl="1" indent="-342900">
              <a:buClrTx/>
            </a:pPr>
            <a:r>
              <a:rPr lang="en-US" dirty="0" smtClean="0"/>
              <a:t>Chaotic politics – “revolving door” governments.</a:t>
            </a:r>
          </a:p>
          <a:p>
            <a:pPr marL="800100" lvl="1" indent="-342900">
              <a:buClrTx/>
            </a:pPr>
            <a:r>
              <a:rPr lang="en-US" dirty="0" smtClean="0"/>
              <a:t>Alawite minority favored by French – power 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Al-Assad family.</a:t>
            </a:r>
          </a:p>
          <a:p>
            <a:pPr marL="800100" lvl="1" indent="-342900">
              <a:buClrTx/>
            </a:pPr>
            <a:r>
              <a:rPr lang="en-US" dirty="0" smtClean="0"/>
              <a:t>Hafez al-Assad.  Air Force commander; seized power 1971.  Brought stability by “busting heads.”  Family rule.  Died 2000.</a:t>
            </a:r>
          </a:p>
          <a:p>
            <a:pPr marL="800100" lvl="1" indent="-342900">
              <a:buClrTx/>
            </a:pPr>
            <a:r>
              <a:rPr lang="en-US" dirty="0" smtClean="0"/>
              <a:t>Bashar al-Assad.  Not intended to succeed; death of older brother changed plan.  Maneuvered to secure his rule.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“Arab Spring” – hope for liberalization dashed.</a:t>
            </a:r>
          </a:p>
          <a:p>
            <a:pPr marL="800100" lvl="1" indent="-342900">
              <a:buClrTx/>
            </a:pPr>
            <a:r>
              <a:rPr lang="en-US" dirty="0" smtClean="0"/>
              <a:t>Student demonstrations put down forcibly.</a:t>
            </a:r>
          </a:p>
          <a:p>
            <a:pPr marL="800100" lvl="1" indent="-342900">
              <a:buClrTx/>
            </a:pPr>
            <a:r>
              <a:rPr lang="en-US" dirty="0" smtClean="0"/>
              <a:t>Beginning of civil war in Syria; multiple adversarial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Chaos in eastern Syria, along the Euphrates river line.</a:t>
            </a:r>
          </a:p>
          <a:p>
            <a:pPr marL="800100" lvl="1" indent="-342900">
              <a:buClrTx/>
            </a:pPr>
            <a:r>
              <a:rPr lang="en-US" dirty="0" smtClean="0"/>
              <a:t>“Ungoverned spaces” provided sanctuary for Islamic State insurgents.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991600" cy="381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Situation in Syria: Historical context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3802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754563"/>
          </a:xfrm>
        </p:spPr>
        <p:txBody>
          <a:bodyPr/>
          <a:lstStyle/>
          <a:p>
            <a:r>
              <a:rPr lang="en-US" dirty="0" smtClean="0"/>
              <a:t>                                </a:t>
            </a:r>
            <a:r>
              <a:rPr lang="en-US" sz="2800" i="1" u="sng" dirty="0" smtClean="0"/>
              <a:t>Discussion: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Global and Regional Players </a:t>
            </a:r>
            <a:r>
              <a:rPr lang="en-US" dirty="0" smtClean="0"/>
              <a:t>(we </a:t>
            </a:r>
            <a:r>
              <a:rPr lang="en-US" dirty="0"/>
              <a:t>have </a:t>
            </a:r>
            <a:r>
              <a:rPr lang="en-US" dirty="0" smtClean="0"/>
              <a:t>addressed) </a:t>
            </a:r>
            <a:r>
              <a:rPr lang="en-US" dirty="0"/>
              <a:t>agree that conflict </a:t>
            </a:r>
            <a:r>
              <a:rPr lang="en-US" dirty="0" smtClean="0"/>
              <a:t>will only </a:t>
            </a:r>
            <a:r>
              <a:rPr lang="en-US" dirty="0"/>
              <a:t>end when parties </a:t>
            </a:r>
            <a:r>
              <a:rPr lang="en-US" dirty="0" smtClean="0"/>
              <a:t>find a </a:t>
            </a:r>
            <a:r>
              <a:rPr lang="en-US" dirty="0"/>
              <a:t>political solution?</a:t>
            </a:r>
          </a:p>
          <a:p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feasible alternatives for Bashar al-Assad's </a:t>
            </a:r>
            <a:r>
              <a:rPr lang="en-US" dirty="0" smtClean="0"/>
              <a:t>political future </a:t>
            </a:r>
            <a:r>
              <a:rPr lang="en-US" dirty="0"/>
              <a:t>might be part </a:t>
            </a:r>
            <a:r>
              <a:rPr lang="en-US" dirty="0" smtClean="0"/>
              <a:t>of that solution</a:t>
            </a:r>
            <a:r>
              <a:rPr lang="en-US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991600" cy="381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Situation in Syria: What Next?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638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72048" cy="7620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i="1" dirty="0"/>
              <a:t>Some </a:t>
            </a:r>
            <a:r>
              <a:rPr lang="en-US" sz="2400" b="1" i="1" dirty="0" smtClean="0"/>
              <a:t>reading sources:</a:t>
            </a:r>
            <a:endParaRPr lang="en-US" sz="2400" b="1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6F5B0-375C-4079-A599-25D424F4BFA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495848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Congressional </a:t>
            </a:r>
            <a:r>
              <a:rPr lang="en-US" sz="1600" b="1" dirty="0"/>
              <a:t>Research </a:t>
            </a:r>
            <a:r>
              <a:rPr lang="en-US" sz="1600" b="1" dirty="0" smtClean="0"/>
              <a:t>Service</a:t>
            </a:r>
            <a:r>
              <a:rPr lang="en-US" sz="1600" dirty="0" smtClean="0"/>
              <a:t>: </a:t>
            </a:r>
            <a:r>
              <a:rPr lang="en-US" sz="1600" dirty="0"/>
              <a:t> </a:t>
            </a:r>
            <a:r>
              <a:rPr lang="en-US" sz="1600" dirty="0" smtClean="0"/>
              <a:t>“Armed </a:t>
            </a:r>
            <a:r>
              <a:rPr lang="en-US" sz="1600" dirty="0"/>
              <a:t>Conflict in Syria: Overview and U.S. </a:t>
            </a:r>
            <a:r>
              <a:rPr lang="en-US" sz="1600" dirty="0" smtClean="0"/>
              <a:t>Response,” (Prepared for members and committees of Congress,) October </a:t>
            </a:r>
            <a:r>
              <a:rPr lang="en-US" sz="1600" dirty="0"/>
              <a:t>9, </a:t>
            </a:r>
            <a:r>
              <a:rPr lang="en-US" sz="1600" dirty="0" smtClean="0"/>
              <a:t>2015. </a:t>
            </a:r>
            <a:endParaRPr lang="en-US" sz="1600" b="1" dirty="0"/>
          </a:p>
          <a:p>
            <a:pPr marL="0" lvl="1">
              <a:lnSpc>
                <a:spcPct val="80000"/>
              </a:lnSpc>
              <a:defRPr/>
            </a:pPr>
            <a:endParaRPr lang="en-US" sz="1600" dirty="0"/>
          </a:p>
          <a:p>
            <a:pPr marL="0" lvl="1">
              <a:lnSpc>
                <a:spcPct val="80000"/>
              </a:lnSpc>
              <a:defRPr/>
            </a:pPr>
            <a:r>
              <a:rPr lang="en-US" sz="1600" b="1" dirty="0"/>
              <a:t>Edward </a:t>
            </a:r>
            <a:r>
              <a:rPr lang="en-US" sz="1600" b="1" dirty="0" err="1"/>
              <a:t>Luttwak</a:t>
            </a:r>
            <a:r>
              <a:rPr lang="en-US" sz="1600" b="1" dirty="0"/>
              <a:t>, </a:t>
            </a:r>
            <a:r>
              <a:rPr lang="en-US" sz="1600" dirty="0"/>
              <a:t>‘Georgia conflict: Moscow has blown away soft </a:t>
            </a:r>
            <a:r>
              <a:rPr lang="en-US" sz="1600" dirty="0" err="1"/>
              <a:t>power’,</a:t>
            </a:r>
            <a:r>
              <a:rPr lang="en-US" sz="1600" i="1" dirty="0" err="1"/>
              <a:t>The</a:t>
            </a:r>
            <a:r>
              <a:rPr lang="en-US" sz="1600" i="1" dirty="0"/>
              <a:t> </a:t>
            </a:r>
            <a:r>
              <a:rPr lang="en-US" sz="1600" i="1" dirty="0" smtClean="0"/>
              <a:t>Daily Telegraph</a:t>
            </a:r>
            <a:r>
              <a:rPr lang="en-US" sz="1600" dirty="0"/>
              <a:t>, August </a:t>
            </a:r>
            <a:r>
              <a:rPr lang="en-US" sz="1600" dirty="0" smtClean="0"/>
              <a:t>16, </a:t>
            </a:r>
            <a:r>
              <a:rPr lang="en-US" sz="1600" dirty="0"/>
              <a:t>2008,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www.telegraph.co.uk/news/worldnews</a:t>
            </a:r>
            <a:endParaRPr lang="en-US" sz="1600" dirty="0"/>
          </a:p>
          <a:p>
            <a:pPr marL="0" lvl="1">
              <a:lnSpc>
                <a:spcPct val="80000"/>
              </a:lnSpc>
              <a:buNone/>
              <a:defRPr/>
            </a:pPr>
            <a:endParaRPr lang="en-US" sz="1600" b="1" dirty="0"/>
          </a:p>
          <a:p>
            <a:pPr marL="0" lvl="1">
              <a:lnSpc>
                <a:spcPct val="80000"/>
              </a:lnSpc>
              <a:defRPr/>
            </a:pPr>
            <a:endParaRPr lang="en-US" sz="1600" b="1" dirty="0"/>
          </a:p>
          <a:p>
            <a:pPr marL="0" lvl="1">
              <a:lnSpc>
                <a:spcPct val="80000"/>
              </a:lnSpc>
              <a:defRPr/>
            </a:pPr>
            <a:r>
              <a:rPr lang="en-US" sz="1600" b="1" dirty="0" smtClean="0"/>
              <a:t>Gabriela </a:t>
            </a:r>
            <a:r>
              <a:rPr lang="en-US" sz="1600" b="1" dirty="0" err="1"/>
              <a:t>Baczynska</a:t>
            </a:r>
            <a:r>
              <a:rPr lang="en-US" sz="1600" b="1" dirty="0"/>
              <a:t>, </a:t>
            </a:r>
            <a:r>
              <a:rPr lang="en-US" sz="1600" b="1" dirty="0" smtClean="0"/>
              <a:t>Tom Perry, </a:t>
            </a:r>
            <a:r>
              <a:rPr lang="en-US" sz="1600" b="1" dirty="0"/>
              <a:t>Laila Bassam and Phil </a:t>
            </a:r>
            <a:r>
              <a:rPr lang="en-US" sz="1600" b="1" dirty="0" smtClean="0"/>
              <a:t>Stewart: </a:t>
            </a:r>
            <a:r>
              <a:rPr lang="en-US" sz="1600" dirty="0" smtClean="0"/>
              <a:t>“Russian </a:t>
            </a:r>
            <a:r>
              <a:rPr lang="en-US" sz="1600" dirty="0"/>
              <a:t>troops join combat in Syria </a:t>
            </a:r>
            <a:r>
              <a:rPr lang="en-US" sz="1600" dirty="0" smtClean="0"/>
              <a:t>– sources,” Reuters, Sep </a:t>
            </a:r>
            <a:r>
              <a:rPr lang="en-US" sz="1600" dirty="0"/>
              <a:t>10, </a:t>
            </a:r>
            <a:r>
              <a:rPr lang="en-US" sz="1600" dirty="0" smtClean="0"/>
              <a:t>2015.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9349"/>
            <a:ext cx="84582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endParaRPr lang="en-US" sz="1600" b="1" dirty="0"/>
          </a:p>
          <a:p>
            <a:pPr marL="0" lvl="1">
              <a:lnSpc>
                <a:spcPct val="80000"/>
              </a:lnSpc>
              <a:defRPr/>
            </a:pPr>
            <a:r>
              <a:rPr lang="en-US" sz="1600" b="1" dirty="0" smtClean="0"/>
              <a:t>G</a:t>
            </a:r>
            <a:r>
              <a:rPr lang="en-US" sz="1600" b="1" dirty="0"/>
              <a:t>. </a:t>
            </a:r>
            <a:r>
              <a:rPr lang="en-US" sz="1600" b="1" dirty="0" smtClean="0"/>
              <a:t>Friedman, </a:t>
            </a:r>
            <a:r>
              <a:rPr lang="en-US" sz="1600" dirty="0"/>
              <a:t>“From Estonia to Azerbaijan: American Strategy After Ukraine,” </a:t>
            </a:r>
            <a:r>
              <a:rPr lang="en-US" sz="1600" dirty="0" err="1" smtClean="0"/>
              <a:t>Stratfor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dirty="0"/>
              <a:t>25 March, </a:t>
            </a:r>
            <a:r>
              <a:rPr lang="en-US" sz="1600" dirty="0" smtClean="0"/>
              <a:t>2014.</a:t>
            </a:r>
          </a:p>
          <a:p>
            <a:pPr marL="0" lvl="1">
              <a:lnSpc>
                <a:spcPct val="80000"/>
              </a:lnSpc>
              <a:defRPr/>
            </a:pPr>
            <a:endParaRPr lang="en-US" sz="1600" dirty="0"/>
          </a:p>
          <a:p>
            <a:r>
              <a:rPr lang="en-US" sz="1600" b="1" dirty="0" smtClean="0"/>
              <a:t>M. </a:t>
            </a:r>
            <a:r>
              <a:rPr lang="en-US" sz="1600" b="1" dirty="0" err="1" smtClean="0"/>
              <a:t>Ibrahimov</a:t>
            </a:r>
            <a:r>
              <a:rPr lang="en-US" sz="1600" b="1" dirty="0" smtClean="0"/>
              <a:t>, “</a:t>
            </a:r>
            <a:r>
              <a:rPr lang="en-US" sz="1600" dirty="0" smtClean="0"/>
              <a:t>Western </a:t>
            </a:r>
            <a:r>
              <a:rPr lang="en-US" sz="1600" dirty="0"/>
              <a:t>Stimuli </a:t>
            </a:r>
            <a:r>
              <a:rPr lang="en-US" sz="1600" dirty="0" smtClean="0"/>
              <a:t>and </a:t>
            </a: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Rise </a:t>
            </a:r>
            <a:r>
              <a:rPr lang="en-US" sz="1600" dirty="0" smtClean="0"/>
              <a:t>of </a:t>
            </a:r>
            <a:r>
              <a:rPr lang="en-US" sz="1600" dirty="0"/>
              <a:t>Militant Islam</a:t>
            </a:r>
            <a:r>
              <a:rPr lang="en-US" sz="1600" dirty="0" smtClean="0"/>
              <a:t>.” </a:t>
            </a:r>
            <a:r>
              <a:rPr lang="en-US" sz="1600" dirty="0"/>
              <a:t>Fires </a:t>
            </a:r>
            <a:r>
              <a:rPr lang="en-US" sz="1600" dirty="0" smtClean="0"/>
              <a:t>Bulletin, July/August 2011.</a:t>
            </a:r>
          </a:p>
          <a:p>
            <a:endParaRPr lang="en-US" sz="1600" dirty="0" smtClean="0"/>
          </a:p>
          <a:p>
            <a:r>
              <a:rPr lang="en-US" sz="1600" b="1" dirty="0" smtClean="0"/>
              <a:t>M</a:t>
            </a:r>
            <a:r>
              <a:rPr lang="en-US" sz="1600" b="1" dirty="0"/>
              <a:t>. </a:t>
            </a:r>
            <a:r>
              <a:rPr lang="en-US" sz="1600" b="1" dirty="0" err="1"/>
              <a:t>Ibrahimov</a:t>
            </a:r>
            <a:r>
              <a:rPr lang="en-US" sz="1600" b="1" dirty="0"/>
              <a:t>, </a:t>
            </a:r>
            <a:r>
              <a:rPr lang="en-US" sz="1600" dirty="0" smtClean="0"/>
              <a:t>Book</a:t>
            </a:r>
            <a:r>
              <a:rPr lang="en-US" sz="1600" dirty="0"/>
              <a:t>: </a:t>
            </a:r>
            <a:r>
              <a:rPr lang="en-US" sz="1600" dirty="0" smtClean="0"/>
              <a:t>“Life </a:t>
            </a:r>
            <a:r>
              <a:rPr lang="en-US" sz="1600" dirty="0"/>
              <a:t>Looking Death </a:t>
            </a:r>
            <a:r>
              <a:rPr lang="en-US" sz="1600" dirty="0" smtClean="0"/>
              <a:t>in 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EYE: The Iraqi War </a:t>
            </a:r>
            <a:r>
              <a:rPr lang="en-US" sz="1600" dirty="0" smtClean="0"/>
              <a:t>as </a:t>
            </a:r>
            <a:r>
              <a:rPr lang="en-US" sz="1600" dirty="0"/>
              <a:t>Experienced </a:t>
            </a:r>
            <a:r>
              <a:rPr lang="en-US" sz="1600" dirty="0" smtClean="0"/>
              <a:t>by </a:t>
            </a: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/>
              <a:t>U.S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Army </a:t>
            </a:r>
            <a:r>
              <a:rPr lang="en-US" sz="1600" dirty="0"/>
              <a:t>Contactor</a:t>
            </a:r>
            <a:r>
              <a:rPr lang="en-US" sz="1600" dirty="0" smtClean="0"/>
              <a:t>.”  Global </a:t>
            </a:r>
            <a:r>
              <a:rPr lang="en-US" sz="1600" dirty="0"/>
              <a:t>Scholarly Publications. </a:t>
            </a:r>
            <a:endParaRPr lang="en-US" sz="1600" dirty="0" smtClean="0"/>
          </a:p>
          <a:p>
            <a:r>
              <a:rPr lang="en-US" sz="1600" dirty="0" smtClean="0"/>
              <a:t>New </a:t>
            </a:r>
            <a:r>
              <a:rPr lang="en-US" sz="1600" dirty="0"/>
              <a:t>York, NY, USA. ISBN: 978-1-59267-1304. </a:t>
            </a:r>
            <a:endParaRPr lang="en-US" sz="1600" dirty="0" smtClean="0"/>
          </a:p>
          <a:p>
            <a:r>
              <a:rPr lang="en-US" sz="1600" dirty="0" smtClean="0"/>
              <a:t>February </a:t>
            </a:r>
            <a:r>
              <a:rPr lang="en-US" sz="1600" dirty="0"/>
              <a:t>2012.</a:t>
            </a:r>
          </a:p>
          <a:p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767636"/>
            <a:ext cx="3810000" cy="20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2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76800"/>
            <a:ext cx="66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LREC Management Office (LRECMO)</a:t>
            </a:r>
          </a:p>
          <a:p>
            <a:pPr lvl="0" algn="ctr">
              <a:spcBef>
                <a:spcPct val="0"/>
              </a:spcBef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(Blended LREC Enterprise)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Ibrahimov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August 2014</a:t>
            </a: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0" y="45720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0" rIns="91399" bIns="45700" rtlCol="0" anchor="ctr"/>
          <a:lstStyle/>
          <a:p>
            <a:pPr algn="ctr" defTabSz="91399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76200"/>
            <a:ext cx="91821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094012"/>
            <a:ext cx="1082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</a:rPr>
              <a:t>Contact</a:t>
            </a:r>
            <a:r>
              <a:rPr lang="en-US" b="1" i="1" dirty="0">
                <a:latin typeface="Arial" panose="020B0604020202020204" pitchFamily="34" charset="0"/>
              </a:rPr>
              <a:t>: </a:t>
            </a:r>
          </a:p>
          <a:p>
            <a:r>
              <a:rPr lang="en-US" b="1" i="1" dirty="0" smtClean="0">
                <a:latin typeface="Arial" panose="020B0604020202020204" pitchFamily="34" charset="0"/>
              </a:rPr>
              <a:t>Program </a:t>
            </a:r>
            <a:r>
              <a:rPr lang="en-US" b="1" i="1" dirty="0">
                <a:latin typeface="Arial" panose="020B0604020202020204" pitchFamily="34" charset="0"/>
              </a:rPr>
              <a:t>Manager</a:t>
            </a:r>
          </a:p>
          <a:p>
            <a:r>
              <a:rPr lang="en-US" b="1" i="1" dirty="0">
                <a:latin typeface="Arial" panose="020B0604020202020204" pitchFamily="34" charset="0"/>
              </a:rPr>
              <a:t>CAC </a:t>
            </a:r>
            <a:r>
              <a:rPr lang="en-US" b="1" i="1" dirty="0" smtClean="0">
                <a:latin typeface="Arial" panose="020B0604020202020204" pitchFamily="34" charset="0"/>
              </a:rPr>
              <a:t>CREL </a:t>
            </a:r>
            <a:r>
              <a:rPr lang="en-US" b="1" i="1" dirty="0">
                <a:latin typeface="Arial" panose="020B0604020202020204" pitchFamily="34" charset="0"/>
              </a:rPr>
              <a:t>Management </a:t>
            </a:r>
            <a:r>
              <a:rPr lang="en-US" b="1" i="1" dirty="0" smtClean="0">
                <a:latin typeface="Arial" panose="020B0604020202020204" pitchFamily="34" charset="0"/>
              </a:rPr>
              <a:t>Office (LRECMO)</a:t>
            </a:r>
          </a:p>
          <a:p>
            <a:r>
              <a:rPr lang="en-US" b="1" i="1" dirty="0"/>
              <a:t>Fort Leavenworth, KS 66027-2300</a:t>
            </a:r>
          </a:p>
          <a:p>
            <a:endParaRPr lang="en-US" dirty="0" smtClean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645952"/>
              </a:solidFill>
              <a:latin typeface="Arial" panose="020B0604020202020204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5657671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95500" y="6121380"/>
            <a:ext cx="499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9900"/>
                </a:solidFill>
              </a:rPr>
              <a:t>http://usacac.army.mil/organizations/cace/lrec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1005" y="5629844"/>
            <a:ext cx="4334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 (913) 684-3345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DSN: 552-3345 </a:t>
            </a:r>
          </a:p>
          <a:p>
            <a:r>
              <a:rPr lang="en-US" dirty="0" smtClean="0"/>
              <a:t>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7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76800"/>
            <a:ext cx="66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LREC Management Office (LRECMO)</a:t>
            </a:r>
          </a:p>
          <a:p>
            <a:pPr lvl="0" algn="ctr">
              <a:spcBef>
                <a:spcPct val="0"/>
              </a:spcBef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(Blended LREC Enterprise)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Ibrahimov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August 2014</a:t>
            </a: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0" y="45720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0" rIns="91399" bIns="45700" rtlCol="0" anchor="ctr"/>
          <a:lstStyle/>
          <a:p>
            <a:pPr algn="ctr" defTabSz="91399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638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LREC Management Office (LRECMO)</a:t>
            </a: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December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6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OME\Desktop\2000px-syria-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3810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000" b="1" i="1" dirty="0"/>
              <a:t>Situation in Syria: </a:t>
            </a:r>
            <a:r>
              <a:rPr lang="en-US" sz="2000" b="1" i="1" dirty="0" smtClean="0"/>
              <a:t>military presence of major </a:t>
            </a:r>
            <a:r>
              <a:rPr lang="en-US" sz="2000" b="1" i="1" dirty="0"/>
              <a:t>players</a:t>
            </a:r>
          </a:p>
        </p:txBody>
      </p:sp>
      <p:pic>
        <p:nvPicPr>
          <p:cNvPr id="3074" name="Picture 2" descr="C:\Users\HOME\Desktop\1278089_723946750964210_711721515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5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/>
              <a:t>US-led coalition air strikes in Syria and Iraq</a:t>
            </a:r>
          </a:p>
        </p:txBody>
      </p:sp>
      <p:pic>
        <p:nvPicPr>
          <p:cNvPr id="5122" name="Picture 2" descr="C:\Users\HOME\Desktop\_85841093_iraq_syria_air_strikes_624_v4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67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5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/>
              <a:t>Situation in Syria: Global and regional players</a:t>
            </a:r>
          </a:p>
        </p:txBody>
      </p:sp>
      <p:pic>
        <p:nvPicPr>
          <p:cNvPr id="4098" name="Picture 2" descr="C:\Users\HOME\Desktop\_85790662_syria_control_map_624_v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91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38" y="0"/>
            <a:ext cx="9144000" cy="381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200" b="1" i="1" dirty="0" smtClean="0"/>
              <a:t>Situation in Syria: Global and regional players</a:t>
            </a:r>
            <a:r>
              <a:rPr lang="en-US" sz="2200" b="1" i="1" dirty="0"/>
              <a:t>(con-</a:t>
            </a:r>
            <a:r>
              <a:rPr lang="en-US" sz="2200" b="1" i="1" dirty="0" err="1"/>
              <a:t>ed</a:t>
            </a:r>
            <a:r>
              <a:rPr lang="en-US" sz="2200" b="1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6400800"/>
          </a:xfrm>
        </p:spPr>
        <p:txBody>
          <a:bodyPr/>
          <a:lstStyle/>
          <a:p>
            <a:r>
              <a:rPr lang="en-US" dirty="0"/>
              <a:t>United </a:t>
            </a:r>
            <a:r>
              <a:rPr lang="en-US" dirty="0" smtClean="0"/>
              <a:t>States: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President </a:t>
            </a:r>
            <a:r>
              <a:rPr lang="en-US" dirty="0"/>
              <a:t>Assad cannot be part of Syria's </a:t>
            </a:r>
            <a:r>
              <a:rPr lang="en-US" dirty="0" smtClean="0"/>
              <a:t>future.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ccused </a:t>
            </a:r>
            <a:r>
              <a:rPr lang="en-US" dirty="0"/>
              <a:t>President Assad of responsibility for widespread atrocities and says he must go.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grees </a:t>
            </a:r>
            <a:r>
              <a:rPr lang="en-US" dirty="0"/>
              <a:t>on the need for a negotiated settlement to end the war and the formation of a transitional administration.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Supports </a:t>
            </a:r>
            <a:r>
              <a:rPr lang="en-US" dirty="0"/>
              <a:t>Syria's main opposition alliance, the National Coalition, and provides limited military assistance to "moderate" rebels.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Since </a:t>
            </a:r>
            <a:r>
              <a:rPr lang="en-US" dirty="0"/>
              <a:t>September 2014</a:t>
            </a:r>
            <a:r>
              <a:rPr lang="en-US" dirty="0" smtClean="0"/>
              <a:t>, </a:t>
            </a:r>
            <a:r>
              <a:rPr lang="en-US" dirty="0"/>
              <a:t>has been conducting air strikes on IS and other jihadist groups in Syria as part of an international </a:t>
            </a:r>
            <a:r>
              <a:rPr lang="en-US" dirty="0" smtClean="0"/>
              <a:t>coalition.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program </a:t>
            </a:r>
            <a:r>
              <a:rPr lang="en-US" dirty="0"/>
              <a:t>to train and arm 5,000 Syrian rebels to take the fight to IS on the ground has </a:t>
            </a:r>
            <a:r>
              <a:rPr lang="en-US" dirty="0" smtClean="0"/>
              <a:t>suffered </a:t>
            </a:r>
            <a:r>
              <a:rPr lang="en-US" dirty="0"/>
              <a:t>setbacks, with few having even reached the frontline.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5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/>
              <a:t>Situation in Syria: Global and regional </a:t>
            </a:r>
            <a:r>
              <a:rPr lang="en-US" sz="2000" b="1" i="1" dirty="0" smtClean="0"/>
              <a:t>players (con-</a:t>
            </a:r>
            <a:r>
              <a:rPr lang="en-US" sz="2000" b="1" i="1" dirty="0" err="1" smtClean="0"/>
              <a:t>ed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Russia: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been one of Syria's staunchest allies for </a:t>
            </a:r>
            <a:r>
              <a:rPr lang="en-US" dirty="0" smtClean="0"/>
              <a:t>decades.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one of Syrian President Bashar al-Assad's most important international </a:t>
            </a:r>
            <a:r>
              <a:rPr lang="en-US" dirty="0" smtClean="0"/>
              <a:t>backers.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has blocked resolutions critical of President Assad at the UN Security </a:t>
            </a:r>
            <a:r>
              <a:rPr lang="en-US" dirty="0" smtClean="0"/>
              <a:t>Council.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continued to supply weapons to the Syrian military despite international </a:t>
            </a:r>
            <a:r>
              <a:rPr lang="en-US" dirty="0" smtClean="0"/>
              <a:t>criticism.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Tartus</a:t>
            </a:r>
            <a:r>
              <a:rPr lang="en-US" dirty="0" smtClean="0"/>
              <a:t> </a:t>
            </a:r>
            <a:r>
              <a:rPr lang="en-US" dirty="0"/>
              <a:t>serves as Russia's sole Mediterranean base for its Black Sea fleet, </a:t>
            </a:r>
            <a:r>
              <a:rPr lang="en-US" dirty="0" smtClean="0"/>
              <a:t> </a:t>
            </a:r>
            <a:r>
              <a:rPr lang="en-US" dirty="0"/>
              <a:t>has forces </a:t>
            </a:r>
            <a:r>
              <a:rPr lang="en-US" dirty="0" smtClean="0"/>
              <a:t>at </a:t>
            </a:r>
            <a:r>
              <a:rPr lang="en-US" dirty="0"/>
              <a:t>air base in </a:t>
            </a:r>
            <a:r>
              <a:rPr lang="en-US" dirty="0" err="1"/>
              <a:t>Latakia</a:t>
            </a:r>
            <a:r>
              <a:rPr lang="en-US" dirty="0"/>
              <a:t>, President Assad's Shia Alawite heartland.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egan </a:t>
            </a:r>
            <a:r>
              <a:rPr lang="en-US" dirty="0"/>
              <a:t>launching air strikes against </a:t>
            </a:r>
            <a:r>
              <a:rPr lang="en-US" dirty="0" smtClean="0"/>
              <a:t>rebels</a:t>
            </a:r>
            <a:r>
              <a:rPr lang="en-US" dirty="0"/>
              <a:t> In September </a:t>
            </a:r>
            <a:r>
              <a:rPr lang="en-US" dirty="0" smtClean="0"/>
              <a:t>2015 against the “Islamic </a:t>
            </a:r>
            <a:r>
              <a:rPr lang="en-US" dirty="0"/>
              <a:t>State (IS</a:t>
            </a:r>
            <a:r>
              <a:rPr lang="en-US" dirty="0" smtClean="0"/>
              <a:t>)” </a:t>
            </a:r>
            <a:r>
              <a:rPr lang="en-US" dirty="0"/>
              <a:t>and "all terrorists</a:t>
            </a:r>
            <a:r>
              <a:rPr lang="en-US" dirty="0" smtClean="0"/>
              <a:t>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 Western sources, Western-backed </a:t>
            </a:r>
            <a:r>
              <a:rPr lang="en-US" dirty="0"/>
              <a:t>groups were reported to have been </a:t>
            </a:r>
            <a:r>
              <a:rPr lang="en-US" dirty="0" smtClean="0"/>
              <a:t>hit.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President </a:t>
            </a:r>
            <a:r>
              <a:rPr lang="en-US" dirty="0"/>
              <a:t>Vladimir Putin </a:t>
            </a:r>
            <a:r>
              <a:rPr lang="en-US" dirty="0" smtClean="0"/>
              <a:t>said </a:t>
            </a:r>
            <a:r>
              <a:rPr lang="en-US" dirty="0"/>
              <a:t>that only a political solution can end the conflict.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5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/>
              <a:t>Situation in Syria: Global and regional players (con-</a:t>
            </a:r>
            <a:r>
              <a:rPr lang="en-US" sz="2000" b="1" i="1" dirty="0" err="1"/>
              <a:t>ed</a:t>
            </a:r>
            <a:r>
              <a:rPr lang="en-US" sz="2000" b="1" i="1" dirty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6019800"/>
          </a:xfrm>
        </p:spPr>
        <p:txBody>
          <a:bodyPr>
            <a:normAutofit/>
          </a:bodyPr>
          <a:lstStyle/>
          <a:p>
            <a:r>
              <a:rPr lang="en-US" dirty="0"/>
              <a:t>Saudi </a:t>
            </a:r>
            <a:r>
              <a:rPr lang="en-US" dirty="0" smtClean="0"/>
              <a:t>Arabia: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military and financial assistance to several rebel groups in </a:t>
            </a:r>
            <a:r>
              <a:rPr lang="en-US" dirty="0" smtClean="0"/>
              <a:t>Syria, </a:t>
            </a:r>
            <a:r>
              <a:rPr lang="en-US" dirty="0"/>
              <a:t>including those with </a:t>
            </a:r>
            <a:r>
              <a:rPr lang="en-US" dirty="0" smtClean="0"/>
              <a:t>Islamic ideologies.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Says </a:t>
            </a:r>
            <a:r>
              <a:rPr lang="en-US" dirty="0"/>
              <a:t>President Assad </a:t>
            </a:r>
            <a:r>
              <a:rPr lang="en-US" dirty="0" smtClean="0"/>
              <a:t>must </a:t>
            </a:r>
            <a:r>
              <a:rPr lang="en-US" dirty="0"/>
              <a:t>hand over power to a transitional administration or be removed by </a:t>
            </a:r>
            <a:r>
              <a:rPr lang="en-US" dirty="0" smtClean="0"/>
              <a:t>force.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called for a no-fly zone to be imposed to protect civilians from bombardment by Syrian government </a:t>
            </a:r>
            <a:r>
              <a:rPr lang="en-US" dirty="0" smtClean="0"/>
              <a:t>forces.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Takes </a:t>
            </a:r>
            <a:r>
              <a:rPr lang="en-US" dirty="0"/>
              <a:t>part in the US-led coalition air campaign against IS, concerned by the group's advances and its popularity among a minority of Saudis.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852</TotalTime>
  <Words>1122</Words>
  <Application>Microsoft Office PowerPoint</Application>
  <PresentationFormat>On-screen Show (4:3)</PresentationFormat>
  <Paragraphs>120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Essential</vt:lpstr>
      <vt:lpstr>PowerPoint Presentation</vt:lpstr>
      <vt:lpstr>PowerPoint Presentation</vt:lpstr>
      <vt:lpstr>PowerPoint Presentation</vt:lpstr>
      <vt:lpstr>Situation in Syria: military presence of major players</vt:lpstr>
      <vt:lpstr>US-led coalition air strikes in Syria and Iraq</vt:lpstr>
      <vt:lpstr>Situation in Syria: Global and regional players</vt:lpstr>
      <vt:lpstr>Situation in Syria: Global and regional players(con-ed)</vt:lpstr>
      <vt:lpstr>Situation in Syria: Global and regional players (con-ed)</vt:lpstr>
      <vt:lpstr>Situation in Syria: Global and regional players (con-ed)</vt:lpstr>
      <vt:lpstr>Situation in Syria: Global and regional players (con-ed)</vt:lpstr>
      <vt:lpstr>Situation in Syria: Global and regional players (con-ed)</vt:lpstr>
      <vt:lpstr>PowerPoint Presentation</vt:lpstr>
      <vt:lpstr>PowerPoint Presentation</vt:lpstr>
      <vt:lpstr>Some reading sources: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</dc:creator>
  <cp:lastModifiedBy>mahir.ibrahimov</cp:lastModifiedBy>
  <cp:revision>99</cp:revision>
  <cp:lastPrinted>2015-12-08T20:00:33Z</cp:lastPrinted>
  <dcterms:created xsi:type="dcterms:W3CDTF">2015-02-08T01:43:43Z</dcterms:created>
  <dcterms:modified xsi:type="dcterms:W3CDTF">2015-12-10T23:21:11Z</dcterms:modified>
</cp:coreProperties>
</file>