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775" r:id="rId2"/>
    <p:sldId id="776" r:id="rId3"/>
    <p:sldId id="777" r:id="rId4"/>
    <p:sldId id="824" r:id="rId5"/>
    <p:sldId id="778" r:id="rId6"/>
    <p:sldId id="825" r:id="rId7"/>
    <p:sldId id="827" r:id="rId8"/>
    <p:sldId id="826" r:id="rId9"/>
    <p:sldId id="781" r:id="rId10"/>
    <p:sldId id="821"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C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8124" autoAdjust="0"/>
  </p:normalViewPr>
  <p:slideViewPr>
    <p:cSldViewPr>
      <p:cViewPr varScale="1">
        <p:scale>
          <a:sx n="86" d="100"/>
          <a:sy n="86" d="100"/>
        </p:scale>
        <p:origin x="108" y="13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7628" cy="464184"/>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1190" y="0"/>
            <a:ext cx="3037628" cy="464184"/>
          </a:xfrm>
          <a:prstGeom prst="rect">
            <a:avLst/>
          </a:prstGeom>
        </p:spPr>
        <p:txBody>
          <a:bodyPr vert="horz" lIns="91577" tIns="45789" rIns="91577" bIns="45789" rtlCol="0"/>
          <a:lstStyle>
            <a:lvl1pPr algn="r">
              <a:defRPr sz="1200"/>
            </a:lvl1pPr>
          </a:lstStyle>
          <a:p>
            <a:fld id="{3B17D7FC-4D12-43F2-B7AC-9DB5901E7BA0}" type="datetimeFigureOut">
              <a:rPr lang="en-US" smtClean="0"/>
              <a:pPr/>
              <a:t>2/20/2015</a:t>
            </a:fld>
            <a:endParaRPr lang="en-US" dirty="0"/>
          </a:p>
        </p:txBody>
      </p:sp>
      <p:sp>
        <p:nvSpPr>
          <p:cNvPr id="4" name="Footer Placeholder 3"/>
          <p:cNvSpPr>
            <a:spLocks noGrp="1"/>
          </p:cNvSpPr>
          <p:nvPr>
            <p:ph type="ftr" sz="quarter" idx="2"/>
          </p:nvPr>
        </p:nvSpPr>
        <p:spPr>
          <a:xfrm>
            <a:off x="7" y="8830627"/>
            <a:ext cx="3037628" cy="464184"/>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90" y="8830627"/>
            <a:ext cx="3037628" cy="464184"/>
          </a:xfrm>
          <a:prstGeom prst="rect">
            <a:avLst/>
          </a:prstGeom>
        </p:spPr>
        <p:txBody>
          <a:bodyPr vert="horz" lIns="91577" tIns="45789" rIns="91577" bIns="45789" rtlCol="0" anchor="b"/>
          <a:lstStyle>
            <a:lvl1pPr algn="r">
              <a:defRPr sz="1200"/>
            </a:lvl1pPr>
          </a:lstStyle>
          <a:p>
            <a:fld id="{4C350009-2B48-46A8-8A88-C7207004E153}" type="slidenum">
              <a:rPr lang="en-US" smtClean="0"/>
              <a:pPr/>
              <a:t>‹#›</a:t>
            </a:fld>
            <a:endParaRPr lang="en-US" dirty="0"/>
          </a:p>
        </p:txBody>
      </p:sp>
    </p:spTree>
    <p:extLst>
      <p:ext uri="{BB962C8B-B14F-4D97-AF65-F5344CB8AC3E}">
        <p14:creationId xmlns:p14="http://schemas.microsoft.com/office/powerpoint/2010/main" val="174796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1" tIns="46586" rIns="93171" bIns="46586" rtlCol="0"/>
          <a:lstStyle>
            <a:lvl1pPr algn="r">
              <a:defRPr sz="1200"/>
            </a:lvl1pPr>
          </a:lstStyle>
          <a:p>
            <a:fld id="{4FCA6516-EBC5-4550-8E1E-9109E1AA21A3}" type="datetimeFigureOut">
              <a:rPr lang="en-US" smtClean="0"/>
              <a:pPr/>
              <a:t>2/20/2015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1" tIns="46586" rIns="93171" bIns="46586" rtlCol="0" anchor="b"/>
          <a:lstStyle>
            <a:lvl1pPr algn="r">
              <a:defRPr sz="1200"/>
            </a:lvl1pPr>
          </a:lstStyle>
          <a:p>
            <a:fld id="{1F7ABA8A-E112-49F0-8C5C-D3CCE2C3EB68}" type="slidenum">
              <a:rPr lang="en-US" smtClean="0"/>
              <a:pPr/>
              <a:t>‹#›</a:t>
            </a:fld>
            <a:endParaRPr lang="en-US" dirty="0"/>
          </a:p>
        </p:txBody>
      </p:sp>
    </p:spTree>
    <p:extLst>
      <p:ext uri="{BB962C8B-B14F-4D97-AF65-F5344CB8AC3E}">
        <p14:creationId xmlns:p14="http://schemas.microsoft.com/office/powerpoint/2010/main" val="327276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7ABA8A-E112-49F0-8C5C-D3CCE2C3EB68}" type="slidenum">
              <a:rPr lang="en-US" smtClean="0"/>
              <a:pPr/>
              <a:t>1</a:t>
            </a:fld>
            <a:endParaRPr lang="en-US" dirty="0"/>
          </a:p>
        </p:txBody>
      </p:sp>
    </p:spTree>
    <p:extLst>
      <p:ext uri="{BB962C8B-B14F-4D97-AF65-F5344CB8AC3E}">
        <p14:creationId xmlns:p14="http://schemas.microsoft.com/office/powerpoint/2010/main" val="29558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7ABA8A-E112-49F0-8C5C-D3CCE2C3EB68}" type="slidenum">
              <a:rPr lang="en-US" smtClean="0"/>
              <a:pPr/>
              <a:t>10</a:t>
            </a:fld>
            <a:endParaRPr lang="en-US" dirty="0"/>
          </a:p>
        </p:txBody>
      </p:sp>
    </p:spTree>
    <p:extLst>
      <p:ext uri="{BB962C8B-B14F-4D97-AF65-F5344CB8AC3E}">
        <p14:creationId xmlns:p14="http://schemas.microsoft.com/office/powerpoint/2010/main" val="98172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ABA8A-E112-49F0-8C5C-D3CCE2C3EB68}" type="slidenum">
              <a:rPr lang="en-US" smtClean="0"/>
              <a:pPr/>
              <a:t>2</a:t>
            </a:fld>
            <a:endParaRPr lang="en-US" dirty="0"/>
          </a:p>
        </p:txBody>
      </p:sp>
    </p:spTree>
    <p:extLst>
      <p:ext uri="{BB962C8B-B14F-4D97-AF65-F5344CB8AC3E}">
        <p14:creationId xmlns:p14="http://schemas.microsoft.com/office/powerpoint/2010/main" val="425496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ABA8A-E112-49F0-8C5C-D3CCE2C3EB68}" type="slidenum">
              <a:rPr lang="en-US" smtClean="0"/>
              <a:pPr/>
              <a:t>3</a:t>
            </a:fld>
            <a:endParaRPr lang="en-US" dirty="0"/>
          </a:p>
        </p:txBody>
      </p:sp>
    </p:spTree>
    <p:extLst>
      <p:ext uri="{BB962C8B-B14F-4D97-AF65-F5344CB8AC3E}">
        <p14:creationId xmlns:p14="http://schemas.microsoft.com/office/powerpoint/2010/main" val="95311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202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7ABA8A-E112-49F0-8C5C-D3CCE2C3EB68}" type="slidenum">
              <a:rPr lang="en-US" smtClean="0"/>
              <a:pPr/>
              <a:t>5</a:t>
            </a:fld>
            <a:endParaRPr lang="en-US" dirty="0"/>
          </a:p>
        </p:txBody>
      </p:sp>
    </p:spTree>
    <p:extLst>
      <p:ext uri="{BB962C8B-B14F-4D97-AF65-F5344CB8AC3E}">
        <p14:creationId xmlns:p14="http://schemas.microsoft.com/office/powerpoint/2010/main" val="308598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8271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7ABA8A-E112-49F0-8C5C-D3CCE2C3EB68}" type="slidenum">
              <a:rPr lang="en-US" smtClean="0"/>
              <a:pPr/>
              <a:t>7</a:t>
            </a:fld>
            <a:endParaRPr lang="en-US" dirty="0"/>
          </a:p>
        </p:txBody>
      </p:sp>
    </p:spTree>
    <p:extLst>
      <p:ext uri="{BB962C8B-B14F-4D97-AF65-F5344CB8AC3E}">
        <p14:creationId xmlns:p14="http://schemas.microsoft.com/office/powerpoint/2010/main" val="199053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4739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FBD530-D639-44F7-A593-82CA4EF69B71}" type="slidenum">
              <a:rPr lang="en-US" smtClean="0"/>
              <a:pPr/>
              <a:t>9</a:t>
            </a:fld>
            <a:endParaRPr lang="en-US"/>
          </a:p>
        </p:txBody>
      </p:sp>
    </p:spTree>
    <p:extLst>
      <p:ext uri="{BB962C8B-B14F-4D97-AF65-F5344CB8AC3E}">
        <p14:creationId xmlns:p14="http://schemas.microsoft.com/office/powerpoint/2010/main" val="417225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43D04-DDFB-4BAE-9A88-F3F18ACDB7DC}" type="datetimeFigureOut">
              <a:rPr lang="en-US" smtClean="0"/>
              <a:pPr/>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43D04-DDFB-4BAE-9A88-F3F18ACDB7DC}" type="datetimeFigureOut">
              <a:rPr lang="en-US" smtClean="0"/>
              <a:pPr/>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43D04-DDFB-4BAE-9A88-F3F18ACDB7DC}" type="datetimeFigureOut">
              <a:rPr lang="en-US" smtClean="0"/>
              <a:pPr/>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43D04-DDFB-4BAE-9A88-F3F18ACDB7DC}" type="datetimeFigureOut">
              <a:rPr lang="en-US" smtClean="0"/>
              <a:pPr/>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43D04-DDFB-4BAE-9A88-F3F18ACDB7DC}" type="datetimeFigureOut">
              <a:rPr lang="en-US" smtClean="0"/>
              <a:pPr/>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43D04-DDFB-4BAE-9A88-F3F18ACDB7DC}" type="datetimeFigureOut">
              <a:rPr lang="en-US" smtClean="0"/>
              <a:pPr/>
              <a:t>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43D04-DDFB-4BAE-9A88-F3F18ACDB7DC}" type="datetimeFigureOut">
              <a:rPr lang="en-US" smtClean="0"/>
              <a:pPr/>
              <a:t>2/20/2015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43D04-DDFB-4BAE-9A88-F3F18ACDB7DC}" type="datetimeFigureOut">
              <a:rPr lang="en-US" smtClean="0"/>
              <a:pPr/>
              <a:t>2/20/2015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43D04-DDFB-4BAE-9A88-F3F18ACDB7DC}" type="datetimeFigureOut">
              <a:rPr lang="en-US" smtClean="0"/>
              <a:pPr/>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43D04-DDFB-4BAE-9A88-F3F18ACDB7DC}" type="datetimeFigureOut">
              <a:rPr lang="en-US" smtClean="0"/>
              <a:pPr/>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E539E-85DD-4372-8CF0-BF435A7CC80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usacac.army.mil/"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43D04-DDFB-4BAE-9A88-F3F18ACDB7DC}" type="datetimeFigureOut">
              <a:rPr lang="en-US" smtClean="0"/>
              <a:pPr/>
              <a:t>2/20/2015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E539E-85DD-4372-8CF0-BF435A7CC808}" type="slidenum">
              <a:rPr lang="en-US" smtClean="0"/>
              <a:pPr/>
              <a:t>‹#›</a:t>
            </a:fld>
            <a:endParaRPr lang="en-US" dirty="0"/>
          </a:p>
        </p:txBody>
      </p:sp>
      <p:sp>
        <p:nvSpPr>
          <p:cNvPr id="8" name="Text Box 12">
            <a:hlinkClick r:id="rId14"/>
          </p:cNvPr>
          <p:cNvSpPr txBox="1">
            <a:spLocks noChangeArrowheads="1"/>
          </p:cNvSpPr>
          <p:nvPr userDrawn="1"/>
        </p:nvSpPr>
        <p:spPr bwMode="auto">
          <a:xfrm>
            <a:off x="1157074" y="6565723"/>
            <a:ext cx="3740150" cy="273050"/>
          </a:xfrm>
          <a:prstGeom prst="rect">
            <a:avLst/>
          </a:prstGeom>
          <a:noFill/>
          <a:ln w="9525">
            <a:noFill/>
            <a:miter lim="800000"/>
            <a:headEnd/>
            <a:tailEnd/>
          </a:ln>
          <a:effectLst/>
        </p:spPr>
        <p:txBody>
          <a:bodyPr lIns="91399" tIns="45700" rIns="91399" bIns="45700"/>
          <a:lstStyle/>
          <a:p>
            <a:pPr defTabSz="913993">
              <a:defRPr/>
            </a:pPr>
            <a:r>
              <a:rPr lang="en-US" sz="1200" b="1" dirty="0">
                <a:solidFill>
                  <a:srgbClr val="0000CC"/>
                </a:solidFill>
                <a:latin typeface="Arial" pitchFamily="34" charset="0"/>
              </a:rPr>
              <a:t>Visit us at usacac.army.mil</a:t>
            </a:r>
            <a:endParaRPr lang="en-US" sz="2000" dirty="0">
              <a:solidFill>
                <a:srgbClr val="0000CC"/>
              </a:solidFill>
              <a:latin typeface="Arial" pitchFamily="34" charset="0"/>
            </a:endParaRPr>
          </a:p>
        </p:txBody>
      </p:sp>
      <p:pic>
        <p:nvPicPr>
          <p:cNvPr id="9" name="Picture 15" descr="CAC-Logo">
            <a:hlinkClick r:id="rId14"/>
          </p:cNvPr>
          <p:cNvPicPr>
            <a:picLocks noChangeAspect="1" noChangeArrowheads="1"/>
          </p:cNvPicPr>
          <p:nvPr userDrawn="1"/>
        </p:nvPicPr>
        <p:blipFill>
          <a:blip r:embed="rId15" cstate="print"/>
          <a:srcRect b="3957"/>
          <a:stretch>
            <a:fillRect/>
          </a:stretch>
        </p:blipFill>
        <p:spPr bwMode="auto">
          <a:xfrm>
            <a:off x="3213" y="6246636"/>
            <a:ext cx="1217612" cy="592137"/>
          </a:xfrm>
          <a:prstGeom prst="rect">
            <a:avLst/>
          </a:prstGeom>
          <a:noFill/>
          <a:ln w="9525">
            <a:noFill/>
            <a:miter lim="800000"/>
            <a:headEnd/>
            <a:tailEnd/>
          </a:ln>
        </p:spPr>
      </p:pic>
      <p:pic>
        <p:nvPicPr>
          <p:cNvPr id="10" name="Picture 17" descr="P-300-Md-BOTG-Brand-Banner-Horz"/>
          <p:cNvPicPr>
            <a:picLocks noChangeAspect="1" noChangeArrowheads="1"/>
          </p:cNvPicPr>
          <p:nvPr userDrawn="1"/>
        </p:nvPicPr>
        <p:blipFill>
          <a:blip r:embed="rId16" cstate="print"/>
          <a:srcRect l="2744" t="10001" r="77745"/>
          <a:stretch>
            <a:fillRect/>
          </a:stretch>
        </p:blipFill>
        <p:spPr bwMode="auto">
          <a:xfrm>
            <a:off x="0" y="4"/>
            <a:ext cx="457200" cy="639763"/>
          </a:xfrm>
          <a:prstGeom prst="rect">
            <a:avLst/>
          </a:prstGeom>
          <a:noFill/>
          <a:ln w="9525">
            <a:noFill/>
            <a:miter lim="800000"/>
            <a:headEnd/>
            <a:tailEnd/>
          </a:ln>
        </p:spPr>
      </p:pic>
      <p:sp>
        <p:nvSpPr>
          <p:cNvPr id="11" name="Rectangle 18"/>
          <p:cNvSpPr>
            <a:spLocks noChangeArrowheads="1"/>
          </p:cNvSpPr>
          <p:nvPr userDrawn="1"/>
        </p:nvSpPr>
        <p:spPr bwMode="auto">
          <a:xfrm>
            <a:off x="0" y="0"/>
            <a:ext cx="4571999" cy="639763"/>
          </a:xfrm>
          <a:prstGeom prst="rect">
            <a:avLst/>
          </a:prstGeom>
          <a:solidFill>
            <a:schemeClr val="tx1"/>
          </a:solidFill>
          <a:ln w="9525">
            <a:noFill/>
            <a:miter lim="800000"/>
            <a:headEnd/>
            <a:tailEnd/>
          </a:ln>
        </p:spPr>
        <p:txBody>
          <a:bodyPr wrap="none" lIns="68575" tIns="34287" rIns="68575" bIns="34287" anchor="ctr"/>
          <a:lstStyle/>
          <a:p>
            <a:pPr marL="574675" indent="-60325" defTabSz="913993">
              <a:defRPr/>
            </a:pPr>
            <a:r>
              <a:rPr lang="en-US" sz="1275" b="1" dirty="0">
                <a:solidFill>
                  <a:srgbClr val="F6C700"/>
                </a:solidFill>
              </a:rPr>
              <a:t>AMERICA’S ARMY</a:t>
            </a:r>
          </a:p>
          <a:p>
            <a:pPr marL="574675" indent="-60325" defTabSz="913993">
              <a:defRPr/>
            </a:pPr>
            <a:r>
              <a:rPr lang="en-US" sz="1275" b="1" dirty="0">
                <a:solidFill>
                  <a:srgbClr val="969696"/>
                </a:solidFill>
              </a:rPr>
              <a:t>OUR PROFESSION – STAND STRONG</a:t>
            </a:r>
          </a:p>
        </p:txBody>
      </p:sp>
      <p:pic>
        <p:nvPicPr>
          <p:cNvPr id="12" name="Picture 2" descr="http://i73.photobucket.com/albums/i202/FLCrackerGirl/1SewBizUSA/usarmyT1.jpg"/>
          <p:cNvPicPr>
            <a:picLocks noChangeAspect="1" noChangeArrowheads="1"/>
          </p:cNvPicPr>
          <p:nvPr userDrawn="1"/>
        </p:nvPicPr>
        <p:blipFill>
          <a:blip r:embed="rId17" cstate="print"/>
          <a:srcRect/>
          <a:stretch>
            <a:fillRect/>
          </a:stretch>
        </p:blipFill>
        <p:spPr bwMode="auto">
          <a:xfrm>
            <a:off x="0" y="-1"/>
            <a:ext cx="552449" cy="635351"/>
          </a:xfrm>
          <a:prstGeom prst="rect">
            <a:avLst/>
          </a:prstGeom>
          <a:noFill/>
        </p:spPr>
      </p:pic>
      <p:sp>
        <p:nvSpPr>
          <p:cNvPr id="13"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574675" indent="-60325" defTabSz="913993">
              <a:defRPr/>
            </a:pPr>
            <a:endParaRPr lang="en-US" sz="1275" b="1" dirty="0">
              <a:solidFill>
                <a:srgbClr val="969696"/>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gif"/><Relationship Id="rId5" Type="http://schemas.openxmlformats.org/officeDocument/2006/relationships/image" Target="../media/image5.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4876800"/>
            <a:ext cx="6629400" cy="1785104"/>
          </a:xfrm>
          <a:prstGeom prst="rect">
            <a:avLst/>
          </a:prstGeom>
        </p:spPr>
        <p:txBody>
          <a:bodyPr wrap="square">
            <a:spAutoFit/>
          </a:bodyPr>
          <a:lstStyle/>
          <a:p>
            <a:pPr lvl="0" algn="ctr">
              <a:spcBef>
                <a:spcPct val="0"/>
              </a:spcBef>
            </a:pPr>
            <a:r>
              <a:rPr lang="en-US" sz="2800" b="1" i="1" dirty="0" smtClean="0">
                <a:effectLst>
                  <a:outerShdw blurRad="38100" dist="38100" dir="2700000" algn="tl">
                    <a:srgbClr val="000000">
                      <a:alpha val="43137"/>
                    </a:srgbClr>
                  </a:outerShdw>
                </a:effectLst>
                <a:latin typeface="Arial" pitchFamily="34" charset="0"/>
                <a:cs typeface="Arial" pitchFamily="34" charset="0"/>
              </a:rPr>
              <a:t> </a:t>
            </a:r>
            <a:r>
              <a:rPr lang="en-US" sz="2400" b="1" i="1" dirty="0" smtClean="0">
                <a:effectLst>
                  <a:outerShdw blurRad="38100" dist="38100" dir="2700000" algn="tl">
                    <a:srgbClr val="000000">
                      <a:alpha val="43137"/>
                    </a:srgbClr>
                  </a:outerShdw>
                </a:effectLst>
                <a:latin typeface="Arial" pitchFamily="34" charset="0"/>
                <a:cs typeface="Arial" pitchFamily="34" charset="0"/>
              </a:rPr>
              <a:t>LREC Management Office (LRECMO)</a:t>
            </a:r>
          </a:p>
          <a:p>
            <a:pPr lvl="0" algn="ctr">
              <a:spcBef>
                <a:spcPct val="0"/>
              </a:spcBef>
            </a:pPr>
            <a:r>
              <a:rPr lang="en-US" sz="1600" b="1" i="1" dirty="0" smtClean="0">
                <a:effectLst>
                  <a:outerShdw blurRad="38100" dist="38100" dir="2700000" algn="tl">
                    <a:srgbClr val="000000">
                      <a:alpha val="43137"/>
                    </a:srgbClr>
                  </a:outerShdw>
                </a:effectLst>
                <a:latin typeface="Arial" pitchFamily="34" charset="0"/>
                <a:cs typeface="Arial" pitchFamily="34" charset="0"/>
              </a:rPr>
              <a:t> (Blended LREC Enterprise)</a:t>
            </a:r>
          </a:p>
          <a:p>
            <a:pPr algn="ctr" defTabSz="913993">
              <a:spcBef>
                <a:spcPct val="0"/>
              </a:spcBef>
              <a:defRPr/>
            </a:pPr>
            <a:r>
              <a:rPr lang="en-US" sz="24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Dr. Ibrahimov</a:t>
            </a:r>
          </a:p>
          <a:p>
            <a:pPr algn="ctr" defTabSz="913993">
              <a:spcBef>
                <a:spcPct val="0"/>
              </a:spcBef>
              <a:defRPr/>
            </a:pPr>
            <a:r>
              <a:rPr lang="en-US" sz="2400" b="1"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12 August 2014</a:t>
            </a:r>
          </a:p>
          <a:p>
            <a:pPr lvl="0" algn="ctr">
              <a:spcBef>
                <a:spcPct val="0"/>
              </a:spcBef>
            </a:pPr>
            <a:r>
              <a:rPr lang="en-US" b="1" i="1" dirty="0" smtClean="0">
                <a:effectLst>
                  <a:outerShdw blurRad="38100" dist="38100" dir="2700000" algn="tl">
                    <a:srgbClr val="000000">
                      <a:alpha val="43137"/>
                    </a:srgbClr>
                  </a:outerShdw>
                </a:effectLst>
                <a:latin typeface="Arial" pitchFamily="34" charset="0"/>
                <a:cs typeface="Arial" pitchFamily="34" charset="0"/>
              </a:rPr>
              <a:t> </a:t>
            </a:r>
            <a:endParaRPr lang="en-US" dirty="0"/>
          </a:p>
        </p:txBody>
      </p:sp>
      <p:sp>
        <p:nvSpPr>
          <p:cNvPr id="3" name="Rectangle 2"/>
          <p:cNvSpPr/>
          <p:nvPr/>
        </p:nvSpPr>
        <p:spPr>
          <a:xfrm flipH="1">
            <a:off x="0" y="4572000"/>
            <a:ext cx="9144000" cy="762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9" tIns="45700" rIns="91399" bIns="45700" rtlCol="0" anchor="ctr"/>
          <a:lstStyle/>
          <a:p>
            <a:pPr algn="ctr" defTabSz="913993"/>
            <a:endParaRPr lang="en-US" dirty="0">
              <a:solidFill>
                <a:prstClr val="white"/>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304800" y="5638800"/>
            <a:ext cx="8610600" cy="1477328"/>
          </a:xfrm>
          <a:prstGeom prst="rect">
            <a:avLst/>
          </a:prstGeom>
        </p:spPr>
        <p:txBody>
          <a:bodyPr wrap="square">
            <a:spAutoFit/>
          </a:bodyPr>
          <a:lstStyle/>
          <a:p>
            <a:pPr lvl="0" algn="ctr">
              <a:spcBef>
                <a:spcPct val="0"/>
              </a:spcBef>
            </a:pPr>
            <a:r>
              <a:rPr lang="en-US" b="1" i="1" dirty="0" smtClean="0">
                <a:effectLst>
                  <a:outerShdw blurRad="38100" dist="38100" dir="2700000" algn="tl">
                    <a:srgbClr val="000000">
                      <a:alpha val="43137"/>
                    </a:srgbClr>
                  </a:outerShdw>
                </a:effectLst>
                <a:latin typeface="Arial" pitchFamily="34" charset="0"/>
                <a:cs typeface="Arial" pitchFamily="34" charset="0"/>
              </a:rPr>
              <a:t> LREC Management Office (LRECMO)</a:t>
            </a:r>
          </a:p>
          <a:p>
            <a:pPr lvl="0" algn="ctr">
              <a:spcBef>
                <a:spcPct val="0"/>
              </a:spcBef>
            </a:pPr>
            <a:r>
              <a:rPr lang="en-US" b="1" i="1" dirty="0" smtClean="0">
                <a:effectLst>
                  <a:outerShdw blurRad="38100" dist="38100" dir="2700000" algn="tl">
                    <a:srgbClr val="000000">
                      <a:alpha val="43137"/>
                    </a:srgbClr>
                  </a:outerShdw>
                </a:effectLst>
                <a:latin typeface="Arial" pitchFamily="34" charset="0"/>
                <a:cs typeface="Arial" pitchFamily="34" charset="0"/>
              </a:rPr>
              <a:t>(TIF Brief)</a:t>
            </a:r>
          </a:p>
          <a:p>
            <a:pPr algn="ctr" defTabSz="913993">
              <a:spcBef>
                <a:spcPct val="0"/>
              </a:spcBef>
              <a:defRPr/>
            </a:pPr>
            <a:r>
              <a:rPr lang="en-US"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Dr. Ibrahimov </a:t>
            </a:r>
            <a:r>
              <a:rPr lang="en-US" sz="11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a:t>
            </a:r>
            <a:r>
              <a:rPr lang="en-US" sz="1100" b="1"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12 August 2014)</a:t>
            </a:r>
          </a:p>
          <a:p>
            <a:pPr algn="ctr" defTabSz="913993">
              <a:spcBef>
                <a:spcPct val="0"/>
              </a:spcBef>
              <a:defRPr/>
            </a:pPr>
            <a:endParaRPr lang="en-US"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endParaRPr lang="en-US"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3066288"/>
            <a:ext cx="3657600" cy="707886"/>
          </a:xfrm>
          <a:prstGeom prst="rect">
            <a:avLst/>
          </a:prstGeom>
          <a:noFill/>
        </p:spPr>
        <p:txBody>
          <a:bodyPr wrap="square" rtlCol="0">
            <a:spAutoFit/>
          </a:bodyPr>
          <a:lstStyle/>
          <a:p>
            <a:pPr algn="ctr"/>
            <a:r>
              <a:rPr lang="en-US" sz="4000" b="1" dirty="0" smtClean="0">
                <a:latin typeface="Arial" pitchFamily="34" charset="0"/>
                <a:cs typeface="Arial" pitchFamily="34" charset="0"/>
              </a:rPr>
              <a:t>Discussion</a:t>
            </a:r>
            <a:endParaRPr lang="en-US" sz="4000" b="1"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152400"/>
            <a:ext cx="4572001" cy="338554"/>
          </a:xfrm>
          <a:prstGeom prst="rect">
            <a:avLst/>
          </a:prstGeom>
          <a:noFill/>
        </p:spPr>
        <p:txBody>
          <a:bodyPr wrap="square" rtlCol="0">
            <a:spAutoFit/>
          </a:bodyPr>
          <a:lstStyle/>
          <a:p>
            <a:pPr algn="ctr"/>
            <a:r>
              <a:rPr lang="en-US" sz="1600" b="1" i="1" dirty="0" smtClean="0">
                <a:solidFill>
                  <a:srgbClr val="FFC000"/>
                </a:solidFill>
                <a:latin typeface="Arial" pitchFamily="34" charset="0"/>
                <a:cs typeface="Arial" pitchFamily="34" charset="0"/>
              </a:rPr>
              <a:t> Blended LREC Approach</a:t>
            </a:r>
          </a:p>
        </p:txBody>
      </p:sp>
      <p:sp>
        <p:nvSpPr>
          <p:cNvPr id="23" name="TextBox 22"/>
          <p:cNvSpPr txBox="1"/>
          <p:nvPr/>
        </p:nvSpPr>
        <p:spPr>
          <a:xfrm>
            <a:off x="0" y="864275"/>
            <a:ext cx="4343400" cy="1600438"/>
          </a:xfrm>
          <a:prstGeom prst="rect">
            <a:avLst/>
          </a:prstGeom>
          <a:solidFill>
            <a:schemeClr val="accent4">
              <a:lumMod val="75000"/>
            </a:schemeClr>
          </a:solidFill>
        </p:spPr>
        <p:txBody>
          <a:bodyPr wrap="square" rtlCol="0">
            <a:spAutoFit/>
          </a:bodyPr>
          <a:lstStyle/>
          <a:p>
            <a:pPr marL="285750" indent="-285750">
              <a:buFontTx/>
              <a:buChar char="-"/>
            </a:pPr>
            <a:endParaRPr lang="en-US" sz="1400" b="1" dirty="0" smtClean="0">
              <a:solidFill>
                <a:schemeClr val="bg1"/>
              </a:solidFill>
              <a:latin typeface="Arial" pitchFamily="34" charset="0"/>
              <a:cs typeface="Arial" pitchFamily="34" charset="0"/>
            </a:endParaRPr>
          </a:p>
          <a:p>
            <a:r>
              <a:rPr lang="en-US" sz="1400" b="1" dirty="0" smtClean="0">
                <a:solidFill>
                  <a:schemeClr val="bg1"/>
                </a:solidFill>
                <a:latin typeface="Arial" pitchFamily="34" charset="0"/>
                <a:cs typeface="Arial" pitchFamily="34" charset="0"/>
              </a:rPr>
              <a:t>To provide information on the distinct roles and responsibilities of the Defense Language Institute Foreign Language Center (DLIFLC), TRADOC Culture Center (TCC), and Human Terrain System (HTS) in support of  Army’s training requirements</a:t>
            </a:r>
          </a:p>
        </p:txBody>
      </p:sp>
      <p:sp>
        <p:nvSpPr>
          <p:cNvPr id="3" name="TextBox 2"/>
          <p:cNvSpPr txBox="1"/>
          <p:nvPr/>
        </p:nvSpPr>
        <p:spPr>
          <a:xfrm>
            <a:off x="1331893" y="685800"/>
            <a:ext cx="966931" cy="369332"/>
          </a:xfrm>
          <a:prstGeom prst="rect">
            <a:avLst/>
          </a:prstGeom>
          <a:solidFill>
            <a:srgbClr val="339966"/>
          </a:solidFill>
        </p:spPr>
        <p:txBody>
          <a:bodyPr wrap="none" rtlCol="0">
            <a:spAutoFit/>
          </a:bodyPr>
          <a:lstStyle/>
          <a:p>
            <a:r>
              <a:rPr lang="en-US" b="1" dirty="0" smtClean="0">
                <a:solidFill>
                  <a:schemeClr val="bg1"/>
                </a:solidFill>
              </a:rPr>
              <a:t>Purpose</a:t>
            </a:r>
          </a:p>
        </p:txBody>
      </p:sp>
      <p:sp>
        <p:nvSpPr>
          <p:cNvPr id="5" name="Right Arrow 4"/>
          <p:cNvSpPr/>
          <p:nvPr/>
        </p:nvSpPr>
        <p:spPr>
          <a:xfrm>
            <a:off x="4724400" y="4114800"/>
            <a:ext cx="3352800" cy="1066800"/>
          </a:xfrm>
          <a:prstGeom prst="rightArrow">
            <a:avLst/>
          </a:prstGeom>
          <a:solidFill>
            <a:schemeClr val="accent4">
              <a:lumMod val="60000"/>
              <a:lumOff val="40000"/>
            </a:schemeClr>
          </a:solidFill>
          <a:ln>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FF"/>
                </a:solidFill>
                <a:latin typeface="Arial" pitchFamily="34" charset="0"/>
                <a:cs typeface="Arial" pitchFamily="34" charset="0"/>
              </a:rPr>
              <a:t>socio-cultural research and analysis to commanders and staffs in support of information requirements</a:t>
            </a:r>
            <a:endParaRPr lang="en-US" sz="1000" b="1" dirty="0">
              <a:solidFill>
                <a:srgbClr val="0000FF"/>
              </a:solidFill>
            </a:endParaRPr>
          </a:p>
        </p:txBody>
      </p:sp>
      <p:sp>
        <p:nvSpPr>
          <p:cNvPr id="7" name="TextBox 6"/>
          <p:cNvSpPr txBox="1"/>
          <p:nvPr/>
        </p:nvSpPr>
        <p:spPr>
          <a:xfrm>
            <a:off x="4343400" y="1219200"/>
            <a:ext cx="381000" cy="1323439"/>
          </a:xfrm>
          <a:prstGeom prst="rect">
            <a:avLst/>
          </a:prstGeom>
          <a:solidFill>
            <a:srgbClr val="7030A0"/>
          </a:solidFill>
          <a:scene3d>
            <a:camera prst="orthographicFront"/>
            <a:lightRig rig="threePt" dir="t"/>
          </a:scene3d>
          <a:sp3d>
            <a:bevelT w="165100" prst="coolSlant"/>
          </a:sp3d>
        </p:spPr>
        <p:txBody>
          <a:bodyPr wrap="square" rtlCol="0">
            <a:spAutoFit/>
          </a:bodyPr>
          <a:lstStyle/>
          <a:p>
            <a:r>
              <a:rPr lang="en-US" sz="2000" b="1" dirty="0" smtClean="0">
                <a:solidFill>
                  <a:schemeClr val="bg1"/>
                </a:solidFill>
              </a:rPr>
              <a:t>LREC</a:t>
            </a:r>
            <a:endParaRPr lang="en-US" sz="2000" b="1" dirty="0">
              <a:solidFill>
                <a:schemeClr val="bg1"/>
              </a:solidFill>
            </a:endParaRPr>
          </a:p>
        </p:txBody>
      </p:sp>
      <p:sp>
        <p:nvSpPr>
          <p:cNvPr id="24" name="TextBox 23"/>
          <p:cNvSpPr txBox="1"/>
          <p:nvPr/>
        </p:nvSpPr>
        <p:spPr>
          <a:xfrm>
            <a:off x="4343400" y="2895600"/>
            <a:ext cx="381000" cy="1015663"/>
          </a:xfrm>
          <a:prstGeom prst="rect">
            <a:avLst/>
          </a:prstGeom>
          <a:solidFill>
            <a:srgbClr val="7030A0"/>
          </a:solidFill>
          <a:scene3d>
            <a:camera prst="orthographicFront"/>
            <a:lightRig rig="threePt" dir="t"/>
          </a:scene3d>
          <a:sp3d>
            <a:bevelT w="165100" prst="coolSlant"/>
          </a:sp3d>
        </p:spPr>
        <p:txBody>
          <a:bodyPr wrap="square" rtlCol="0">
            <a:spAutoFit/>
          </a:bodyPr>
          <a:lstStyle/>
          <a:p>
            <a:r>
              <a:rPr lang="en-US" sz="2000" b="1" dirty="0" smtClean="0">
                <a:solidFill>
                  <a:schemeClr val="bg1"/>
                </a:solidFill>
              </a:rPr>
              <a:t>REC</a:t>
            </a:r>
            <a:endParaRPr lang="en-US" sz="2000" b="1" dirty="0">
              <a:solidFill>
                <a:schemeClr val="bg1"/>
              </a:solidFill>
            </a:endParaRPr>
          </a:p>
        </p:txBody>
      </p:sp>
      <p:sp>
        <p:nvSpPr>
          <p:cNvPr id="26" name="TextBox 25"/>
          <p:cNvSpPr txBox="1"/>
          <p:nvPr/>
        </p:nvSpPr>
        <p:spPr>
          <a:xfrm>
            <a:off x="4343400" y="4267201"/>
            <a:ext cx="381000" cy="1015663"/>
          </a:xfrm>
          <a:prstGeom prst="rect">
            <a:avLst/>
          </a:prstGeom>
          <a:solidFill>
            <a:srgbClr val="7030A0"/>
          </a:solidFill>
          <a:scene3d>
            <a:camera prst="orthographicFront"/>
            <a:lightRig rig="threePt" dir="t"/>
          </a:scene3d>
          <a:sp3d>
            <a:bevelT w="165100" prst="coolSlant"/>
          </a:sp3d>
        </p:spPr>
        <p:txBody>
          <a:bodyPr wrap="square" rtlCol="0">
            <a:spAutoFit/>
          </a:bodyPr>
          <a:lstStyle/>
          <a:p>
            <a:r>
              <a:rPr lang="en-US" sz="2000" b="1" dirty="0" smtClean="0">
                <a:solidFill>
                  <a:schemeClr val="bg1"/>
                </a:solidFill>
              </a:rPr>
              <a:t>REC</a:t>
            </a:r>
            <a:endParaRPr lang="en-US" sz="2000" b="1" dirty="0">
              <a:solidFill>
                <a:schemeClr val="bg1"/>
              </a:solidFill>
            </a:endParaRPr>
          </a:p>
        </p:txBody>
      </p:sp>
      <p:sp>
        <p:nvSpPr>
          <p:cNvPr id="29" name="Right Arrow 28"/>
          <p:cNvSpPr/>
          <p:nvPr/>
        </p:nvSpPr>
        <p:spPr>
          <a:xfrm>
            <a:off x="4724400" y="2667000"/>
            <a:ext cx="3429000" cy="1219200"/>
          </a:xfrm>
          <a:prstGeom prst="rightArrow">
            <a:avLst/>
          </a:prstGeom>
          <a:solidFill>
            <a:schemeClr val="accent4">
              <a:lumMod val="60000"/>
              <a:lumOff val="40000"/>
            </a:schemeClr>
          </a:solidFill>
          <a:ln>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20" marR="180975" indent="-109220">
              <a:lnSpc>
                <a:spcPct val="100000"/>
              </a:lnSpc>
              <a:tabLst>
                <a:tab pos="122555" algn="l"/>
              </a:tabLst>
            </a:pPr>
            <a:r>
              <a:rPr lang="en-US" sz="1000" b="1" dirty="0" smtClean="0">
                <a:solidFill>
                  <a:srgbClr val="0000FF"/>
                </a:solidFill>
                <a:latin typeface="Arial"/>
                <a:cs typeface="Arial"/>
              </a:rPr>
              <a:t>   </a:t>
            </a:r>
          </a:p>
          <a:p>
            <a:pPr marL="121920" marR="180975" indent="-109220">
              <a:lnSpc>
                <a:spcPct val="100000"/>
              </a:lnSpc>
              <a:tabLst>
                <a:tab pos="122555" algn="l"/>
              </a:tabLst>
            </a:pPr>
            <a:r>
              <a:rPr lang="en-US" sz="1000" b="1" dirty="0" smtClean="0">
                <a:solidFill>
                  <a:srgbClr val="0000FF"/>
                </a:solidFill>
                <a:latin typeface="Arial"/>
                <a:cs typeface="Arial"/>
              </a:rPr>
              <a:t>   training</a:t>
            </a:r>
            <a:r>
              <a:rPr lang="en-US" sz="1000" b="1" spc="-30" dirty="0" smtClean="0">
                <a:solidFill>
                  <a:srgbClr val="0000FF"/>
                </a:solidFill>
                <a:latin typeface="Arial"/>
                <a:cs typeface="Arial"/>
              </a:rPr>
              <a:t> </a:t>
            </a:r>
            <a:r>
              <a:rPr lang="en-US" sz="1000" b="1" dirty="0" smtClean="0">
                <a:solidFill>
                  <a:srgbClr val="0000FF"/>
                </a:solidFill>
                <a:latin typeface="Arial"/>
                <a:cs typeface="Arial"/>
              </a:rPr>
              <a:t>and</a:t>
            </a:r>
            <a:r>
              <a:rPr lang="en-US" sz="1000" b="1" spc="-20" dirty="0" smtClean="0">
                <a:solidFill>
                  <a:srgbClr val="0000FF"/>
                </a:solidFill>
                <a:latin typeface="Arial"/>
                <a:cs typeface="Arial"/>
              </a:rPr>
              <a:t> </a:t>
            </a:r>
            <a:r>
              <a:rPr lang="en-US" sz="1000" b="1" dirty="0" smtClean="0">
                <a:solidFill>
                  <a:srgbClr val="0000FF"/>
                </a:solidFill>
                <a:latin typeface="Arial"/>
                <a:cs typeface="Arial"/>
              </a:rPr>
              <a:t>education</a:t>
            </a:r>
            <a:r>
              <a:rPr lang="en-US" sz="1000" b="1" spc="-10" dirty="0" smtClean="0">
                <a:solidFill>
                  <a:srgbClr val="0000FF"/>
                </a:solidFill>
                <a:latin typeface="Arial"/>
                <a:cs typeface="Arial"/>
              </a:rPr>
              <a:t> </a:t>
            </a:r>
            <a:r>
              <a:rPr lang="en-US" sz="1000" b="1" spc="5" dirty="0" smtClean="0">
                <a:solidFill>
                  <a:srgbClr val="0000FF"/>
                </a:solidFill>
                <a:latin typeface="Arial"/>
                <a:cs typeface="Arial"/>
              </a:rPr>
              <a:t>o</a:t>
            </a:r>
            <a:r>
              <a:rPr lang="en-US" sz="1000" b="1" dirty="0" smtClean="0">
                <a:solidFill>
                  <a:srgbClr val="0000FF"/>
                </a:solidFill>
                <a:latin typeface="Arial"/>
                <a:cs typeface="Arial"/>
              </a:rPr>
              <a:t>n</a:t>
            </a:r>
            <a:r>
              <a:rPr lang="en-US" sz="1000" b="1" spc="-55" dirty="0" smtClean="0">
                <a:solidFill>
                  <a:srgbClr val="0000FF"/>
                </a:solidFill>
                <a:latin typeface="Arial"/>
                <a:cs typeface="Arial"/>
              </a:rPr>
              <a:t> </a:t>
            </a:r>
            <a:r>
              <a:rPr lang="en-US" sz="1000" b="1" dirty="0" smtClean="0">
                <a:solidFill>
                  <a:srgbClr val="0000FF"/>
                </a:solidFill>
                <a:latin typeface="Arial"/>
                <a:cs typeface="Arial"/>
              </a:rPr>
              <a:t>c</a:t>
            </a:r>
            <a:r>
              <a:rPr lang="en-US" sz="1000" b="1" spc="-5" dirty="0" smtClean="0">
                <a:solidFill>
                  <a:srgbClr val="0000FF"/>
                </a:solidFill>
                <a:latin typeface="Arial"/>
                <a:cs typeface="Arial"/>
              </a:rPr>
              <a:t>r</a:t>
            </a:r>
            <a:r>
              <a:rPr lang="en-US" sz="1000" b="1" dirty="0" smtClean="0">
                <a:solidFill>
                  <a:srgbClr val="0000FF"/>
                </a:solidFill>
                <a:latin typeface="Arial"/>
                <a:cs typeface="Arial"/>
              </a:rPr>
              <a:t>os</a:t>
            </a:r>
            <a:r>
              <a:rPr lang="en-US" sz="1000" b="1" spc="25" dirty="0" smtClean="0">
                <a:solidFill>
                  <a:srgbClr val="0000FF"/>
                </a:solidFill>
                <a:latin typeface="Arial"/>
                <a:cs typeface="Arial"/>
              </a:rPr>
              <a:t>s</a:t>
            </a:r>
            <a:r>
              <a:rPr lang="en-US" sz="1000" b="1" spc="-5" dirty="0" smtClean="0">
                <a:solidFill>
                  <a:srgbClr val="0000FF"/>
                </a:solidFill>
                <a:latin typeface="Arial"/>
                <a:cs typeface="Arial"/>
              </a:rPr>
              <a:t>-</a:t>
            </a:r>
            <a:r>
              <a:rPr lang="en-US" sz="1000" b="1" dirty="0" smtClean="0">
                <a:solidFill>
                  <a:srgbClr val="0000FF"/>
                </a:solidFill>
                <a:latin typeface="Arial"/>
                <a:cs typeface="Arial"/>
              </a:rPr>
              <a:t>cultural co</a:t>
            </a:r>
            <a:r>
              <a:rPr lang="en-US" sz="1000" b="1" spc="5" dirty="0" smtClean="0">
                <a:solidFill>
                  <a:srgbClr val="0000FF"/>
                </a:solidFill>
                <a:latin typeface="Arial"/>
                <a:cs typeface="Arial"/>
              </a:rPr>
              <a:t>m</a:t>
            </a:r>
            <a:r>
              <a:rPr lang="en-US" sz="1000" b="1" dirty="0" smtClean="0">
                <a:solidFill>
                  <a:srgbClr val="0000FF"/>
                </a:solidFill>
                <a:latin typeface="Arial"/>
                <a:cs typeface="Arial"/>
              </a:rPr>
              <a:t>pet</a:t>
            </a:r>
            <a:r>
              <a:rPr lang="en-US" sz="1000" b="1" spc="-5" dirty="0" smtClean="0">
                <a:solidFill>
                  <a:srgbClr val="0000FF"/>
                </a:solidFill>
                <a:latin typeface="Arial"/>
                <a:cs typeface="Arial"/>
              </a:rPr>
              <a:t>e</a:t>
            </a:r>
            <a:r>
              <a:rPr lang="en-US" sz="1000" b="1" spc="-10" dirty="0" smtClean="0">
                <a:solidFill>
                  <a:srgbClr val="0000FF"/>
                </a:solidFill>
                <a:latin typeface="Arial"/>
                <a:cs typeface="Arial"/>
              </a:rPr>
              <a:t>n</a:t>
            </a:r>
            <a:r>
              <a:rPr lang="en-US" sz="1000" b="1" dirty="0" smtClean="0">
                <a:solidFill>
                  <a:srgbClr val="0000FF"/>
                </a:solidFill>
                <a:latin typeface="Arial"/>
                <a:cs typeface="Arial"/>
              </a:rPr>
              <a:t>cy</a:t>
            </a:r>
            <a:r>
              <a:rPr lang="en-US" sz="1000" b="1" spc="-35" dirty="0" smtClean="0">
                <a:solidFill>
                  <a:srgbClr val="0000FF"/>
                </a:solidFill>
                <a:latin typeface="Arial"/>
                <a:cs typeface="Arial"/>
              </a:rPr>
              <a:t> </a:t>
            </a:r>
            <a:r>
              <a:rPr lang="en-US" sz="1000" b="1" dirty="0" smtClean="0">
                <a:solidFill>
                  <a:srgbClr val="0000FF"/>
                </a:solidFill>
                <a:latin typeface="Arial"/>
                <a:cs typeface="Arial"/>
              </a:rPr>
              <a:t>(3C)</a:t>
            </a:r>
            <a:r>
              <a:rPr lang="en-US" sz="1000" b="1" spc="-15" dirty="0" smtClean="0">
                <a:solidFill>
                  <a:srgbClr val="0000FF"/>
                </a:solidFill>
                <a:latin typeface="Arial"/>
                <a:cs typeface="Arial"/>
              </a:rPr>
              <a:t> </a:t>
            </a:r>
            <a:r>
              <a:rPr lang="en-US" sz="1000" b="1" dirty="0" smtClean="0">
                <a:solidFill>
                  <a:srgbClr val="0000FF"/>
                </a:solidFill>
                <a:latin typeface="Arial"/>
                <a:cs typeface="Arial"/>
              </a:rPr>
              <a:t>and</a:t>
            </a:r>
            <a:r>
              <a:rPr lang="en-US" sz="1000" b="1" spc="-20" dirty="0" smtClean="0">
                <a:solidFill>
                  <a:srgbClr val="0000FF"/>
                </a:solidFill>
                <a:latin typeface="Arial"/>
                <a:cs typeface="Arial"/>
              </a:rPr>
              <a:t> </a:t>
            </a:r>
            <a:r>
              <a:rPr lang="en-US" sz="1000" b="1" dirty="0" smtClean="0">
                <a:solidFill>
                  <a:srgbClr val="0000FF"/>
                </a:solidFill>
                <a:latin typeface="Arial"/>
                <a:cs typeface="Arial"/>
              </a:rPr>
              <a:t>re</a:t>
            </a:r>
            <a:r>
              <a:rPr lang="en-US" sz="1000" b="1" spc="-10" dirty="0" smtClean="0">
                <a:solidFill>
                  <a:srgbClr val="0000FF"/>
                </a:solidFill>
                <a:latin typeface="Arial"/>
                <a:cs typeface="Arial"/>
              </a:rPr>
              <a:t>g</a:t>
            </a:r>
            <a:r>
              <a:rPr lang="en-US" sz="1000" b="1" dirty="0" smtClean="0">
                <a:solidFill>
                  <a:srgbClr val="0000FF"/>
                </a:solidFill>
                <a:latin typeface="Arial"/>
                <a:cs typeface="Arial"/>
              </a:rPr>
              <a:t>ion</a:t>
            </a:r>
            <a:r>
              <a:rPr lang="en-US" sz="1000" b="1" spc="-20" dirty="0" smtClean="0">
                <a:solidFill>
                  <a:srgbClr val="0000FF"/>
                </a:solidFill>
                <a:latin typeface="Arial"/>
                <a:cs typeface="Arial"/>
              </a:rPr>
              <a:t> </a:t>
            </a:r>
            <a:r>
              <a:rPr lang="en-US" sz="1000" b="1" dirty="0" smtClean="0">
                <a:solidFill>
                  <a:srgbClr val="0000FF"/>
                </a:solidFill>
                <a:latin typeface="Arial"/>
                <a:cs typeface="Arial"/>
              </a:rPr>
              <a:t>speci</a:t>
            </a:r>
            <a:r>
              <a:rPr lang="en-US" sz="1000" b="1" spc="10" dirty="0" smtClean="0">
                <a:solidFill>
                  <a:srgbClr val="0000FF"/>
                </a:solidFill>
                <a:latin typeface="Arial"/>
                <a:cs typeface="Arial"/>
              </a:rPr>
              <a:t>f</a:t>
            </a:r>
            <a:r>
              <a:rPr lang="en-US" sz="1000" b="1" dirty="0" smtClean="0">
                <a:solidFill>
                  <a:srgbClr val="0000FF"/>
                </a:solidFill>
                <a:latin typeface="Arial"/>
                <a:cs typeface="Arial"/>
              </a:rPr>
              <a:t>ic</a:t>
            </a:r>
            <a:r>
              <a:rPr lang="en-US" sz="1000" b="1" spc="-25" dirty="0" smtClean="0">
                <a:solidFill>
                  <a:srgbClr val="0000FF"/>
                </a:solidFill>
                <a:latin typeface="Arial"/>
                <a:cs typeface="Arial"/>
              </a:rPr>
              <a:t> </a:t>
            </a:r>
            <a:r>
              <a:rPr lang="en-US" sz="1000" b="1" dirty="0" smtClean="0">
                <a:solidFill>
                  <a:srgbClr val="0000FF"/>
                </a:solidFill>
                <a:latin typeface="Arial"/>
                <a:cs typeface="Arial"/>
              </a:rPr>
              <a:t>kno</a:t>
            </a:r>
            <a:r>
              <a:rPr lang="en-US" sz="1000" b="1" spc="-15" dirty="0" smtClean="0">
                <a:solidFill>
                  <a:srgbClr val="0000FF"/>
                </a:solidFill>
                <a:latin typeface="Arial"/>
                <a:cs typeface="Arial"/>
              </a:rPr>
              <a:t>w</a:t>
            </a:r>
            <a:r>
              <a:rPr lang="en-US" sz="1000" b="1" dirty="0" smtClean="0">
                <a:solidFill>
                  <a:srgbClr val="0000FF"/>
                </a:solidFill>
                <a:latin typeface="Arial"/>
                <a:cs typeface="Arial"/>
              </a:rPr>
              <a:t>le</a:t>
            </a:r>
            <a:r>
              <a:rPr lang="en-US" sz="1000" b="1" spc="5" dirty="0" smtClean="0">
                <a:solidFill>
                  <a:srgbClr val="0000FF"/>
                </a:solidFill>
                <a:latin typeface="Arial"/>
                <a:cs typeface="Arial"/>
              </a:rPr>
              <a:t>d</a:t>
            </a:r>
            <a:r>
              <a:rPr lang="en-US" sz="1000" b="1" spc="-10" dirty="0" smtClean="0">
                <a:solidFill>
                  <a:srgbClr val="0000FF"/>
                </a:solidFill>
                <a:latin typeface="Arial"/>
                <a:cs typeface="Arial"/>
              </a:rPr>
              <a:t>g</a:t>
            </a:r>
            <a:r>
              <a:rPr lang="en-US" sz="1000" b="1" dirty="0" smtClean="0">
                <a:solidFill>
                  <a:srgbClr val="0000FF"/>
                </a:solidFill>
                <a:latin typeface="Arial"/>
                <a:cs typeface="Arial"/>
              </a:rPr>
              <a:t>e</a:t>
            </a:r>
            <a:r>
              <a:rPr lang="en-US" sz="1000" b="1" spc="-30" dirty="0" smtClean="0">
                <a:solidFill>
                  <a:srgbClr val="0000FF"/>
                </a:solidFill>
                <a:latin typeface="Arial"/>
                <a:cs typeface="Arial"/>
              </a:rPr>
              <a:t> </a:t>
            </a:r>
            <a:r>
              <a:rPr lang="en-US" sz="1000" b="1" spc="10" dirty="0" smtClean="0">
                <a:solidFill>
                  <a:srgbClr val="0000FF"/>
                </a:solidFill>
                <a:latin typeface="Arial"/>
                <a:cs typeface="Arial"/>
              </a:rPr>
              <a:t>f</a:t>
            </a:r>
            <a:r>
              <a:rPr lang="en-US" sz="1000" b="1" dirty="0" smtClean="0">
                <a:solidFill>
                  <a:srgbClr val="0000FF"/>
                </a:solidFill>
                <a:latin typeface="Arial"/>
                <a:cs typeface="Arial"/>
              </a:rPr>
              <a:t>or</a:t>
            </a:r>
            <a:r>
              <a:rPr lang="en-US" sz="1000" b="1" spc="-15" dirty="0" smtClean="0">
                <a:solidFill>
                  <a:srgbClr val="0000FF"/>
                </a:solidFill>
                <a:latin typeface="Arial"/>
                <a:cs typeface="Arial"/>
              </a:rPr>
              <a:t> </a:t>
            </a:r>
            <a:r>
              <a:rPr lang="en-US" sz="1000" b="1" dirty="0" smtClean="0">
                <a:solidFill>
                  <a:srgbClr val="0000FF"/>
                </a:solidFill>
                <a:latin typeface="Arial"/>
                <a:cs typeface="Arial"/>
              </a:rPr>
              <a:t>Soldiers</a:t>
            </a:r>
          </a:p>
          <a:p>
            <a:pPr algn="ctr"/>
            <a:endParaRPr lang="en-US" sz="1000" b="1" dirty="0">
              <a:solidFill>
                <a:schemeClr val="tx1"/>
              </a:solidFill>
            </a:endParaRPr>
          </a:p>
        </p:txBody>
      </p:sp>
      <p:sp>
        <p:nvSpPr>
          <p:cNvPr id="30" name="Right Arrow 29"/>
          <p:cNvSpPr/>
          <p:nvPr/>
        </p:nvSpPr>
        <p:spPr>
          <a:xfrm>
            <a:off x="4724400" y="990600"/>
            <a:ext cx="3429000" cy="1295400"/>
          </a:xfrm>
          <a:prstGeom prst="rightArrow">
            <a:avLst/>
          </a:prstGeom>
          <a:solidFill>
            <a:schemeClr val="accent4">
              <a:lumMod val="60000"/>
              <a:lumOff val="40000"/>
            </a:schemeClr>
          </a:soli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FF"/>
                </a:solidFill>
                <a:latin typeface="Arial" pitchFamily="34" charset="0"/>
                <a:cs typeface="Arial" pitchFamily="34" charset="0"/>
              </a:rPr>
              <a:t>culturally based foreign language education, training, evaluation and sustainment  to all services  and interagency partners</a:t>
            </a:r>
            <a:endParaRPr lang="en-US" sz="1000" b="1" dirty="0" smtClean="0">
              <a:solidFill>
                <a:srgbClr val="0000FF"/>
              </a:solidFill>
            </a:endParaRPr>
          </a:p>
        </p:txBody>
      </p:sp>
      <p:sp>
        <p:nvSpPr>
          <p:cNvPr id="9" name="TextBox 8"/>
          <p:cNvSpPr txBox="1"/>
          <p:nvPr/>
        </p:nvSpPr>
        <p:spPr>
          <a:xfrm>
            <a:off x="4343400" y="838200"/>
            <a:ext cx="2819400" cy="369332"/>
          </a:xfrm>
          <a:prstGeom prst="rect">
            <a:avLst/>
          </a:prstGeom>
          <a:solidFill>
            <a:srgbClr val="339966"/>
          </a:solidFill>
        </p:spPr>
        <p:txBody>
          <a:bodyPr wrap="square" rtlCol="0">
            <a:spAutoFit/>
          </a:bodyPr>
          <a:lstStyle/>
          <a:p>
            <a:r>
              <a:rPr lang="en-US" b="1" dirty="0" smtClean="0">
                <a:solidFill>
                  <a:schemeClr val="bg1"/>
                </a:solidFill>
              </a:rPr>
              <a:t>DLIFLC</a:t>
            </a:r>
            <a:endParaRPr lang="en-US" b="1" dirty="0">
              <a:solidFill>
                <a:schemeClr val="bg1"/>
              </a:solidFill>
            </a:endParaRPr>
          </a:p>
        </p:txBody>
      </p:sp>
      <p:sp>
        <p:nvSpPr>
          <p:cNvPr id="25" name="Rectangle 24"/>
          <p:cNvSpPr/>
          <p:nvPr/>
        </p:nvSpPr>
        <p:spPr>
          <a:xfrm>
            <a:off x="4343400" y="2514600"/>
            <a:ext cx="2895600" cy="369332"/>
          </a:xfrm>
          <a:prstGeom prst="rect">
            <a:avLst/>
          </a:prstGeom>
          <a:solidFill>
            <a:srgbClr val="00B050"/>
          </a:solidFill>
        </p:spPr>
        <p:txBody>
          <a:bodyPr wrap="square">
            <a:spAutoFit/>
          </a:bodyPr>
          <a:lstStyle/>
          <a:p>
            <a:r>
              <a:rPr lang="en-US" b="1" dirty="0" smtClean="0">
                <a:solidFill>
                  <a:schemeClr val="bg1"/>
                </a:solidFill>
              </a:rPr>
              <a:t>TCC</a:t>
            </a:r>
          </a:p>
        </p:txBody>
      </p:sp>
      <p:sp>
        <p:nvSpPr>
          <p:cNvPr id="35" name="Rectangle 34"/>
          <p:cNvSpPr/>
          <p:nvPr/>
        </p:nvSpPr>
        <p:spPr>
          <a:xfrm>
            <a:off x="4343400" y="3886200"/>
            <a:ext cx="2895600" cy="369332"/>
          </a:xfrm>
          <a:prstGeom prst="rect">
            <a:avLst/>
          </a:prstGeom>
          <a:solidFill>
            <a:srgbClr val="00B050"/>
          </a:solidFill>
        </p:spPr>
        <p:txBody>
          <a:bodyPr wrap="square">
            <a:spAutoFit/>
          </a:bodyPr>
          <a:lstStyle/>
          <a:p>
            <a:r>
              <a:rPr lang="en-US" b="1" dirty="0" smtClean="0">
                <a:solidFill>
                  <a:schemeClr val="bg1"/>
                </a:solidFill>
              </a:rPr>
              <a:t>HTS</a:t>
            </a:r>
          </a:p>
        </p:txBody>
      </p:sp>
      <p:sp>
        <p:nvSpPr>
          <p:cNvPr id="40" name="Rectangle 39"/>
          <p:cNvSpPr/>
          <p:nvPr/>
        </p:nvSpPr>
        <p:spPr>
          <a:xfrm>
            <a:off x="0" y="2924413"/>
            <a:ext cx="4343400" cy="3323987"/>
          </a:xfrm>
          <a:prstGeom prst="rect">
            <a:avLst/>
          </a:prstGeom>
          <a:solidFill>
            <a:srgbClr val="99CCFF"/>
          </a:solidFill>
        </p:spPr>
        <p:txBody>
          <a:bodyPr wrap="square">
            <a:spAutoFit/>
          </a:bodyPr>
          <a:lstStyle/>
          <a:p>
            <a:pPr marL="119063" lvl="1">
              <a:buFont typeface="Arial" pitchFamily="34" charset="0"/>
              <a:buChar char="•"/>
            </a:pPr>
            <a:r>
              <a:rPr lang="en-US" sz="1400" b="1" dirty="0" smtClean="0">
                <a:latin typeface="Arial" pitchFamily="34" charset="0"/>
                <a:cs typeface="Arial" pitchFamily="34" charset="0"/>
              </a:rPr>
              <a:t>   LREC is a critical capability required</a:t>
            </a:r>
          </a:p>
          <a:p>
            <a:pPr lvl="1"/>
            <a:r>
              <a:rPr lang="en-US" sz="1400" b="1" dirty="0" smtClean="0">
                <a:latin typeface="Arial" pitchFamily="34" charset="0"/>
                <a:cs typeface="Arial" pitchFamily="34" charset="0"/>
              </a:rPr>
              <a:t> to conduct Unified Land Operations </a:t>
            </a:r>
          </a:p>
          <a:p>
            <a:pPr lvl="1"/>
            <a:r>
              <a:rPr lang="en-US" sz="1400" b="1" dirty="0" smtClean="0">
                <a:latin typeface="Arial" pitchFamily="34" charset="0"/>
                <a:cs typeface="Arial" pitchFamily="34" charset="0"/>
              </a:rPr>
              <a:t> and exert influence </a:t>
            </a:r>
          </a:p>
          <a:p>
            <a:pPr lvl="1"/>
            <a:endParaRPr lang="en-US" sz="1400" b="1" dirty="0" smtClean="0">
              <a:latin typeface="Arial" pitchFamily="34" charset="0"/>
              <a:cs typeface="Arial" pitchFamily="34" charset="0"/>
            </a:endParaRPr>
          </a:p>
          <a:p>
            <a:pPr marL="119063" lvl="1">
              <a:buFont typeface="Arial" pitchFamily="34" charset="0"/>
              <a:buChar char="•"/>
            </a:pPr>
            <a:r>
              <a:rPr lang="en-US" sz="1400" b="1" dirty="0" smtClean="0">
                <a:latin typeface="Arial" pitchFamily="34" charset="0"/>
                <a:cs typeface="Arial" pitchFamily="34" charset="0"/>
              </a:rPr>
              <a:t>  LREC is developed and maintained</a:t>
            </a:r>
          </a:p>
          <a:p>
            <a:pPr lvl="1"/>
            <a:r>
              <a:rPr lang="en-US" sz="1400" b="1" dirty="0" smtClean="0">
                <a:latin typeface="Arial" pitchFamily="34" charset="0"/>
                <a:cs typeface="Arial" pitchFamily="34" charset="0"/>
              </a:rPr>
              <a:t>    through Education, Training, and Experience</a:t>
            </a:r>
          </a:p>
          <a:p>
            <a:pPr lvl="1"/>
            <a:endParaRPr lang="en-US" sz="1400" b="1" dirty="0" smtClean="0">
              <a:latin typeface="Arial" pitchFamily="34" charset="0"/>
              <a:cs typeface="Arial" pitchFamily="34" charset="0"/>
            </a:endParaRPr>
          </a:p>
          <a:p>
            <a:pPr marL="119063" lvl="1">
              <a:buFont typeface="Arial" pitchFamily="34" charset="0"/>
              <a:buChar char="•"/>
            </a:pPr>
            <a:r>
              <a:rPr lang="en-US" sz="1400" b="1" i="1" dirty="0" smtClean="0">
                <a:latin typeface="Arial" pitchFamily="34" charset="0"/>
                <a:cs typeface="Arial" pitchFamily="34" charset="0"/>
              </a:rPr>
              <a:t>  “The LREC concept creates a sustainable advantage for Regionally Aligned Forces in any combination of indigenous cultures by providing training and educational tools to enhance Professional Military Education, Pre-Deployment, and Functional Training.” </a:t>
            </a:r>
          </a:p>
          <a:p>
            <a:pPr marL="119063" lvl="1" algn="r"/>
            <a:r>
              <a:rPr lang="en-US" sz="1400" b="1" i="1" dirty="0" smtClean="0">
                <a:latin typeface="Arial" pitchFamily="34" charset="0"/>
                <a:cs typeface="Arial" pitchFamily="34" charset="0"/>
              </a:rPr>
              <a:t>–BG Christopher P. Hughes.</a:t>
            </a:r>
          </a:p>
        </p:txBody>
      </p:sp>
      <p:sp>
        <p:nvSpPr>
          <p:cNvPr id="86" name="Rectangle 85"/>
          <p:cNvSpPr/>
          <p:nvPr/>
        </p:nvSpPr>
        <p:spPr>
          <a:xfrm>
            <a:off x="4572000" y="5486400"/>
            <a:ext cx="4191000" cy="1323439"/>
          </a:xfrm>
          <a:prstGeom prst="rect">
            <a:avLst/>
          </a:prstGeom>
          <a:solidFill>
            <a:srgbClr val="00B0F0"/>
          </a:solidFill>
          <a:ln>
            <a:solidFill>
              <a:srgbClr val="FF0000"/>
            </a:solidFill>
          </a:ln>
        </p:spPr>
        <p:txBody>
          <a:bodyPr wrap="square">
            <a:spAutoFit/>
          </a:bodyPr>
          <a:lstStyle/>
          <a:p>
            <a:pPr>
              <a:buFont typeface="Arial" pitchFamily="34" charset="0"/>
              <a:buChar char="•"/>
            </a:pPr>
            <a:r>
              <a:rPr lang="en-US" sz="1600" b="1" dirty="0" smtClean="0">
                <a:latin typeface="Arial" pitchFamily="34" charset="0"/>
                <a:cs typeface="Arial" pitchFamily="34" charset="0"/>
              </a:rPr>
              <a:t>Continue leveraging existing LREC capabilities to meet Army’s training requirements </a:t>
            </a:r>
          </a:p>
          <a:p>
            <a:pPr>
              <a:buFont typeface="Arial" pitchFamily="34" charset="0"/>
              <a:buChar char="•"/>
            </a:pPr>
            <a:r>
              <a:rPr lang="en-US" sz="1600" b="1" i="1" dirty="0" err="1" smtClean="0"/>
              <a:t>Endstate</a:t>
            </a:r>
            <a:r>
              <a:rPr lang="en-US" sz="1600" b="1" i="1" dirty="0" smtClean="0"/>
              <a:t>: Ready Forces in support of</a:t>
            </a:r>
          </a:p>
          <a:p>
            <a:r>
              <a:rPr lang="en-US" sz="1600" b="1" i="1" dirty="0" smtClean="0"/>
              <a:t>CCMD requirements (ACP </a:t>
            </a:r>
            <a:r>
              <a:rPr lang="en-US" sz="1600" b="1" i="1" dirty="0" err="1" smtClean="0"/>
              <a:t>Obj</a:t>
            </a:r>
            <a:r>
              <a:rPr lang="en-US" sz="1600" b="1" i="1" dirty="0" smtClean="0"/>
              <a:t> 3.0)</a:t>
            </a:r>
            <a:endParaRPr lang="en-US" sz="1600" b="1" dirty="0"/>
          </a:p>
        </p:txBody>
      </p:sp>
      <p:pic>
        <p:nvPicPr>
          <p:cNvPr id="19" name="Picture 18" descr="DLI.png"/>
          <p:cNvPicPr>
            <a:picLocks noChangeAspect="1"/>
          </p:cNvPicPr>
          <p:nvPr/>
        </p:nvPicPr>
        <p:blipFill>
          <a:blip r:embed="rId3" cstate="print">
            <a:clrChange>
              <a:clrFrom>
                <a:srgbClr val="FFFFFF"/>
              </a:clrFrom>
              <a:clrTo>
                <a:srgbClr val="FFFFFF">
                  <a:alpha val="0"/>
                </a:srgbClr>
              </a:clrTo>
            </a:clrChange>
          </a:blip>
          <a:stretch>
            <a:fillRect/>
          </a:stretch>
        </p:blipFill>
        <p:spPr>
          <a:xfrm>
            <a:off x="8001000" y="762000"/>
            <a:ext cx="1143000" cy="1524000"/>
          </a:xfrm>
          <a:prstGeom prst="rect">
            <a:avLst/>
          </a:prstGeom>
        </p:spPr>
      </p:pic>
      <p:pic>
        <p:nvPicPr>
          <p:cNvPr id="20" name="Picture 19" descr="TCC_imag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8077200" y="2590800"/>
            <a:ext cx="1066800" cy="1371600"/>
          </a:xfrm>
          <a:prstGeom prst="rect">
            <a:avLst/>
          </a:prstGeom>
        </p:spPr>
      </p:pic>
      <p:pic>
        <p:nvPicPr>
          <p:cNvPr id="27" name="Picture 26" descr="HTS Logo.gif"/>
          <p:cNvPicPr>
            <a:picLocks noChangeAspect="1"/>
          </p:cNvPicPr>
          <p:nvPr/>
        </p:nvPicPr>
        <p:blipFill>
          <a:blip r:embed="rId5" cstate="print">
            <a:clrChange>
              <a:clrFrom>
                <a:srgbClr val="FFFFFF"/>
              </a:clrFrom>
              <a:clrTo>
                <a:srgbClr val="FFFFFF">
                  <a:alpha val="0"/>
                </a:srgbClr>
              </a:clrTo>
            </a:clrChange>
          </a:blip>
          <a:srcRect l="9375" r="10938"/>
          <a:stretch>
            <a:fillRect/>
          </a:stretch>
        </p:blipFill>
        <p:spPr>
          <a:xfrm>
            <a:off x="8001000" y="4114800"/>
            <a:ext cx="1143000" cy="12192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4218051" y="0"/>
            <a:ext cx="4924425" cy="635000"/>
          </a:xfrm>
          <a:custGeom>
            <a:avLst/>
            <a:gdLst/>
            <a:ahLst/>
            <a:cxnLst/>
            <a:rect l="l" t="t" r="r" b="b"/>
            <a:pathLst>
              <a:path w="4924425" h="635000">
                <a:moveTo>
                  <a:pt x="0" y="635000"/>
                </a:moveTo>
                <a:lnTo>
                  <a:pt x="4924425" y="635000"/>
                </a:lnTo>
                <a:lnTo>
                  <a:pt x="4924425" y="0"/>
                </a:lnTo>
                <a:lnTo>
                  <a:pt x="0" y="0"/>
                </a:lnTo>
                <a:lnTo>
                  <a:pt x="0" y="635000"/>
                </a:lnTo>
                <a:close/>
              </a:path>
            </a:pathLst>
          </a:custGeom>
          <a:solidFill>
            <a:srgbClr val="4D4D4D"/>
          </a:solidFill>
        </p:spPr>
        <p:txBody>
          <a:bodyPr wrap="square" lIns="0" tIns="0" rIns="0" bIns="0" rtlCol="0"/>
          <a:lstStyle/>
          <a:p>
            <a:endParaRPr/>
          </a:p>
        </p:txBody>
      </p:sp>
      <p:sp>
        <p:nvSpPr>
          <p:cNvPr id="13" name="object 13"/>
          <p:cNvSpPr/>
          <p:nvPr/>
        </p:nvSpPr>
        <p:spPr>
          <a:xfrm>
            <a:off x="261874" y="1227389"/>
            <a:ext cx="2509520" cy="3689986"/>
          </a:xfrm>
          <a:custGeom>
            <a:avLst/>
            <a:gdLst/>
            <a:ahLst/>
            <a:cxnLst/>
            <a:rect l="l" t="t" r="r" b="b"/>
            <a:pathLst>
              <a:path w="2509520" h="3628390">
                <a:moveTo>
                  <a:pt x="1254760" y="0"/>
                </a:moveTo>
                <a:lnTo>
                  <a:pt x="1151851" y="2004"/>
                </a:lnTo>
                <a:lnTo>
                  <a:pt x="1051234" y="7915"/>
                </a:lnTo>
                <a:lnTo>
                  <a:pt x="953230" y="17575"/>
                </a:lnTo>
                <a:lnTo>
                  <a:pt x="858163" y="30830"/>
                </a:lnTo>
                <a:lnTo>
                  <a:pt x="766356" y="47523"/>
                </a:lnTo>
                <a:lnTo>
                  <a:pt x="678132" y="67499"/>
                </a:lnTo>
                <a:lnTo>
                  <a:pt x="593813" y="90602"/>
                </a:lnTo>
                <a:lnTo>
                  <a:pt x="513722" y="116677"/>
                </a:lnTo>
                <a:lnTo>
                  <a:pt x="438183" y="145567"/>
                </a:lnTo>
                <a:lnTo>
                  <a:pt x="367518" y="177117"/>
                </a:lnTo>
                <a:lnTo>
                  <a:pt x="302051" y="211171"/>
                </a:lnTo>
                <a:lnTo>
                  <a:pt x="242104" y="247573"/>
                </a:lnTo>
                <a:lnTo>
                  <a:pt x="187999" y="286168"/>
                </a:lnTo>
                <a:lnTo>
                  <a:pt x="140061" y="326800"/>
                </a:lnTo>
                <a:lnTo>
                  <a:pt x="98611" y="369314"/>
                </a:lnTo>
                <a:lnTo>
                  <a:pt x="63974" y="413552"/>
                </a:lnTo>
                <a:lnTo>
                  <a:pt x="36471" y="459360"/>
                </a:lnTo>
                <a:lnTo>
                  <a:pt x="16426" y="506583"/>
                </a:lnTo>
                <a:lnTo>
                  <a:pt x="4161" y="555063"/>
                </a:lnTo>
                <a:lnTo>
                  <a:pt x="0" y="604647"/>
                </a:lnTo>
                <a:lnTo>
                  <a:pt x="0" y="3023362"/>
                </a:lnTo>
                <a:lnTo>
                  <a:pt x="4159" y="3072945"/>
                </a:lnTo>
                <a:lnTo>
                  <a:pt x="16422" y="3121425"/>
                </a:lnTo>
                <a:lnTo>
                  <a:pt x="36467" y="3168648"/>
                </a:lnTo>
                <a:lnTo>
                  <a:pt x="63969" y="3214456"/>
                </a:lnTo>
                <a:lnTo>
                  <a:pt x="98606" y="3258694"/>
                </a:lnTo>
                <a:lnTo>
                  <a:pt x="140055" y="3301208"/>
                </a:lnTo>
                <a:lnTo>
                  <a:pt x="187994" y="3341840"/>
                </a:lnTo>
                <a:lnTo>
                  <a:pt x="242098" y="3380435"/>
                </a:lnTo>
                <a:lnTo>
                  <a:pt x="302046" y="3416837"/>
                </a:lnTo>
                <a:lnTo>
                  <a:pt x="367514" y="3450891"/>
                </a:lnTo>
                <a:lnTo>
                  <a:pt x="438179" y="3482441"/>
                </a:lnTo>
                <a:lnTo>
                  <a:pt x="513719" y="3511331"/>
                </a:lnTo>
                <a:lnTo>
                  <a:pt x="593810" y="3537406"/>
                </a:lnTo>
                <a:lnTo>
                  <a:pt x="678129" y="3560509"/>
                </a:lnTo>
                <a:lnTo>
                  <a:pt x="766354" y="3580485"/>
                </a:lnTo>
                <a:lnTo>
                  <a:pt x="858162" y="3597178"/>
                </a:lnTo>
                <a:lnTo>
                  <a:pt x="953229" y="3610433"/>
                </a:lnTo>
                <a:lnTo>
                  <a:pt x="1051233" y="3620093"/>
                </a:lnTo>
                <a:lnTo>
                  <a:pt x="1151851" y="3626004"/>
                </a:lnTo>
                <a:lnTo>
                  <a:pt x="1254760" y="3628009"/>
                </a:lnTo>
                <a:lnTo>
                  <a:pt x="1357677" y="3626004"/>
                </a:lnTo>
                <a:lnTo>
                  <a:pt x="1458301" y="3620093"/>
                </a:lnTo>
                <a:lnTo>
                  <a:pt x="1556310" y="3610433"/>
                </a:lnTo>
                <a:lnTo>
                  <a:pt x="1651382" y="3597178"/>
                </a:lnTo>
                <a:lnTo>
                  <a:pt x="1743192" y="3580485"/>
                </a:lnTo>
                <a:lnTo>
                  <a:pt x="1831418" y="3560509"/>
                </a:lnTo>
                <a:lnTo>
                  <a:pt x="1915738" y="3537406"/>
                </a:lnTo>
                <a:lnTo>
                  <a:pt x="1995828" y="3511331"/>
                </a:lnTo>
                <a:lnTo>
                  <a:pt x="2071366" y="3482441"/>
                </a:lnTo>
                <a:lnTo>
                  <a:pt x="2142029" y="3450891"/>
                </a:lnTo>
                <a:lnTo>
                  <a:pt x="2207494" y="3416837"/>
                </a:lnTo>
                <a:lnTo>
                  <a:pt x="2267439" y="3380435"/>
                </a:lnTo>
                <a:lnTo>
                  <a:pt x="2321541" y="3341840"/>
                </a:lnTo>
                <a:lnTo>
                  <a:pt x="2369476" y="3301208"/>
                </a:lnTo>
                <a:lnTo>
                  <a:pt x="2410922" y="3258694"/>
                </a:lnTo>
                <a:lnTo>
                  <a:pt x="2445556" y="3214456"/>
                </a:lnTo>
                <a:lnTo>
                  <a:pt x="2473056" y="3168648"/>
                </a:lnTo>
                <a:lnTo>
                  <a:pt x="2493098" y="3121425"/>
                </a:lnTo>
                <a:lnTo>
                  <a:pt x="2505360" y="3072945"/>
                </a:lnTo>
                <a:lnTo>
                  <a:pt x="2509520" y="3023362"/>
                </a:lnTo>
                <a:lnTo>
                  <a:pt x="2509520" y="604647"/>
                </a:lnTo>
                <a:lnTo>
                  <a:pt x="2505360" y="555063"/>
                </a:lnTo>
                <a:lnTo>
                  <a:pt x="2493098" y="506583"/>
                </a:lnTo>
                <a:lnTo>
                  <a:pt x="2473056" y="459360"/>
                </a:lnTo>
                <a:lnTo>
                  <a:pt x="2445556" y="413552"/>
                </a:lnTo>
                <a:lnTo>
                  <a:pt x="2410922" y="369314"/>
                </a:lnTo>
                <a:lnTo>
                  <a:pt x="2369476" y="326800"/>
                </a:lnTo>
                <a:lnTo>
                  <a:pt x="2321541" y="286168"/>
                </a:lnTo>
                <a:lnTo>
                  <a:pt x="2267439" y="247573"/>
                </a:lnTo>
                <a:lnTo>
                  <a:pt x="2207494" y="211171"/>
                </a:lnTo>
                <a:lnTo>
                  <a:pt x="2142029" y="177117"/>
                </a:lnTo>
                <a:lnTo>
                  <a:pt x="2071366" y="145567"/>
                </a:lnTo>
                <a:lnTo>
                  <a:pt x="1995828" y="116677"/>
                </a:lnTo>
                <a:lnTo>
                  <a:pt x="1915738" y="90602"/>
                </a:lnTo>
                <a:lnTo>
                  <a:pt x="1831418" y="67499"/>
                </a:lnTo>
                <a:lnTo>
                  <a:pt x="1743192" y="47523"/>
                </a:lnTo>
                <a:lnTo>
                  <a:pt x="1651382" y="30830"/>
                </a:lnTo>
                <a:lnTo>
                  <a:pt x="1556310" y="17575"/>
                </a:lnTo>
                <a:lnTo>
                  <a:pt x="1458301" y="7915"/>
                </a:lnTo>
                <a:lnTo>
                  <a:pt x="1357677" y="2004"/>
                </a:lnTo>
                <a:lnTo>
                  <a:pt x="1254760" y="0"/>
                </a:lnTo>
                <a:close/>
              </a:path>
            </a:pathLst>
          </a:custGeom>
          <a:solidFill>
            <a:srgbClr val="9BBA58"/>
          </a:solidFill>
        </p:spPr>
        <p:txBody>
          <a:bodyPr wrap="square" lIns="0" tIns="0" rIns="0" bIns="0" rtlCol="0"/>
          <a:lstStyle/>
          <a:p>
            <a:endParaRPr/>
          </a:p>
        </p:txBody>
      </p:sp>
      <p:sp>
        <p:nvSpPr>
          <p:cNvPr id="14" name="object 14"/>
          <p:cNvSpPr/>
          <p:nvPr/>
        </p:nvSpPr>
        <p:spPr>
          <a:xfrm>
            <a:off x="261874" y="1867661"/>
            <a:ext cx="2509520" cy="605155"/>
          </a:xfrm>
          <a:custGeom>
            <a:avLst/>
            <a:gdLst/>
            <a:ahLst/>
            <a:cxnLst/>
            <a:rect l="l" t="t" r="r" b="b"/>
            <a:pathLst>
              <a:path w="2509520" h="605155">
                <a:moveTo>
                  <a:pt x="2509520" y="0"/>
                </a:moveTo>
                <a:lnTo>
                  <a:pt x="2505360" y="49600"/>
                </a:lnTo>
                <a:lnTo>
                  <a:pt x="2493098" y="98094"/>
                </a:lnTo>
                <a:lnTo>
                  <a:pt x="2473056" y="145327"/>
                </a:lnTo>
                <a:lnTo>
                  <a:pt x="2445556" y="191143"/>
                </a:lnTo>
                <a:lnTo>
                  <a:pt x="2410922" y="235386"/>
                </a:lnTo>
                <a:lnTo>
                  <a:pt x="2369476" y="277902"/>
                </a:lnTo>
                <a:lnTo>
                  <a:pt x="2321541" y="318534"/>
                </a:lnTo>
                <a:lnTo>
                  <a:pt x="2267439" y="357128"/>
                </a:lnTo>
                <a:lnTo>
                  <a:pt x="2207494" y="393527"/>
                </a:lnTo>
                <a:lnTo>
                  <a:pt x="2142029" y="427577"/>
                </a:lnTo>
                <a:lnTo>
                  <a:pt x="2071366" y="459121"/>
                </a:lnTo>
                <a:lnTo>
                  <a:pt x="1995828" y="488006"/>
                </a:lnTo>
                <a:lnTo>
                  <a:pt x="1915738" y="514074"/>
                </a:lnTo>
                <a:lnTo>
                  <a:pt x="1831418" y="537171"/>
                </a:lnTo>
                <a:lnTo>
                  <a:pt x="1743192" y="557141"/>
                </a:lnTo>
                <a:lnTo>
                  <a:pt x="1651382" y="573828"/>
                </a:lnTo>
                <a:lnTo>
                  <a:pt x="1556310" y="587078"/>
                </a:lnTo>
                <a:lnTo>
                  <a:pt x="1458301" y="596735"/>
                </a:lnTo>
                <a:lnTo>
                  <a:pt x="1357677" y="602643"/>
                </a:lnTo>
                <a:lnTo>
                  <a:pt x="1254760" y="604647"/>
                </a:lnTo>
                <a:lnTo>
                  <a:pt x="1151851" y="602643"/>
                </a:lnTo>
                <a:lnTo>
                  <a:pt x="1051233" y="596735"/>
                </a:lnTo>
                <a:lnTo>
                  <a:pt x="953229" y="587078"/>
                </a:lnTo>
                <a:lnTo>
                  <a:pt x="858162" y="573828"/>
                </a:lnTo>
                <a:lnTo>
                  <a:pt x="766354" y="557141"/>
                </a:lnTo>
                <a:lnTo>
                  <a:pt x="678129" y="537171"/>
                </a:lnTo>
                <a:lnTo>
                  <a:pt x="593810" y="514074"/>
                </a:lnTo>
                <a:lnTo>
                  <a:pt x="513719" y="488006"/>
                </a:lnTo>
                <a:lnTo>
                  <a:pt x="438179" y="459121"/>
                </a:lnTo>
                <a:lnTo>
                  <a:pt x="367514" y="427577"/>
                </a:lnTo>
                <a:lnTo>
                  <a:pt x="302046" y="393527"/>
                </a:lnTo>
                <a:lnTo>
                  <a:pt x="242098" y="357128"/>
                </a:lnTo>
                <a:lnTo>
                  <a:pt x="187994" y="318534"/>
                </a:lnTo>
                <a:lnTo>
                  <a:pt x="140055" y="277902"/>
                </a:lnTo>
                <a:lnTo>
                  <a:pt x="98606" y="235386"/>
                </a:lnTo>
                <a:lnTo>
                  <a:pt x="63969" y="191143"/>
                </a:lnTo>
                <a:lnTo>
                  <a:pt x="36467" y="145327"/>
                </a:lnTo>
                <a:lnTo>
                  <a:pt x="16422" y="98094"/>
                </a:lnTo>
                <a:lnTo>
                  <a:pt x="4159" y="49600"/>
                </a:lnTo>
                <a:lnTo>
                  <a:pt x="0" y="0"/>
                </a:lnTo>
              </a:path>
            </a:pathLst>
          </a:custGeom>
          <a:ln w="25400">
            <a:solidFill>
              <a:srgbClr val="000000"/>
            </a:solidFill>
          </a:ln>
        </p:spPr>
        <p:txBody>
          <a:bodyPr wrap="square" lIns="0" tIns="0" rIns="0" bIns="0" rtlCol="0"/>
          <a:lstStyle/>
          <a:p>
            <a:endParaRPr/>
          </a:p>
        </p:txBody>
      </p:sp>
      <p:sp>
        <p:nvSpPr>
          <p:cNvPr id="15" name="object 15"/>
          <p:cNvSpPr/>
          <p:nvPr/>
        </p:nvSpPr>
        <p:spPr>
          <a:xfrm>
            <a:off x="261874" y="1263014"/>
            <a:ext cx="2509520" cy="3628390"/>
          </a:xfrm>
          <a:custGeom>
            <a:avLst/>
            <a:gdLst/>
            <a:ahLst/>
            <a:cxnLst/>
            <a:rect l="l" t="t" r="r" b="b"/>
            <a:pathLst>
              <a:path w="2509520" h="3628390">
                <a:moveTo>
                  <a:pt x="0" y="604647"/>
                </a:moveTo>
                <a:lnTo>
                  <a:pt x="4161" y="555063"/>
                </a:lnTo>
                <a:lnTo>
                  <a:pt x="16426" y="506583"/>
                </a:lnTo>
                <a:lnTo>
                  <a:pt x="36471" y="459360"/>
                </a:lnTo>
                <a:lnTo>
                  <a:pt x="63974" y="413552"/>
                </a:lnTo>
                <a:lnTo>
                  <a:pt x="98611" y="369314"/>
                </a:lnTo>
                <a:lnTo>
                  <a:pt x="140061" y="326800"/>
                </a:lnTo>
                <a:lnTo>
                  <a:pt x="187999" y="286168"/>
                </a:lnTo>
                <a:lnTo>
                  <a:pt x="242104" y="247573"/>
                </a:lnTo>
                <a:lnTo>
                  <a:pt x="302051" y="211171"/>
                </a:lnTo>
                <a:lnTo>
                  <a:pt x="367518" y="177117"/>
                </a:lnTo>
                <a:lnTo>
                  <a:pt x="438183" y="145567"/>
                </a:lnTo>
                <a:lnTo>
                  <a:pt x="513722" y="116677"/>
                </a:lnTo>
                <a:lnTo>
                  <a:pt x="593813" y="90602"/>
                </a:lnTo>
                <a:lnTo>
                  <a:pt x="678132" y="67499"/>
                </a:lnTo>
                <a:lnTo>
                  <a:pt x="766356" y="47523"/>
                </a:lnTo>
                <a:lnTo>
                  <a:pt x="858163" y="30830"/>
                </a:lnTo>
                <a:lnTo>
                  <a:pt x="953230" y="17575"/>
                </a:lnTo>
                <a:lnTo>
                  <a:pt x="1051234" y="7915"/>
                </a:lnTo>
                <a:lnTo>
                  <a:pt x="1151851" y="2004"/>
                </a:lnTo>
                <a:lnTo>
                  <a:pt x="1254760" y="0"/>
                </a:lnTo>
                <a:lnTo>
                  <a:pt x="1357677" y="2004"/>
                </a:lnTo>
                <a:lnTo>
                  <a:pt x="1458301" y="7915"/>
                </a:lnTo>
                <a:lnTo>
                  <a:pt x="1556310" y="17575"/>
                </a:lnTo>
                <a:lnTo>
                  <a:pt x="1651382" y="30830"/>
                </a:lnTo>
                <a:lnTo>
                  <a:pt x="1743192" y="47523"/>
                </a:lnTo>
                <a:lnTo>
                  <a:pt x="1831418" y="67499"/>
                </a:lnTo>
                <a:lnTo>
                  <a:pt x="1915738" y="90602"/>
                </a:lnTo>
                <a:lnTo>
                  <a:pt x="1995828" y="116677"/>
                </a:lnTo>
                <a:lnTo>
                  <a:pt x="2071366" y="145567"/>
                </a:lnTo>
                <a:lnTo>
                  <a:pt x="2142029" y="177117"/>
                </a:lnTo>
                <a:lnTo>
                  <a:pt x="2207494" y="211171"/>
                </a:lnTo>
                <a:lnTo>
                  <a:pt x="2267439" y="247573"/>
                </a:lnTo>
                <a:lnTo>
                  <a:pt x="2321541" y="286168"/>
                </a:lnTo>
                <a:lnTo>
                  <a:pt x="2369476" y="326800"/>
                </a:lnTo>
                <a:lnTo>
                  <a:pt x="2410922" y="369314"/>
                </a:lnTo>
                <a:lnTo>
                  <a:pt x="2445556" y="413552"/>
                </a:lnTo>
                <a:lnTo>
                  <a:pt x="2473056" y="459360"/>
                </a:lnTo>
                <a:lnTo>
                  <a:pt x="2493098" y="506583"/>
                </a:lnTo>
                <a:lnTo>
                  <a:pt x="2505360" y="555063"/>
                </a:lnTo>
                <a:lnTo>
                  <a:pt x="2509520" y="604647"/>
                </a:lnTo>
                <a:lnTo>
                  <a:pt x="2509520" y="3023362"/>
                </a:lnTo>
                <a:lnTo>
                  <a:pt x="2505360" y="3072945"/>
                </a:lnTo>
                <a:lnTo>
                  <a:pt x="2493098" y="3121425"/>
                </a:lnTo>
                <a:lnTo>
                  <a:pt x="2473056" y="3168648"/>
                </a:lnTo>
                <a:lnTo>
                  <a:pt x="2445556" y="3214456"/>
                </a:lnTo>
                <a:lnTo>
                  <a:pt x="2410922" y="3258694"/>
                </a:lnTo>
                <a:lnTo>
                  <a:pt x="2369476" y="3301208"/>
                </a:lnTo>
                <a:lnTo>
                  <a:pt x="2321541" y="3341840"/>
                </a:lnTo>
                <a:lnTo>
                  <a:pt x="2267439" y="3380435"/>
                </a:lnTo>
                <a:lnTo>
                  <a:pt x="2207494" y="3416837"/>
                </a:lnTo>
                <a:lnTo>
                  <a:pt x="2142029" y="3450891"/>
                </a:lnTo>
                <a:lnTo>
                  <a:pt x="2071366" y="3482441"/>
                </a:lnTo>
                <a:lnTo>
                  <a:pt x="1995828" y="3511331"/>
                </a:lnTo>
                <a:lnTo>
                  <a:pt x="1915738" y="3537406"/>
                </a:lnTo>
                <a:lnTo>
                  <a:pt x="1831418" y="3560509"/>
                </a:lnTo>
                <a:lnTo>
                  <a:pt x="1743192" y="3580485"/>
                </a:lnTo>
                <a:lnTo>
                  <a:pt x="1651382" y="3597178"/>
                </a:lnTo>
                <a:lnTo>
                  <a:pt x="1556310" y="3610433"/>
                </a:lnTo>
                <a:lnTo>
                  <a:pt x="1458301" y="3620093"/>
                </a:lnTo>
                <a:lnTo>
                  <a:pt x="1357677" y="3626004"/>
                </a:lnTo>
                <a:lnTo>
                  <a:pt x="1254760" y="3628009"/>
                </a:lnTo>
                <a:lnTo>
                  <a:pt x="1151851" y="3626004"/>
                </a:lnTo>
                <a:lnTo>
                  <a:pt x="1051233" y="3620093"/>
                </a:lnTo>
                <a:lnTo>
                  <a:pt x="953229" y="3610433"/>
                </a:lnTo>
                <a:lnTo>
                  <a:pt x="858162" y="3597178"/>
                </a:lnTo>
                <a:lnTo>
                  <a:pt x="766354" y="3580485"/>
                </a:lnTo>
                <a:lnTo>
                  <a:pt x="678129" y="3560509"/>
                </a:lnTo>
                <a:lnTo>
                  <a:pt x="593810" y="3537406"/>
                </a:lnTo>
                <a:lnTo>
                  <a:pt x="513719" y="3511331"/>
                </a:lnTo>
                <a:lnTo>
                  <a:pt x="438179" y="3482441"/>
                </a:lnTo>
                <a:lnTo>
                  <a:pt x="367514" y="3450891"/>
                </a:lnTo>
                <a:lnTo>
                  <a:pt x="302046" y="3416837"/>
                </a:lnTo>
                <a:lnTo>
                  <a:pt x="242098" y="3380435"/>
                </a:lnTo>
                <a:lnTo>
                  <a:pt x="187994" y="3341840"/>
                </a:lnTo>
                <a:lnTo>
                  <a:pt x="140055" y="3301208"/>
                </a:lnTo>
                <a:lnTo>
                  <a:pt x="98606" y="3258694"/>
                </a:lnTo>
                <a:lnTo>
                  <a:pt x="63969" y="3214456"/>
                </a:lnTo>
                <a:lnTo>
                  <a:pt x="36467" y="3168648"/>
                </a:lnTo>
                <a:lnTo>
                  <a:pt x="16422" y="3121425"/>
                </a:lnTo>
                <a:lnTo>
                  <a:pt x="4159" y="3072945"/>
                </a:lnTo>
                <a:lnTo>
                  <a:pt x="0" y="3023362"/>
                </a:lnTo>
                <a:lnTo>
                  <a:pt x="0" y="604647"/>
                </a:lnTo>
                <a:close/>
              </a:path>
            </a:pathLst>
          </a:custGeom>
          <a:ln w="25400">
            <a:solidFill>
              <a:srgbClr val="000000"/>
            </a:solidFill>
          </a:ln>
        </p:spPr>
        <p:txBody>
          <a:bodyPr wrap="square" lIns="0" tIns="0" rIns="0" bIns="0" rtlCol="0"/>
          <a:lstStyle/>
          <a:p>
            <a:endParaRPr/>
          </a:p>
        </p:txBody>
      </p:sp>
      <p:sp>
        <p:nvSpPr>
          <p:cNvPr id="16" name="object 16"/>
          <p:cNvSpPr/>
          <p:nvPr/>
        </p:nvSpPr>
        <p:spPr>
          <a:xfrm>
            <a:off x="6058280" y="1131632"/>
            <a:ext cx="2857500" cy="3861944"/>
          </a:xfrm>
          <a:custGeom>
            <a:avLst/>
            <a:gdLst/>
            <a:ahLst/>
            <a:cxnLst/>
            <a:rect l="l" t="t" r="r" b="b"/>
            <a:pathLst>
              <a:path w="2857500" h="3792220">
                <a:moveTo>
                  <a:pt x="1428623" y="0"/>
                </a:moveTo>
                <a:lnTo>
                  <a:pt x="1311447" y="2095"/>
                </a:lnTo>
                <a:lnTo>
                  <a:pt x="1196882" y="8271"/>
                </a:lnTo>
                <a:lnTo>
                  <a:pt x="1085293" y="18367"/>
                </a:lnTo>
                <a:lnTo>
                  <a:pt x="977050" y="32220"/>
                </a:lnTo>
                <a:lnTo>
                  <a:pt x="872519" y="49666"/>
                </a:lnTo>
                <a:lnTo>
                  <a:pt x="772068" y="70544"/>
                </a:lnTo>
                <a:lnTo>
                  <a:pt x="676065" y="94691"/>
                </a:lnTo>
                <a:lnTo>
                  <a:pt x="584877" y="121944"/>
                </a:lnTo>
                <a:lnTo>
                  <a:pt x="498872" y="152140"/>
                </a:lnTo>
                <a:lnTo>
                  <a:pt x="418417" y="185118"/>
                </a:lnTo>
                <a:lnTo>
                  <a:pt x="343880" y="220714"/>
                </a:lnTo>
                <a:lnTo>
                  <a:pt x="275628" y="258766"/>
                </a:lnTo>
                <a:lnTo>
                  <a:pt x="214029" y="299111"/>
                </a:lnTo>
                <a:lnTo>
                  <a:pt x="159451" y="341586"/>
                </a:lnTo>
                <a:lnTo>
                  <a:pt x="112262" y="386030"/>
                </a:lnTo>
                <a:lnTo>
                  <a:pt x="72827" y="432279"/>
                </a:lnTo>
                <a:lnTo>
                  <a:pt x="41517" y="480171"/>
                </a:lnTo>
                <a:lnTo>
                  <a:pt x="18697" y="529543"/>
                </a:lnTo>
                <a:lnTo>
                  <a:pt x="4735" y="580233"/>
                </a:lnTo>
                <a:lnTo>
                  <a:pt x="0" y="632078"/>
                </a:lnTo>
                <a:lnTo>
                  <a:pt x="0" y="3160141"/>
                </a:lnTo>
                <a:lnTo>
                  <a:pt x="4735" y="3211986"/>
                </a:lnTo>
                <a:lnTo>
                  <a:pt x="18697" y="3262676"/>
                </a:lnTo>
                <a:lnTo>
                  <a:pt x="41517" y="3312048"/>
                </a:lnTo>
                <a:lnTo>
                  <a:pt x="72827" y="3359940"/>
                </a:lnTo>
                <a:lnTo>
                  <a:pt x="112262" y="3406189"/>
                </a:lnTo>
                <a:lnTo>
                  <a:pt x="159451" y="3450633"/>
                </a:lnTo>
                <a:lnTo>
                  <a:pt x="214029" y="3493108"/>
                </a:lnTo>
                <a:lnTo>
                  <a:pt x="275628" y="3533453"/>
                </a:lnTo>
                <a:lnTo>
                  <a:pt x="343880" y="3571505"/>
                </a:lnTo>
                <a:lnTo>
                  <a:pt x="418417" y="3607101"/>
                </a:lnTo>
                <a:lnTo>
                  <a:pt x="498872" y="3640079"/>
                </a:lnTo>
                <a:lnTo>
                  <a:pt x="584877" y="3670275"/>
                </a:lnTo>
                <a:lnTo>
                  <a:pt x="676065" y="3697528"/>
                </a:lnTo>
                <a:lnTo>
                  <a:pt x="772068" y="3721675"/>
                </a:lnTo>
                <a:lnTo>
                  <a:pt x="872519" y="3742553"/>
                </a:lnTo>
                <a:lnTo>
                  <a:pt x="977050" y="3759999"/>
                </a:lnTo>
                <a:lnTo>
                  <a:pt x="1085293" y="3773852"/>
                </a:lnTo>
                <a:lnTo>
                  <a:pt x="1196882" y="3783948"/>
                </a:lnTo>
                <a:lnTo>
                  <a:pt x="1311447" y="3790124"/>
                </a:lnTo>
                <a:lnTo>
                  <a:pt x="1428623" y="3792220"/>
                </a:lnTo>
                <a:lnTo>
                  <a:pt x="1545780" y="3790124"/>
                </a:lnTo>
                <a:lnTo>
                  <a:pt x="1660329" y="3783948"/>
                </a:lnTo>
                <a:lnTo>
                  <a:pt x="1771903" y="3773852"/>
                </a:lnTo>
                <a:lnTo>
                  <a:pt x="1880133" y="3759999"/>
                </a:lnTo>
                <a:lnTo>
                  <a:pt x="1984652" y="3742553"/>
                </a:lnTo>
                <a:lnTo>
                  <a:pt x="2085093" y="3721675"/>
                </a:lnTo>
                <a:lnTo>
                  <a:pt x="2181088" y="3697528"/>
                </a:lnTo>
                <a:lnTo>
                  <a:pt x="2272268" y="3670275"/>
                </a:lnTo>
                <a:lnTo>
                  <a:pt x="2358267" y="3640079"/>
                </a:lnTo>
                <a:lnTo>
                  <a:pt x="2438717" y="3607101"/>
                </a:lnTo>
                <a:lnTo>
                  <a:pt x="2513250" y="3571505"/>
                </a:lnTo>
                <a:lnTo>
                  <a:pt x="2581498" y="3533453"/>
                </a:lnTo>
                <a:lnTo>
                  <a:pt x="2643094" y="3493108"/>
                </a:lnTo>
                <a:lnTo>
                  <a:pt x="2697670" y="3450633"/>
                </a:lnTo>
                <a:lnTo>
                  <a:pt x="2744858" y="3406189"/>
                </a:lnTo>
                <a:lnTo>
                  <a:pt x="2784292" y="3359940"/>
                </a:lnTo>
                <a:lnTo>
                  <a:pt x="2815602" y="3312048"/>
                </a:lnTo>
                <a:lnTo>
                  <a:pt x="2838422" y="3262676"/>
                </a:lnTo>
                <a:lnTo>
                  <a:pt x="2852383" y="3211986"/>
                </a:lnTo>
                <a:lnTo>
                  <a:pt x="2857119" y="3160141"/>
                </a:lnTo>
                <a:lnTo>
                  <a:pt x="2857119" y="632078"/>
                </a:lnTo>
                <a:lnTo>
                  <a:pt x="2852383" y="580233"/>
                </a:lnTo>
                <a:lnTo>
                  <a:pt x="2838422" y="529543"/>
                </a:lnTo>
                <a:lnTo>
                  <a:pt x="2815602" y="480171"/>
                </a:lnTo>
                <a:lnTo>
                  <a:pt x="2784292" y="432279"/>
                </a:lnTo>
                <a:lnTo>
                  <a:pt x="2744858" y="386030"/>
                </a:lnTo>
                <a:lnTo>
                  <a:pt x="2697670" y="341586"/>
                </a:lnTo>
                <a:lnTo>
                  <a:pt x="2643094" y="299111"/>
                </a:lnTo>
                <a:lnTo>
                  <a:pt x="2581498" y="258766"/>
                </a:lnTo>
                <a:lnTo>
                  <a:pt x="2513250" y="220714"/>
                </a:lnTo>
                <a:lnTo>
                  <a:pt x="2438717" y="185118"/>
                </a:lnTo>
                <a:lnTo>
                  <a:pt x="2358267" y="152140"/>
                </a:lnTo>
                <a:lnTo>
                  <a:pt x="2272268" y="121944"/>
                </a:lnTo>
                <a:lnTo>
                  <a:pt x="2181088" y="94691"/>
                </a:lnTo>
                <a:lnTo>
                  <a:pt x="2085093" y="70544"/>
                </a:lnTo>
                <a:lnTo>
                  <a:pt x="1984652" y="49666"/>
                </a:lnTo>
                <a:lnTo>
                  <a:pt x="1880133" y="32220"/>
                </a:lnTo>
                <a:lnTo>
                  <a:pt x="1771903" y="18367"/>
                </a:lnTo>
                <a:lnTo>
                  <a:pt x="1660329" y="8271"/>
                </a:lnTo>
                <a:lnTo>
                  <a:pt x="1545780" y="2095"/>
                </a:lnTo>
                <a:lnTo>
                  <a:pt x="1428623" y="0"/>
                </a:lnTo>
                <a:close/>
              </a:path>
            </a:pathLst>
          </a:custGeom>
          <a:solidFill>
            <a:srgbClr val="9BBA58"/>
          </a:solidFill>
        </p:spPr>
        <p:txBody>
          <a:bodyPr wrap="square" lIns="0" tIns="0" rIns="0" bIns="0" rtlCol="0"/>
          <a:lstStyle/>
          <a:p>
            <a:endParaRPr/>
          </a:p>
        </p:txBody>
      </p:sp>
      <p:sp>
        <p:nvSpPr>
          <p:cNvPr id="17" name="object 17"/>
          <p:cNvSpPr/>
          <p:nvPr/>
        </p:nvSpPr>
        <p:spPr>
          <a:xfrm>
            <a:off x="6058280" y="1799208"/>
            <a:ext cx="2857500" cy="632460"/>
          </a:xfrm>
          <a:custGeom>
            <a:avLst/>
            <a:gdLst/>
            <a:ahLst/>
            <a:cxnLst/>
            <a:rect l="l" t="t" r="r" b="b"/>
            <a:pathLst>
              <a:path w="2857500" h="632460">
                <a:moveTo>
                  <a:pt x="2857119" y="126"/>
                </a:moveTo>
                <a:lnTo>
                  <a:pt x="2852383" y="51953"/>
                </a:lnTo>
                <a:lnTo>
                  <a:pt x="2838422" y="102627"/>
                </a:lnTo>
                <a:lnTo>
                  <a:pt x="2815602" y="151985"/>
                </a:lnTo>
                <a:lnTo>
                  <a:pt x="2784292" y="199864"/>
                </a:lnTo>
                <a:lnTo>
                  <a:pt x="2744858" y="246102"/>
                </a:lnTo>
                <a:lnTo>
                  <a:pt x="2697670" y="290535"/>
                </a:lnTo>
                <a:lnTo>
                  <a:pt x="2643094" y="333002"/>
                </a:lnTo>
                <a:lnTo>
                  <a:pt x="2581498" y="373340"/>
                </a:lnTo>
                <a:lnTo>
                  <a:pt x="2513250" y="411385"/>
                </a:lnTo>
                <a:lnTo>
                  <a:pt x="2438717" y="446976"/>
                </a:lnTo>
                <a:lnTo>
                  <a:pt x="2358267" y="479949"/>
                </a:lnTo>
                <a:lnTo>
                  <a:pt x="2272268" y="510142"/>
                </a:lnTo>
                <a:lnTo>
                  <a:pt x="2181088" y="537392"/>
                </a:lnTo>
                <a:lnTo>
                  <a:pt x="2085093" y="561537"/>
                </a:lnTo>
                <a:lnTo>
                  <a:pt x="1984652" y="582414"/>
                </a:lnTo>
                <a:lnTo>
                  <a:pt x="1880133" y="599859"/>
                </a:lnTo>
                <a:lnTo>
                  <a:pt x="1771903" y="613711"/>
                </a:lnTo>
                <a:lnTo>
                  <a:pt x="1660329" y="623807"/>
                </a:lnTo>
                <a:lnTo>
                  <a:pt x="1545780" y="629983"/>
                </a:lnTo>
                <a:lnTo>
                  <a:pt x="1428623" y="632078"/>
                </a:lnTo>
                <a:lnTo>
                  <a:pt x="1311447" y="629983"/>
                </a:lnTo>
                <a:lnTo>
                  <a:pt x="1196882" y="623807"/>
                </a:lnTo>
                <a:lnTo>
                  <a:pt x="1085293" y="613711"/>
                </a:lnTo>
                <a:lnTo>
                  <a:pt x="977050" y="599859"/>
                </a:lnTo>
                <a:lnTo>
                  <a:pt x="872519" y="582414"/>
                </a:lnTo>
                <a:lnTo>
                  <a:pt x="772068" y="561537"/>
                </a:lnTo>
                <a:lnTo>
                  <a:pt x="676065" y="537392"/>
                </a:lnTo>
                <a:lnTo>
                  <a:pt x="584877" y="510142"/>
                </a:lnTo>
                <a:lnTo>
                  <a:pt x="498872" y="479949"/>
                </a:lnTo>
                <a:lnTo>
                  <a:pt x="418417" y="446976"/>
                </a:lnTo>
                <a:lnTo>
                  <a:pt x="343880" y="411385"/>
                </a:lnTo>
                <a:lnTo>
                  <a:pt x="275628" y="373340"/>
                </a:lnTo>
                <a:lnTo>
                  <a:pt x="214029" y="333002"/>
                </a:lnTo>
                <a:lnTo>
                  <a:pt x="159451" y="290535"/>
                </a:lnTo>
                <a:lnTo>
                  <a:pt x="112262" y="246102"/>
                </a:lnTo>
                <a:lnTo>
                  <a:pt x="72827" y="199864"/>
                </a:lnTo>
                <a:lnTo>
                  <a:pt x="41517" y="151985"/>
                </a:lnTo>
                <a:lnTo>
                  <a:pt x="18697" y="102627"/>
                </a:lnTo>
                <a:lnTo>
                  <a:pt x="4735" y="51953"/>
                </a:lnTo>
                <a:lnTo>
                  <a:pt x="0" y="126"/>
                </a:lnTo>
                <a:lnTo>
                  <a:pt x="0" y="0"/>
                </a:lnTo>
              </a:path>
            </a:pathLst>
          </a:custGeom>
          <a:ln w="25399">
            <a:solidFill>
              <a:srgbClr val="000000"/>
            </a:solidFill>
          </a:ln>
        </p:spPr>
        <p:txBody>
          <a:bodyPr wrap="square" lIns="0" tIns="0" rIns="0" bIns="0" rtlCol="0"/>
          <a:lstStyle/>
          <a:p>
            <a:endParaRPr/>
          </a:p>
        </p:txBody>
      </p:sp>
      <p:sp>
        <p:nvSpPr>
          <p:cNvPr id="18" name="object 18"/>
          <p:cNvSpPr/>
          <p:nvPr/>
        </p:nvSpPr>
        <p:spPr>
          <a:xfrm>
            <a:off x="6058280" y="1167257"/>
            <a:ext cx="2857500" cy="3792220"/>
          </a:xfrm>
          <a:custGeom>
            <a:avLst/>
            <a:gdLst/>
            <a:ahLst/>
            <a:cxnLst/>
            <a:rect l="l" t="t" r="r" b="b"/>
            <a:pathLst>
              <a:path w="2857500" h="3792220">
                <a:moveTo>
                  <a:pt x="0" y="632078"/>
                </a:moveTo>
                <a:lnTo>
                  <a:pt x="4735" y="580233"/>
                </a:lnTo>
                <a:lnTo>
                  <a:pt x="18697" y="529543"/>
                </a:lnTo>
                <a:lnTo>
                  <a:pt x="41517" y="480171"/>
                </a:lnTo>
                <a:lnTo>
                  <a:pt x="72827" y="432279"/>
                </a:lnTo>
                <a:lnTo>
                  <a:pt x="112262" y="386030"/>
                </a:lnTo>
                <a:lnTo>
                  <a:pt x="159451" y="341586"/>
                </a:lnTo>
                <a:lnTo>
                  <a:pt x="214029" y="299111"/>
                </a:lnTo>
                <a:lnTo>
                  <a:pt x="275628" y="258766"/>
                </a:lnTo>
                <a:lnTo>
                  <a:pt x="343880" y="220714"/>
                </a:lnTo>
                <a:lnTo>
                  <a:pt x="418417" y="185118"/>
                </a:lnTo>
                <a:lnTo>
                  <a:pt x="498872" y="152140"/>
                </a:lnTo>
                <a:lnTo>
                  <a:pt x="584877" y="121944"/>
                </a:lnTo>
                <a:lnTo>
                  <a:pt x="676065" y="94691"/>
                </a:lnTo>
                <a:lnTo>
                  <a:pt x="772068" y="70544"/>
                </a:lnTo>
                <a:lnTo>
                  <a:pt x="872519" y="49666"/>
                </a:lnTo>
                <a:lnTo>
                  <a:pt x="977050" y="32220"/>
                </a:lnTo>
                <a:lnTo>
                  <a:pt x="1085293" y="18367"/>
                </a:lnTo>
                <a:lnTo>
                  <a:pt x="1196882" y="8271"/>
                </a:lnTo>
                <a:lnTo>
                  <a:pt x="1311447" y="2095"/>
                </a:lnTo>
                <a:lnTo>
                  <a:pt x="1428623" y="0"/>
                </a:lnTo>
                <a:lnTo>
                  <a:pt x="1545780" y="2095"/>
                </a:lnTo>
                <a:lnTo>
                  <a:pt x="1660329" y="8271"/>
                </a:lnTo>
                <a:lnTo>
                  <a:pt x="1771903" y="18367"/>
                </a:lnTo>
                <a:lnTo>
                  <a:pt x="1880133" y="32220"/>
                </a:lnTo>
                <a:lnTo>
                  <a:pt x="1984652" y="49666"/>
                </a:lnTo>
                <a:lnTo>
                  <a:pt x="2085093" y="70544"/>
                </a:lnTo>
                <a:lnTo>
                  <a:pt x="2181088" y="94691"/>
                </a:lnTo>
                <a:lnTo>
                  <a:pt x="2272268" y="121944"/>
                </a:lnTo>
                <a:lnTo>
                  <a:pt x="2358267" y="152140"/>
                </a:lnTo>
                <a:lnTo>
                  <a:pt x="2438717" y="185118"/>
                </a:lnTo>
                <a:lnTo>
                  <a:pt x="2513250" y="220714"/>
                </a:lnTo>
                <a:lnTo>
                  <a:pt x="2581498" y="258766"/>
                </a:lnTo>
                <a:lnTo>
                  <a:pt x="2643094" y="299111"/>
                </a:lnTo>
                <a:lnTo>
                  <a:pt x="2697670" y="341586"/>
                </a:lnTo>
                <a:lnTo>
                  <a:pt x="2744858" y="386030"/>
                </a:lnTo>
                <a:lnTo>
                  <a:pt x="2784292" y="432279"/>
                </a:lnTo>
                <a:lnTo>
                  <a:pt x="2815602" y="480171"/>
                </a:lnTo>
                <a:lnTo>
                  <a:pt x="2838422" y="529543"/>
                </a:lnTo>
                <a:lnTo>
                  <a:pt x="2852383" y="580233"/>
                </a:lnTo>
                <a:lnTo>
                  <a:pt x="2857119" y="632078"/>
                </a:lnTo>
                <a:lnTo>
                  <a:pt x="2857119" y="3160141"/>
                </a:lnTo>
                <a:lnTo>
                  <a:pt x="2852383" y="3211986"/>
                </a:lnTo>
                <a:lnTo>
                  <a:pt x="2838422" y="3262676"/>
                </a:lnTo>
                <a:lnTo>
                  <a:pt x="2815602" y="3312048"/>
                </a:lnTo>
                <a:lnTo>
                  <a:pt x="2784292" y="3359940"/>
                </a:lnTo>
                <a:lnTo>
                  <a:pt x="2744858" y="3406189"/>
                </a:lnTo>
                <a:lnTo>
                  <a:pt x="2697670" y="3450633"/>
                </a:lnTo>
                <a:lnTo>
                  <a:pt x="2643094" y="3493108"/>
                </a:lnTo>
                <a:lnTo>
                  <a:pt x="2581498" y="3533453"/>
                </a:lnTo>
                <a:lnTo>
                  <a:pt x="2513250" y="3571505"/>
                </a:lnTo>
                <a:lnTo>
                  <a:pt x="2438717" y="3607101"/>
                </a:lnTo>
                <a:lnTo>
                  <a:pt x="2358267" y="3640079"/>
                </a:lnTo>
                <a:lnTo>
                  <a:pt x="2272268" y="3670275"/>
                </a:lnTo>
                <a:lnTo>
                  <a:pt x="2181088" y="3697528"/>
                </a:lnTo>
                <a:lnTo>
                  <a:pt x="2085093" y="3721675"/>
                </a:lnTo>
                <a:lnTo>
                  <a:pt x="1984652" y="3742553"/>
                </a:lnTo>
                <a:lnTo>
                  <a:pt x="1880133" y="3759999"/>
                </a:lnTo>
                <a:lnTo>
                  <a:pt x="1771903" y="3773852"/>
                </a:lnTo>
                <a:lnTo>
                  <a:pt x="1660329" y="3783948"/>
                </a:lnTo>
                <a:lnTo>
                  <a:pt x="1545780" y="3790124"/>
                </a:lnTo>
                <a:lnTo>
                  <a:pt x="1428623" y="3792220"/>
                </a:lnTo>
                <a:lnTo>
                  <a:pt x="1311447" y="3790124"/>
                </a:lnTo>
                <a:lnTo>
                  <a:pt x="1196882" y="3783948"/>
                </a:lnTo>
                <a:lnTo>
                  <a:pt x="1085293" y="3773852"/>
                </a:lnTo>
                <a:lnTo>
                  <a:pt x="977050" y="3759999"/>
                </a:lnTo>
                <a:lnTo>
                  <a:pt x="872519" y="3742553"/>
                </a:lnTo>
                <a:lnTo>
                  <a:pt x="772068" y="3721675"/>
                </a:lnTo>
                <a:lnTo>
                  <a:pt x="676065" y="3697528"/>
                </a:lnTo>
                <a:lnTo>
                  <a:pt x="584877" y="3670275"/>
                </a:lnTo>
                <a:lnTo>
                  <a:pt x="498872" y="3640079"/>
                </a:lnTo>
                <a:lnTo>
                  <a:pt x="418417" y="3607101"/>
                </a:lnTo>
                <a:lnTo>
                  <a:pt x="343880" y="3571505"/>
                </a:lnTo>
                <a:lnTo>
                  <a:pt x="275628" y="3533453"/>
                </a:lnTo>
                <a:lnTo>
                  <a:pt x="214029" y="3493108"/>
                </a:lnTo>
                <a:lnTo>
                  <a:pt x="159451" y="3450633"/>
                </a:lnTo>
                <a:lnTo>
                  <a:pt x="112262" y="3406189"/>
                </a:lnTo>
                <a:lnTo>
                  <a:pt x="72827" y="3359940"/>
                </a:lnTo>
                <a:lnTo>
                  <a:pt x="41517" y="3312048"/>
                </a:lnTo>
                <a:lnTo>
                  <a:pt x="18697" y="3262676"/>
                </a:lnTo>
                <a:lnTo>
                  <a:pt x="4735" y="3211986"/>
                </a:lnTo>
                <a:lnTo>
                  <a:pt x="0" y="3160141"/>
                </a:lnTo>
                <a:lnTo>
                  <a:pt x="0" y="632078"/>
                </a:lnTo>
                <a:close/>
              </a:path>
            </a:pathLst>
          </a:custGeom>
          <a:ln w="25400">
            <a:solidFill>
              <a:srgbClr val="000000"/>
            </a:solidFill>
          </a:ln>
        </p:spPr>
        <p:txBody>
          <a:bodyPr wrap="square" lIns="0" tIns="0" rIns="0" bIns="0" rtlCol="0"/>
          <a:lstStyle/>
          <a:p>
            <a:endParaRPr/>
          </a:p>
        </p:txBody>
      </p:sp>
      <p:sp>
        <p:nvSpPr>
          <p:cNvPr id="19" name="object 19"/>
          <p:cNvSpPr/>
          <p:nvPr/>
        </p:nvSpPr>
        <p:spPr>
          <a:xfrm>
            <a:off x="3079623" y="1192782"/>
            <a:ext cx="2824480" cy="3836418"/>
          </a:xfrm>
          <a:custGeom>
            <a:avLst/>
            <a:gdLst/>
            <a:ahLst/>
            <a:cxnLst/>
            <a:rect l="l" t="t" r="r" b="b"/>
            <a:pathLst>
              <a:path w="2824479" h="3771900">
                <a:moveTo>
                  <a:pt x="1412113" y="0"/>
                </a:moveTo>
                <a:lnTo>
                  <a:pt x="1296295" y="2083"/>
                </a:lnTo>
                <a:lnTo>
                  <a:pt x="1183056" y="8227"/>
                </a:lnTo>
                <a:lnTo>
                  <a:pt x="1072759" y="18268"/>
                </a:lnTo>
                <a:lnTo>
                  <a:pt x="965768" y="32045"/>
                </a:lnTo>
                <a:lnTo>
                  <a:pt x="862447" y="49397"/>
                </a:lnTo>
                <a:lnTo>
                  <a:pt x="763157" y="70160"/>
                </a:lnTo>
                <a:lnTo>
                  <a:pt x="668263" y="94174"/>
                </a:lnTo>
                <a:lnTo>
                  <a:pt x="578129" y="121277"/>
                </a:lnTo>
                <a:lnTo>
                  <a:pt x="493117" y="151307"/>
                </a:lnTo>
                <a:lnTo>
                  <a:pt x="413591" y="184102"/>
                </a:lnTo>
                <a:lnTo>
                  <a:pt x="339914" y="219500"/>
                </a:lnTo>
                <a:lnTo>
                  <a:pt x="272450" y="257339"/>
                </a:lnTo>
                <a:lnTo>
                  <a:pt x="211562" y="297458"/>
                </a:lnTo>
                <a:lnTo>
                  <a:pt x="157613" y="339694"/>
                </a:lnTo>
                <a:lnTo>
                  <a:pt x="110968" y="383887"/>
                </a:lnTo>
                <a:lnTo>
                  <a:pt x="71988" y="429873"/>
                </a:lnTo>
                <a:lnTo>
                  <a:pt x="41038" y="477492"/>
                </a:lnTo>
                <a:lnTo>
                  <a:pt x="18481" y="526581"/>
                </a:lnTo>
                <a:lnTo>
                  <a:pt x="4680" y="576978"/>
                </a:lnTo>
                <a:lnTo>
                  <a:pt x="0" y="628523"/>
                </a:lnTo>
                <a:lnTo>
                  <a:pt x="0" y="3142869"/>
                </a:lnTo>
                <a:lnTo>
                  <a:pt x="4680" y="3194431"/>
                </a:lnTo>
                <a:lnTo>
                  <a:pt x="18481" y="3244845"/>
                </a:lnTo>
                <a:lnTo>
                  <a:pt x="41038" y="3293948"/>
                </a:lnTo>
                <a:lnTo>
                  <a:pt x="71988" y="3341580"/>
                </a:lnTo>
                <a:lnTo>
                  <a:pt x="110968" y="3387578"/>
                </a:lnTo>
                <a:lnTo>
                  <a:pt x="157613" y="3431780"/>
                </a:lnTo>
                <a:lnTo>
                  <a:pt x="211562" y="3474025"/>
                </a:lnTo>
                <a:lnTo>
                  <a:pt x="272450" y="3514151"/>
                </a:lnTo>
                <a:lnTo>
                  <a:pt x="339914" y="3551997"/>
                </a:lnTo>
                <a:lnTo>
                  <a:pt x="413591" y="3587400"/>
                </a:lnTo>
                <a:lnTo>
                  <a:pt x="493117" y="3620199"/>
                </a:lnTo>
                <a:lnTo>
                  <a:pt x="578129" y="3650232"/>
                </a:lnTo>
                <a:lnTo>
                  <a:pt x="668263" y="3677338"/>
                </a:lnTo>
                <a:lnTo>
                  <a:pt x="763157" y="3701354"/>
                </a:lnTo>
                <a:lnTo>
                  <a:pt x="862447" y="3722119"/>
                </a:lnTo>
                <a:lnTo>
                  <a:pt x="965768" y="3739472"/>
                </a:lnTo>
                <a:lnTo>
                  <a:pt x="1072759" y="3753250"/>
                </a:lnTo>
                <a:lnTo>
                  <a:pt x="1183056" y="3763291"/>
                </a:lnTo>
                <a:lnTo>
                  <a:pt x="1296295" y="3769435"/>
                </a:lnTo>
                <a:lnTo>
                  <a:pt x="1412113" y="3771519"/>
                </a:lnTo>
                <a:lnTo>
                  <a:pt x="1527930" y="3769435"/>
                </a:lnTo>
                <a:lnTo>
                  <a:pt x="1641169" y="3763291"/>
                </a:lnTo>
                <a:lnTo>
                  <a:pt x="1751466" y="3753250"/>
                </a:lnTo>
                <a:lnTo>
                  <a:pt x="1858457" y="3739472"/>
                </a:lnTo>
                <a:lnTo>
                  <a:pt x="1961778" y="3722119"/>
                </a:lnTo>
                <a:lnTo>
                  <a:pt x="2061068" y="3701354"/>
                </a:lnTo>
                <a:lnTo>
                  <a:pt x="2155962" y="3677338"/>
                </a:lnTo>
                <a:lnTo>
                  <a:pt x="2246096" y="3650232"/>
                </a:lnTo>
                <a:lnTo>
                  <a:pt x="2331108" y="3620199"/>
                </a:lnTo>
                <a:lnTo>
                  <a:pt x="2410634" y="3587400"/>
                </a:lnTo>
                <a:lnTo>
                  <a:pt x="2484311" y="3551997"/>
                </a:lnTo>
                <a:lnTo>
                  <a:pt x="2551775" y="3514151"/>
                </a:lnTo>
                <a:lnTo>
                  <a:pt x="2612663" y="3474025"/>
                </a:lnTo>
                <a:lnTo>
                  <a:pt x="2666612" y="3431780"/>
                </a:lnTo>
                <a:lnTo>
                  <a:pt x="2713257" y="3387578"/>
                </a:lnTo>
                <a:lnTo>
                  <a:pt x="2752237" y="3341580"/>
                </a:lnTo>
                <a:lnTo>
                  <a:pt x="2783187" y="3293948"/>
                </a:lnTo>
                <a:lnTo>
                  <a:pt x="2805744" y="3244845"/>
                </a:lnTo>
                <a:lnTo>
                  <a:pt x="2819545" y="3194431"/>
                </a:lnTo>
                <a:lnTo>
                  <a:pt x="2824226" y="3142869"/>
                </a:lnTo>
                <a:lnTo>
                  <a:pt x="2824226" y="628523"/>
                </a:lnTo>
                <a:lnTo>
                  <a:pt x="2819545" y="576978"/>
                </a:lnTo>
                <a:lnTo>
                  <a:pt x="2805744" y="526581"/>
                </a:lnTo>
                <a:lnTo>
                  <a:pt x="2783187" y="477492"/>
                </a:lnTo>
                <a:lnTo>
                  <a:pt x="2752237" y="429873"/>
                </a:lnTo>
                <a:lnTo>
                  <a:pt x="2713257" y="383887"/>
                </a:lnTo>
                <a:lnTo>
                  <a:pt x="2666612" y="339694"/>
                </a:lnTo>
                <a:lnTo>
                  <a:pt x="2612663" y="297458"/>
                </a:lnTo>
                <a:lnTo>
                  <a:pt x="2551775" y="257339"/>
                </a:lnTo>
                <a:lnTo>
                  <a:pt x="2484311" y="219500"/>
                </a:lnTo>
                <a:lnTo>
                  <a:pt x="2410634" y="184102"/>
                </a:lnTo>
                <a:lnTo>
                  <a:pt x="2331108" y="151307"/>
                </a:lnTo>
                <a:lnTo>
                  <a:pt x="2246096" y="121277"/>
                </a:lnTo>
                <a:lnTo>
                  <a:pt x="2155962" y="94174"/>
                </a:lnTo>
                <a:lnTo>
                  <a:pt x="2061068" y="70160"/>
                </a:lnTo>
                <a:lnTo>
                  <a:pt x="1961778" y="49397"/>
                </a:lnTo>
                <a:lnTo>
                  <a:pt x="1858457" y="32045"/>
                </a:lnTo>
                <a:lnTo>
                  <a:pt x="1751466" y="18268"/>
                </a:lnTo>
                <a:lnTo>
                  <a:pt x="1641169" y="8227"/>
                </a:lnTo>
                <a:lnTo>
                  <a:pt x="1527930" y="2083"/>
                </a:lnTo>
                <a:lnTo>
                  <a:pt x="1412113" y="0"/>
                </a:lnTo>
                <a:close/>
              </a:path>
            </a:pathLst>
          </a:custGeom>
          <a:solidFill>
            <a:srgbClr val="9BBA58"/>
          </a:solidFill>
        </p:spPr>
        <p:txBody>
          <a:bodyPr wrap="square" lIns="0" tIns="0" rIns="0" bIns="0" rtlCol="0"/>
          <a:lstStyle/>
          <a:p>
            <a:endParaRPr/>
          </a:p>
        </p:txBody>
      </p:sp>
      <p:sp>
        <p:nvSpPr>
          <p:cNvPr id="20" name="object 20"/>
          <p:cNvSpPr/>
          <p:nvPr/>
        </p:nvSpPr>
        <p:spPr>
          <a:xfrm>
            <a:off x="3079623" y="1821307"/>
            <a:ext cx="2824480" cy="628650"/>
          </a:xfrm>
          <a:custGeom>
            <a:avLst/>
            <a:gdLst/>
            <a:ahLst/>
            <a:cxnLst/>
            <a:rect l="l" t="t" r="r" b="b"/>
            <a:pathLst>
              <a:path w="2824479" h="628650">
                <a:moveTo>
                  <a:pt x="2824226" y="0"/>
                </a:moveTo>
                <a:lnTo>
                  <a:pt x="2819545" y="51562"/>
                </a:lnTo>
                <a:lnTo>
                  <a:pt x="2805744" y="101976"/>
                </a:lnTo>
                <a:lnTo>
                  <a:pt x="2783187" y="151079"/>
                </a:lnTo>
                <a:lnTo>
                  <a:pt x="2752237" y="198711"/>
                </a:lnTo>
                <a:lnTo>
                  <a:pt x="2713257" y="244709"/>
                </a:lnTo>
                <a:lnTo>
                  <a:pt x="2666612" y="288911"/>
                </a:lnTo>
                <a:lnTo>
                  <a:pt x="2612663" y="331156"/>
                </a:lnTo>
                <a:lnTo>
                  <a:pt x="2551775" y="371282"/>
                </a:lnTo>
                <a:lnTo>
                  <a:pt x="2484311" y="409128"/>
                </a:lnTo>
                <a:lnTo>
                  <a:pt x="2410634" y="444531"/>
                </a:lnTo>
                <a:lnTo>
                  <a:pt x="2331108" y="477330"/>
                </a:lnTo>
                <a:lnTo>
                  <a:pt x="2246096" y="507363"/>
                </a:lnTo>
                <a:lnTo>
                  <a:pt x="2155962" y="534469"/>
                </a:lnTo>
                <a:lnTo>
                  <a:pt x="2061068" y="558485"/>
                </a:lnTo>
                <a:lnTo>
                  <a:pt x="1961778" y="579250"/>
                </a:lnTo>
                <a:lnTo>
                  <a:pt x="1858457" y="596603"/>
                </a:lnTo>
                <a:lnTo>
                  <a:pt x="1751466" y="610381"/>
                </a:lnTo>
                <a:lnTo>
                  <a:pt x="1641169" y="620422"/>
                </a:lnTo>
                <a:lnTo>
                  <a:pt x="1527930" y="626566"/>
                </a:lnTo>
                <a:lnTo>
                  <a:pt x="1412113" y="628650"/>
                </a:lnTo>
                <a:lnTo>
                  <a:pt x="1296295" y="626566"/>
                </a:lnTo>
                <a:lnTo>
                  <a:pt x="1183056" y="620422"/>
                </a:lnTo>
                <a:lnTo>
                  <a:pt x="1072759" y="610381"/>
                </a:lnTo>
                <a:lnTo>
                  <a:pt x="965768" y="596603"/>
                </a:lnTo>
                <a:lnTo>
                  <a:pt x="862447" y="579250"/>
                </a:lnTo>
                <a:lnTo>
                  <a:pt x="763157" y="558485"/>
                </a:lnTo>
                <a:lnTo>
                  <a:pt x="668263" y="534469"/>
                </a:lnTo>
                <a:lnTo>
                  <a:pt x="578129" y="507363"/>
                </a:lnTo>
                <a:lnTo>
                  <a:pt x="493117" y="477330"/>
                </a:lnTo>
                <a:lnTo>
                  <a:pt x="413591" y="444531"/>
                </a:lnTo>
                <a:lnTo>
                  <a:pt x="339914" y="409128"/>
                </a:lnTo>
                <a:lnTo>
                  <a:pt x="272450" y="371282"/>
                </a:lnTo>
                <a:lnTo>
                  <a:pt x="211562" y="331156"/>
                </a:lnTo>
                <a:lnTo>
                  <a:pt x="157613" y="288911"/>
                </a:lnTo>
                <a:lnTo>
                  <a:pt x="110968" y="244709"/>
                </a:lnTo>
                <a:lnTo>
                  <a:pt x="71988" y="198711"/>
                </a:lnTo>
                <a:lnTo>
                  <a:pt x="41038" y="151079"/>
                </a:lnTo>
                <a:lnTo>
                  <a:pt x="18481" y="101976"/>
                </a:lnTo>
                <a:lnTo>
                  <a:pt x="4680" y="51562"/>
                </a:lnTo>
                <a:lnTo>
                  <a:pt x="0" y="0"/>
                </a:lnTo>
              </a:path>
            </a:pathLst>
          </a:custGeom>
          <a:ln w="25400">
            <a:solidFill>
              <a:srgbClr val="000000"/>
            </a:solidFill>
          </a:ln>
        </p:spPr>
        <p:txBody>
          <a:bodyPr wrap="square" lIns="0" tIns="0" rIns="0" bIns="0" rtlCol="0"/>
          <a:lstStyle/>
          <a:p>
            <a:endParaRPr/>
          </a:p>
        </p:txBody>
      </p:sp>
      <p:sp>
        <p:nvSpPr>
          <p:cNvPr id="21" name="object 21"/>
          <p:cNvSpPr/>
          <p:nvPr/>
        </p:nvSpPr>
        <p:spPr>
          <a:xfrm>
            <a:off x="3079623" y="1228408"/>
            <a:ext cx="2824480" cy="3771900"/>
          </a:xfrm>
          <a:custGeom>
            <a:avLst/>
            <a:gdLst/>
            <a:ahLst/>
            <a:cxnLst/>
            <a:rect l="l" t="t" r="r" b="b"/>
            <a:pathLst>
              <a:path w="2824479" h="3771900">
                <a:moveTo>
                  <a:pt x="0" y="628523"/>
                </a:moveTo>
                <a:lnTo>
                  <a:pt x="4680" y="576978"/>
                </a:lnTo>
                <a:lnTo>
                  <a:pt x="18481" y="526581"/>
                </a:lnTo>
                <a:lnTo>
                  <a:pt x="41038" y="477492"/>
                </a:lnTo>
                <a:lnTo>
                  <a:pt x="71988" y="429873"/>
                </a:lnTo>
                <a:lnTo>
                  <a:pt x="110968" y="383887"/>
                </a:lnTo>
                <a:lnTo>
                  <a:pt x="157613" y="339694"/>
                </a:lnTo>
                <a:lnTo>
                  <a:pt x="211562" y="297458"/>
                </a:lnTo>
                <a:lnTo>
                  <a:pt x="272450" y="257339"/>
                </a:lnTo>
                <a:lnTo>
                  <a:pt x="339914" y="219500"/>
                </a:lnTo>
                <a:lnTo>
                  <a:pt x="413591" y="184102"/>
                </a:lnTo>
                <a:lnTo>
                  <a:pt x="493117" y="151307"/>
                </a:lnTo>
                <a:lnTo>
                  <a:pt x="578129" y="121277"/>
                </a:lnTo>
                <a:lnTo>
                  <a:pt x="668263" y="94174"/>
                </a:lnTo>
                <a:lnTo>
                  <a:pt x="763157" y="70160"/>
                </a:lnTo>
                <a:lnTo>
                  <a:pt x="862447" y="49397"/>
                </a:lnTo>
                <a:lnTo>
                  <a:pt x="965768" y="32045"/>
                </a:lnTo>
                <a:lnTo>
                  <a:pt x="1072759" y="18268"/>
                </a:lnTo>
                <a:lnTo>
                  <a:pt x="1183056" y="8227"/>
                </a:lnTo>
                <a:lnTo>
                  <a:pt x="1296295" y="2083"/>
                </a:lnTo>
                <a:lnTo>
                  <a:pt x="1412113" y="0"/>
                </a:lnTo>
                <a:lnTo>
                  <a:pt x="1527930" y="2083"/>
                </a:lnTo>
                <a:lnTo>
                  <a:pt x="1641169" y="8227"/>
                </a:lnTo>
                <a:lnTo>
                  <a:pt x="1751466" y="18268"/>
                </a:lnTo>
                <a:lnTo>
                  <a:pt x="1858457" y="32045"/>
                </a:lnTo>
                <a:lnTo>
                  <a:pt x="1961778" y="49397"/>
                </a:lnTo>
                <a:lnTo>
                  <a:pt x="2061068" y="70160"/>
                </a:lnTo>
                <a:lnTo>
                  <a:pt x="2155962" y="94174"/>
                </a:lnTo>
                <a:lnTo>
                  <a:pt x="2246096" y="121277"/>
                </a:lnTo>
                <a:lnTo>
                  <a:pt x="2331108" y="151307"/>
                </a:lnTo>
                <a:lnTo>
                  <a:pt x="2410634" y="184102"/>
                </a:lnTo>
                <a:lnTo>
                  <a:pt x="2484311" y="219500"/>
                </a:lnTo>
                <a:lnTo>
                  <a:pt x="2551775" y="257339"/>
                </a:lnTo>
                <a:lnTo>
                  <a:pt x="2612663" y="297458"/>
                </a:lnTo>
                <a:lnTo>
                  <a:pt x="2666612" y="339694"/>
                </a:lnTo>
                <a:lnTo>
                  <a:pt x="2713257" y="383887"/>
                </a:lnTo>
                <a:lnTo>
                  <a:pt x="2752237" y="429873"/>
                </a:lnTo>
                <a:lnTo>
                  <a:pt x="2783187" y="477492"/>
                </a:lnTo>
                <a:lnTo>
                  <a:pt x="2805744" y="526581"/>
                </a:lnTo>
                <a:lnTo>
                  <a:pt x="2819545" y="576978"/>
                </a:lnTo>
                <a:lnTo>
                  <a:pt x="2824226" y="628523"/>
                </a:lnTo>
                <a:lnTo>
                  <a:pt x="2824226" y="3142869"/>
                </a:lnTo>
                <a:lnTo>
                  <a:pt x="2819545" y="3194431"/>
                </a:lnTo>
                <a:lnTo>
                  <a:pt x="2805744" y="3244845"/>
                </a:lnTo>
                <a:lnTo>
                  <a:pt x="2783187" y="3293948"/>
                </a:lnTo>
                <a:lnTo>
                  <a:pt x="2752237" y="3341580"/>
                </a:lnTo>
                <a:lnTo>
                  <a:pt x="2713257" y="3387578"/>
                </a:lnTo>
                <a:lnTo>
                  <a:pt x="2666612" y="3431780"/>
                </a:lnTo>
                <a:lnTo>
                  <a:pt x="2612663" y="3474025"/>
                </a:lnTo>
                <a:lnTo>
                  <a:pt x="2551775" y="3514151"/>
                </a:lnTo>
                <a:lnTo>
                  <a:pt x="2484311" y="3551997"/>
                </a:lnTo>
                <a:lnTo>
                  <a:pt x="2410634" y="3587400"/>
                </a:lnTo>
                <a:lnTo>
                  <a:pt x="2331108" y="3620199"/>
                </a:lnTo>
                <a:lnTo>
                  <a:pt x="2246096" y="3650232"/>
                </a:lnTo>
                <a:lnTo>
                  <a:pt x="2155962" y="3677338"/>
                </a:lnTo>
                <a:lnTo>
                  <a:pt x="2061068" y="3701354"/>
                </a:lnTo>
                <a:lnTo>
                  <a:pt x="1961778" y="3722119"/>
                </a:lnTo>
                <a:lnTo>
                  <a:pt x="1858457" y="3739472"/>
                </a:lnTo>
                <a:lnTo>
                  <a:pt x="1751466" y="3753250"/>
                </a:lnTo>
                <a:lnTo>
                  <a:pt x="1641169" y="3763291"/>
                </a:lnTo>
                <a:lnTo>
                  <a:pt x="1527930" y="3769435"/>
                </a:lnTo>
                <a:lnTo>
                  <a:pt x="1412113" y="3771519"/>
                </a:lnTo>
                <a:lnTo>
                  <a:pt x="1296295" y="3769435"/>
                </a:lnTo>
                <a:lnTo>
                  <a:pt x="1183056" y="3763291"/>
                </a:lnTo>
                <a:lnTo>
                  <a:pt x="1072759" y="3753250"/>
                </a:lnTo>
                <a:lnTo>
                  <a:pt x="965768" y="3739472"/>
                </a:lnTo>
                <a:lnTo>
                  <a:pt x="862447" y="3722119"/>
                </a:lnTo>
                <a:lnTo>
                  <a:pt x="763157" y="3701354"/>
                </a:lnTo>
                <a:lnTo>
                  <a:pt x="668263" y="3677338"/>
                </a:lnTo>
                <a:lnTo>
                  <a:pt x="578129" y="3650232"/>
                </a:lnTo>
                <a:lnTo>
                  <a:pt x="493117" y="3620199"/>
                </a:lnTo>
                <a:lnTo>
                  <a:pt x="413591" y="3587400"/>
                </a:lnTo>
                <a:lnTo>
                  <a:pt x="339914" y="3551997"/>
                </a:lnTo>
                <a:lnTo>
                  <a:pt x="272450" y="3514151"/>
                </a:lnTo>
                <a:lnTo>
                  <a:pt x="211562" y="3474025"/>
                </a:lnTo>
                <a:lnTo>
                  <a:pt x="157613" y="3431780"/>
                </a:lnTo>
                <a:lnTo>
                  <a:pt x="110968" y="3387578"/>
                </a:lnTo>
                <a:lnTo>
                  <a:pt x="71988" y="3341580"/>
                </a:lnTo>
                <a:lnTo>
                  <a:pt x="41038" y="3293948"/>
                </a:lnTo>
                <a:lnTo>
                  <a:pt x="18481" y="3244845"/>
                </a:lnTo>
                <a:lnTo>
                  <a:pt x="4680" y="3194431"/>
                </a:lnTo>
                <a:lnTo>
                  <a:pt x="0" y="3142869"/>
                </a:lnTo>
                <a:lnTo>
                  <a:pt x="0" y="628523"/>
                </a:lnTo>
                <a:close/>
              </a:path>
            </a:pathLst>
          </a:custGeom>
          <a:ln w="25399">
            <a:solidFill>
              <a:srgbClr val="000000"/>
            </a:solidFill>
          </a:ln>
        </p:spPr>
        <p:txBody>
          <a:bodyPr wrap="square" lIns="0" tIns="0" rIns="0" bIns="0" rtlCol="0"/>
          <a:lstStyle/>
          <a:p>
            <a:endParaRPr/>
          </a:p>
        </p:txBody>
      </p:sp>
      <p:sp>
        <p:nvSpPr>
          <p:cNvPr id="22" name="object 22"/>
          <p:cNvSpPr/>
          <p:nvPr/>
        </p:nvSpPr>
        <p:spPr>
          <a:xfrm>
            <a:off x="1371600" y="5562600"/>
            <a:ext cx="7086600" cy="838200"/>
          </a:xfrm>
          <a:custGeom>
            <a:avLst/>
            <a:gdLst/>
            <a:ahLst/>
            <a:cxnLst/>
            <a:rect l="l" t="t" r="r" b="b"/>
            <a:pathLst>
              <a:path w="7553325" h="1143000">
                <a:moveTo>
                  <a:pt x="7362825" y="0"/>
                </a:moveTo>
                <a:lnTo>
                  <a:pt x="190500" y="0"/>
                </a:lnTo>
                <a:lnTo>
                  <a:pt x="174876" y="631"/>
                </a:lnTo>
                <a:lnTo>
                  <a:pt x="130288" y="9717"/>
                </a:lnTo>
                <a:lnTo>
                  <a:pt x="90154" y="28554"/>
                </a:lnTo>
                <a:lnTo>
                  <a:pt x="55797" y="55816"/>
                </a:lnTo>
                <a:lnTo>
                  <a:pt x="28542" y="90176"/>
                </a:lnTo>
                <a:lnTo>
                  <a:pt x="9712" y="130308"/>
                </a:lnTo>
                <a:lnTo>
                  <a:pt x="631" y="174883"/>
                </a:lnTo>
                <a:lnTo>
                  <a:pt x="0" y="190500"/>
                </a:lnTo>
                <a:lnTo>
                  <a:pt x="0" y="952500"/>
                </a:lnTo>
                <a:lnTo>
                  <a:pt x="5536" y="998278"/>
                </a:lnTo>
                <a:lnTo>
                  <a:pt x="21263" y="1040044"/>
                </a:lnTo>
                <a:lnTo>
                  <a:pt x="45857" y="1076473"/>
                </a:lnTo>
                <a:lnTo>
                  <a:pt x="77994" y="1106243"/>
                </a:lnTo>
                <a:lnTo>
                  <a:pt x="116350" y="1128029"/>
                </a:lnTo>
                <a:lnTo>
                  <a:pt x="159600" y="1140506"/>
                </a:lnTo>
                <a:lnTo>
                  <a:pt x="190500" y="1143000"/>
                </a:lnTo>
                <a:lnTo>
                  <a:pt x="7362825" y="1143000"/>
                </a:lnTo>
                <a:lnTo>
                  <a:pt x="7408586" y="1137463"/>
                </a:lnTo>
                <a:lnTo>
                  <a:pt x="7450346" y="1121736"/>
                </a:lnTo>
                <a:lnTo>
                  <a:pt x="7486778" y="1097142"/>
                </a:lnTo>
                <a:lnTo>
                  <a:pt x="7516553" y="1065005"/>
                </a:lnTo>
                <a:lnTo>
                  <a:pt x="7538346" y="1026649"/>
                </a:lnTo>
                <a:lnTo>
                  <a:pt x="7550830" y="983399"/>
                </a:lnTo>
                <a:lnTo>
                  <a:pt x="7553325" y="952500"/>
                </a:lnTo>
                <a:lnTo>
                  <a:pt x="7553325" y="190500"/>
                </a:lnTo>
                <a:lnTo>
                  <a:pt x="7547785" y="144738"/>
                </a:lnTo>
                <a:lnTo>
                  <a:pt x="7532051" y="102978"/>
                </a:lnTo>
                <a:lnTo>
                  <a:pt x="7507450" y="66546"/>
                </a:lnTo>
                <a:lnTo>
                  <a:pt x="7475308" y="36771"/>
                </a:lnTo>
                <a:lnTo>
                  <a:pt x="7436953" y="14978"/>
                </a:lnTo>
                <a:lnTo>
                  <a:pt x="7393711" y="2494"/>
                </a:lnTo>
                <a:lnTo>
                  <a:pt x="7362825" y="0"/>
                </a:lnTo>
                <a:close/>
              </a:path>
            </a:pathLst>
          </a:custGeom>
          <a:solidFill>
            <a:srgbClr val="FFFF00"/>
          </a:solidFill>
        </p:spPr>
        <p:txBody>
          <a:bodyPr wrap="square" lIns="0" tIns="0" rIns="0" bIns="0" rtlCol="0"/>
          <a:lstStyle/>
          <a:p>
            <a:r>
              <a:rPr lang="en-US" b="1" u="sng" dirty="0" smtClean="0">
                <a:latin typeface="Arial"/>
                <a:cs typeface="Arial"/>
              </a:rPr>
              <a:t>                                </a:t>
            </a:r>
          </a:p>
          <a:p>
            <a:r>
              <a:rPr lang="en-US" sz="2400" b="1" dirty="0" smtClean="0">
                <a:latin typeface="Arial"/>
                <a:cs typeface="Arial"/>
              </a:rPr>
              <a:t>     Blended,</a:t>
            </a:r>
            <a:r>
              <a:rPr lang="en-US" sz="2400" b="1" spc="-15" dirty="0" smtClean="0">
                <a:latin typeface="Arial"/>
                <a:cs typeface="Arial"/>
              </a:rPr>
              <a:t> </a:t>
            </a:r>
            <a:r>
              <a:rPr lang="en-US" sz="2400" b="1" spc="-100" dirty="0" smtClean="0">
                <a:latin typeface="Arial"/>
                <a:cs typeface="Arial"/>
              </a:rPr>
              <a:t>V</a:t>
            </a:r>
            <a:r>
              <a:rPr lang="en-US" sz="2400" b="1" dirty="0" smtClean="0">
                <a:latin typeface="Arial"/>
                <a:cs typeface="Arial"/>
              </a:rPr>
              <a:t>a</a:t>
            </a:r>
            <a:r>
              <a:rPr lang="en-US" sz="2400" b="1" spc="-10" dirty="0" smtClean="0">
                <a:latin typeface="Arial"/>
                <a:cs typeface="Arial"/>
              </a:rPr>
              <a:t>r</a:t>
            </a:r>
            <a:r>
              <a:rPr lang="en-US" sz="2400" b="1" dirty="0" smtClean="0">
                <a:latin typeface="Arial"/>
                <a:cs typeface="Arial"/>
              </a:rPr>
              <a:t>ied</a:t>
            </a:r>
            <a:r>
              <a:rPr lang="en-US" sz="2400" b="1" spc="5" dirty="0" smtClean="0">
                <a:latin typeface="Arial"/>
                <a:cs typeface="Arial"/>
              </a:rPr>
              <a:t> </a:t>
            </a:r>
            <a:r>
              <a:rPr lang="en-US" sz="2400" b="1" dirty="0" smtClean="0">
                <a:latin typeface="Arial"/>
                <a:cs typeface="Arial"/>
              </a:rPr>
              <a:t>D</a:t>
            </a:r>
            <a:r>
              <a:rPr lang="en-US" sz="2400" b="1" spc="-10" dirty="0" smtClean="0">
                <a:latin typeface="Arial"/>
                <a:cs typeface="Arial"/>
              </a:rPr>
              <a:t>e</a:t>
            </a:r>
            <a:r>
              <a:rPr lang="en-US" sz="2400" b="1" dirty="0" smtClean="0">
                <a:latin typeface="Arial"/>
                <a:cs typeface="Arial"/>
              </a:rPr>
              <a:t>l</a:t>
            </a:r>
            <a:r>
              <a:rPr lang="en-US" sz="2400" b="1" spc="5" dirty="0" smtClean="0">
                <a:latin typeface="Arial"/>
                <a:cs typeface="Arial"/>
              </a:rPr>
              <a:t>i</a:t>
            </a:r>
            <a:r>
              <a:rPr lang="en-US" sz="2400" b="1" spc="-45" dirty="0" smtClean="0">
                <a:latin typeface="Arial"/>
                <a:cs typeface="Arial"/>
              </a:rPr>
              <a:t>v</a:t>
            </a:r>
            <a:r>
              <a:rPr lang="en-US" sz="2400" b="1" dirty="0" smtClean="0">
                <a:latin typeface="Arial"/>
                <a:cs typeface="Arial"/>
              </a:rPr>
              <a:t>er</a:t>
            </a:r>
            <a:r>
              <a:rPr lang="en-US" sz="2400" b="1" spc="-15" dirty="0" smtClean="0">
                <a:latin typeface="Arial"/>
                <a:cs typeface="Arial"/>
              </a:rPr>
              <a:t>y of LREC Capabilities</a:t>
            </a:r>
          </a:p>
          <a:p>
            <a:endParaRPr sz="2400" b="1" dirty="0"/>
          </a:p>
        </p:txBody>
      </p:sp>
      <p:sp>
        <p:nvSpPr>
          <p:cNvPr id="23" name="object 23"/>
          <p:cNvSpPr/>
          <p:nvPr/>
        </p:nvSpPr>
        <p:spPr>
          <a:xfrm>
            <a:off x="1371600" y="5562600"/>
            <a:ext cx="7086600" cy="838200"/>
          </a:xfrm>
          <a:custGeom>
            <a:avLst/>
            <a:gdLst/>
            <a:ahLst/>
            <a:cxnLst/>
            <a:rect l="l" t="t" r="r" b="b"/>
            <a:pathLst>
              <a:path w="7553325" h="1143000">
                <a:moveTo>
                  <a:pt x="0" y="190500"/>
                </a:moveTo>
                <a:lnTo>
                  <a:pt x="5536" y="144738"/>
                </a:lnTo>
                <a:lnTo>
                  <a:pt x="21263" y="102978"/>
                </a:lnTo>
                <a:lnTo>
                  <a:pt x="45857" y="66546"/>
                </a:lnTo>
                <a:lnTo>
                  <a:pt x="77994" y="36771"/>
                </a:lnTo>
                <a:lnTo>
                  <a:pt x="116350" y="14978"/>
                </a:lnTo>
                <a:lnTo>
                  <a:pt x="159600" y="2494"/>
                </a:lnTo>
                <a:lnTo>
                  <a:pt x="190500" y="0"/>
                </a:lnTo>
                <a:lnTo>
                  <a:pt x="7362825" y="0"/>
                </a:lnTo>
                <a:lnTo>
                  <a:pt x="7378441" y="631"/>
                </a:lnTo>
                <a:lnTo>
                  <a:pt x="7393711" y="2494"/>
                </a:lnTo>
                <a:lnTo>
                  <a:pt x="7436953" y="14978"/>
                </a:lnTo>
                <a:lnTo>
                  <a:pt x="7475308" y="36771"/>
                </a:lnTo>
                <a:lnTo>
                  <a:pt x="7507450" y="66546"/>
                </a:lnTo>
                <a:lnTo>
                  <a:pt x="7532051" y="102978"/>
                </a:lnTo>
                <a:lnTo>
                  <a:pt x="7547785" y="144738"/>
                </a:lnTo>
                <a:lnTo>
                  <a:pt x="7553325" y="190500"/>
                </a:lnTo>
                <a:lnTo>
                  <a:pt x="7553325" y="952500"/>
                </a:lnTo>
                <a:lnTo>
                  <a:pt x="7552693" y="968123"/>
                </a:lnTo>
                <a:lnTo>
                  <a:pt x="7550830" y="983399"/>
                </a:lnTo>
                <a:lnTo>
                  <a:pt x="7538346" y="1026649"/>
                </a:lnTo>
                <a:lnTo>
                  <a:pt x="7516553" y="1065005"/>
                </a:lnTo>
                <a:lnTo>
                  <a:pt x="7486778" y="1097142"/>
                </a:lnTo>
                <a:lnTo>
                  <a:pt x="7450346" y="1121736"/>
                </a:lnTo>
                <a:lnTo>
                  <a:pt x="7408586" y="1137463"/>
                </a:lnTo>
                <a:lnTo>
                  <a:pt x="7362825" y="1143000"/>
                </a:lnTo>
                <a:lnTo>
                  <a:pt x="190500" y="1143000"/>
                </a:lnTo>
                <a:lnTo>
                  <a:pt x="174876" y="1142368"/>
                </a:lnTo>
                <a:lnTo>
                  <a:pt x="159600" y="1140506"/>
                </a:lnTo>
                <a:lnTo>
                  <a:pt x="116350" y="1128029"/>
                </a:lnTo>
                <a:lnTo>
                  <a:pt x="77994" y="1106243"/>
                </a:lnTo>
                <a:lnTo>
                  <a:pt x="45857" y="1076473"/>
                </a:lnTo>
                <a:lnTo>
                  <a:pt x="21263" y="1040044"/>
                </a:lnTo>
                <a:lnTo>
                  <a:pt x="5536" y="998278"/>
                </a:lnTo>
                <a:lnTo>
                  <a:pt x="0" y="952500"/>
                </a:lnTo>
                <a:lnTo>
                  <a:pt x="0" y="190500"/>
                </a:lnTo>
                <a:close/>
              </a:path>
            </a:pathLst>
          </a:custGeom>
          <a:ln w="25400">
            <a:solidFill>
              <a:srgbClr val="000000"/>
            </a:solidFill>
          </a:ln>
        </p:spPr>
        <p:txBody>
          <a:bodyPr wrap="square" lIns="0" tIns="0" rIns="0" bIns="0" rtlCol="0"/>
          <a:lstStyle/>
          <a:p>
            <a:endParaRPr/>
          </a:p>
        </p:txBody>
      </p:sp>
      <p:sp>
        <p:nvSpPr>
          <p:cNvPr id="25" name="object 25"/>
          <p:cNvSpPr/>
          <p:nvPr/>
        </p:nvSpPr>
        <p:spPr>
          <a:xfrm>
            <a:off x="5611367" y="5446776"/>
            <a:ext cx="377951" cy="458724"/>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6973823" y="5797296"/>
            <a:ext cx="377951" cy="458723"/>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5384291" y="6147815"/>
            <a:ext cx="376427" cy="382524"/>
          </a:xfrm>
          <a:prstGeom prst="rect">
            <a:avLst/>
          </a:prstGeom>
          <a:blipFill>
            <a:blip r:embed="rId4" cstate="print"/>
            <a:stretch>
              <a:fillRect/>
            </a:stretch>
          </a:blipFill>
        </p:spPr>
        <p:txBody>
          <a:bodyPr wrap="square" lIns="0" tIns="0" rIns="0" bIns="0" rtlCol="0"/>
          <a:lstStyle/>
          <a:p>
            <a:endParaRPr/>
          </a:p>
        </p:txBody>
      </p:sp>
      <p:sp>
        <p:nvSpPr>
          <p:cNvPr id="39" name="object 36"/>
          <p:cNvSpPr txBox="1"/>
          <p:nvPr/>
        </p:nvSpPr>
        <p:spPr>
          <a:xfrm>
            <a:off x="4191000" y="210979"/>
            <a:ext cx="4953000" cy="246221"/>
          </a:xfrm>
          <a:prstGeom prst="rect">
            <a:avLst/>
          </a:prstGeom>
        </p:spPr>
        <p:txBody>
          <a:bodyPr vert="horz" wrap="square" lIns="0" tIns="0" rIns="0" bIns="0" rtlCol="0">
            <a:spAutoFit/>
          </a:bodyPr>
          <a:lstStyle/>
          <a:p>
            <a:pPr marL="12700" algn="ctr">
              <a:lnSpc>
                <a:spcPct val="100000"/>
              </a:lnSpc>
            </a:pPr>
            <a:r>
              <a:rPr sz="1600" b="1" i="1" dirty="0">
                <a:solidFill>
                  <a:srgbClr val="FFC000"/>
                </a:solidFill>
                <a:latin typeface="Arial"/>
                <a:cs typeface="Arial"/>
              </a:rPr>
              <a:t>C</a:t>
            </a:r>
            <a:r>
              <a:rPr sz="1600" b="1" i="1" spc="-10" dirty="0">
                <a:solidFill>
                  <a:srgbClr val="FFC000"/>
                </a:solidFill>
                <a:latin typeface="Arial"/>
                <a:cs typeface="Arial"/>
              </a:rPr>
              <a:t>u</a:t>
            </a:r>
            <a:r>
              <a:rPr sz="1600" b="1" i="1" dirty="0">
                <a:solidFill>
                  <a:srgbClr val="FFC000"/>
                </a:solidFill>
                <a:latin typeface="Arial"/>
                <a:cs typeface="Arial"/>
              </a:rPr>
              <a:t>r</a:t>
            </a:r>
            <a:r>
              <a:rPr sz="1600" b="1" i="1" spc="5" dirty="0">
                <a:solidFill>
                  <a:srgbClr val="FFC000"/>
                </a:solidFill>
                <a:latin typeface="Arial"/>
                <a:cs typeface="Arial"/>
              </a:rPr>
              <a:t>r</a:t>
            </a:r>
            <a:r>
              <a:rPr sz="1600" b="1" i="1" dirty="0">
                <a:solidFill>
                  <a:srgbClr val="FFC000"/>
                </a:solidFill>
                <a:latin typeface="Arial"/>
                <a:cs typeface="Arial"/>
              </a:rPr>
              <a:t>ent</a:t>
            </a:r>
            <a:r>
              <a:rPr sz="1600" b="1" i="1" spc="-55" dirty="0">
                <a:solidFill>
                  <a:srgbClr val="FFC000"/>
                </a:solidFill>
                <a:latin typeface="Arial"/>
                <a:cs typeface="Arial"/>
              </a:rPr>
              <a:t> </a:t>
            </a:r>
            <a:r>
              <a:rPr sz="1600" b="1" i="1" spc="-90" dirty="0">
                <a:solidFill>
                  <a:srgbClr val="FFC000"/>
                </a:solidFill>
                <a:latin typeface="Arial"/>
                <a:cs typeface="Arial"/>
              </a:rPr>
              <a:t>T</a:t>
            </a:r>
            <a:r>
              <a:rPr sz="1600" b="1" i="1" dirty="0">
                <a:solidFill>
                  <a:srgbClr val="FFC000"/>
                </a:solidFill>
                <a:latin typeface="Arial"/>
                <a:cs typeface="Arial"/>
              </a:rPr>
              <a:t>rain</a:t>
            </a:r>
            <a:r>
              <a:rPr sz="1600" b="1" i="1" spc="-10" dirty="0">
                <a:solidFill>
                  <a:srgbClr val="FFC000"/>
                </a:solidFill>
                <a:latin typeface="Arial"/>
                <a:cs typeface="Arial"/>
              </a:rPr>
              <a:t>i</a:t>
            </a:r>
            <a:r>
              <a:rPr sz="1600" b="1" i="1" dirty="0">
                <a:solidFill>
                  <a:srgbClr val="FFC000"/>
                </a:solidFill>
                <a:latin typeface="Arial"/>
                <a:cs typeface="Arial"/>
              </a:rPr>
              <a:t>ng</a:t>
            </a:r>
            <a:r>
              <a:rPr sz="1600" b="1" i="1" spc="20" dirty="0">
                <a:solidFill>
                  <a:srgbClr val="FFC000"/>
                </a:solidFill>
                <a:latin typeface="Arial"/>
                <a:cs typeface="Arial"/>
              </a:rPr>
              <a:t> </a:t>
            </a:r>
            <a:r>
              <a:rPr sz="1600" b="1" i="1" dirty="0">
                <a:solidFill>
                  <a:srgbClr val="FFC000"/>
                </a:solidFill>
                <a:latin typeface="Arial"/>
                <a:cs typeface="Arial"/>
              </a:rPr>
              <a:t>S</a:t>
            </a:r>
            <a:r>
              <a:rPr sz="1600" b="1" i="1" spc="-10" dirty="0">
                <a:solidFill>
                  <a:srgbClr val="FFC000"/>
                </a:solidFill>
                <a:latin typeface="Arial"/>
                <a:cs typeface="Arial"/>
              </a:rPr>
              <a:t>u</a:t>
            </a:r>
            <a:r>
              <a:rPr sz="1600" b="1" i="1" dirty="0">
                <a:solidFill>
                  <a:srgbClr val="FFC000"/>
                </a:solidFill>
                <a:latin typeface="Arial"/>
                <a:cs typeface="Arial"/>
              </a:rPr>
              <a:t>pp</a:t>
            </a:r>
            <a:r>
              <a:rPr sz="1600" b="1" i="1" spc="-10" dirty="0">
                <a:solidFill>
                  <a:srgbClr val="FFC000"/>
                </a:solidFill>
                <a:latin typeface="Arial"/>
                <a:cs typeface="Arial"/>
              </a:rPr>
              <a:t>o</a:t>
            </a:r>
            <a:r>
              <a:rPr sz="1600" b="1" i="1" dirty="0">
                <a:solidFill>
                  <a:srgbClr val="FFC000"/>
                </a:solidFill>
                <a:latin typeface="Arial"/>
                <a:cs typeface="Arial"/>
              </a:rPr>
              <a:t>rt</a:t>
            </a:r>
          </a:p>
        </p:txBody>
      </p:sp>
      <p:sp>
        <p:nvSpPr>
          <p:cNvPr id="40" name="object 37"/>
          <p:cNvSpPr txBox="1"/>
          <p:nvPr/>
        </p:nvSpPr>
        <p:spPr>
          <a:xfrm>
            <a:off x="340562" y="2486753"/>
            <a:ext cx="2402637" cy="1754326"/>
          </a:xfrm>
          <a:prstGeom prst="rect">
            <a:avLst/>
          </a:prstGeom>
        </p:spPr>
        <p:txBody>
          <a:bodyPr vert="horz" wrap="square" lIns="0" tIns="0" rIns="0" bIns="0" rtlCol="0">
            <a:spAutoFit/>
          </a:bodyPr>
          <a:lstStyle/>
          <a:p>
            <a:pPr marL="12700" marR="1292860">
              <a:lnSpc>
                <a:spcPct val="100000"/>
              </a:lnSpc>
            </a:pPr>
            <a:r>
              <a:rPr sz="1600" spc="-15" dirty="0">
                <a:solidFill>
                  <a:srgbClr val="FFFFFF"/>
                </a:solidFill>
                <a:latin typeface="Arial"/>
                <a:cs typeface="Arial"/>
              </a:rPr>
              <a:t>-</a:t>
            </a:r>
            <a:r>
              <a:rPr sz="1400" spc="-10" dirty="0">
                <a:solidFill>
                  <a:srgbClr val="FFFFFF"/>
                </a:solidFill>
                <a:latin typeface="Arial"/>
                <a:cs typeface="Arial"/>
              </a:rPr>
              <a:t>R</a:t>
            </a:r>
            <a:r>
              <a:rPr sz="1400" dirty="0">
                <a:solidFill>
                  <a:srgbClr val="FFFFFF"/>
                </a:solidFill>
                <a:latin typeface="Arial"/>
                <a:cs typeface="Arial"/>
              </a:rPr>
              <a:t>apport </a:t>
            </a:r>
            <a:r>
              <a:rPr lang="en-US" sz="1400" dirty="0" smtClean="0">
                <a:solidFill>
                  <a:srgbClr val="FFFFFF"/>
                </a:solidFill>
                <a:latin typeface="Arial"/>
                <a:cs typeface="Arial"/>
              </a:rPr>
              <a:t>   </a:t>
            </a:r>
          </a:p>
          <a:p>
            <a:pPr marL="12700" marR="1292860">
              <a:lnSpc>
                <a:spcPct val="100000"/>
              </a:lnSpc>
            </a:pPr>
            <a:r>
              <a:rPr lang="en-US" sz="1400" dirty="0" smtClean="0">
                <a:solidFill>
                  <a:srgbClr val="FFFFFF"/>
                </a:solidFill>
                <a:latin typeface="Arial"/>
                <a:cs typeface="Arial"/>
              </a:rPr>
              <a:t>-</a:t>
            </a:r>
            <a:r>
              <a:rPr sz="1400" spc="-10" dirty="0" smtClean="0">
                <a:solidFill>
                  <a:srgbClr val="FFFFFF"/>
                </a:solidFill>
                <a:latin typeface="Arial"/>
                <a:cs typeface="Arial"/>
              </a:rPr>
              <a:t>H</a:t>
            </a:r>
            <a:r>
              <a:rPr sz="1400" dirty="0" smtClean="0">
                <a:solidFill>
                  <a:srgbClr val="FFFFFF"/>
                </a:solidFill>
                <a:latin typeface="Arial"/>
                <a:cs typeface="Arial"/>
              </a:rPr>
              <a:t>eads</a:t>
            </a:r>
            <a:r>
              <a:rPr sz="1400" spc="5" dirty="0" smtClean="0">
                <a:solidFill>
                  <a:srgbClr val="FFFFFF"/>
                </a:solidFill>
                <a:latin typeface="Arial"/>
                <a:cs typeface="Arial"/>
              </a:rPr>
              <a:t>t</a:t>
            </a:r>
            <a:r>
              <a:rPr sz="1400" dirty="0" smtClean="0">
                <a:solidFill>
                  <a:srgbClr val="FFFFFF"/>
                </a:solidFill>
                <a:latin typeface="Arial"/>
                <a:cs typeface="Arial"/>
              </a:rPr>
              <a:t>ar</a:t>
            </a:r>
            <a:r>
              <a:rPr sz="1400" spc="-10" dirty="0" smtClean="0">
                <a:solidFill>
                  <a:srgbClr val="FFFFFF"/>
                </a:solidFill>
                <a:latin typeface="Arial"/>
                <a:cs typeface="Arial"/>
              </a:rPr>
              <a:t>t</a:t>
            </a:r>
            <a:r>
              <a:rPr sz="1400" dirty="0" smtClean="0">
                <a:solidFill>
                  <a:srgbClr val="FFFFFF"/>
                </a:solidFill>
                <a:latin typeface="Arial"/>
                <a:cs typeface="Arial"/>
              </a:rPr>
              <a:t>2</a:t>
            </a:r>
            <a:endParaRPr sz="1400" dirty="0">
              <a:latin typeface="Arial"/>
              <a:cs typeface="Arial"/>
            </a:endParaRPr>
          </a:p>
          <a:p>
            <a:pPr marL="12700">
              <a:lnSpc>
                <a:spcPct val="100000"/>
              </a:lnSpc>
            </a:pPr>
            <a:r>
              <a:rPr sz="1400" dirty="0">
                <a:solidFill>
                  <a:srgbClr val="FFFFFF"/>
                </a:solidFill>
                <a:latin typeface="Arial"/>
                <a:cs typeface="Arial"/>
              </a:rPr>
              <a:t>-</a:t>
            </a:r>
            <a:r>
              <a:rPr sz="1400" spc="-10" dirty="0">
                <a:solidFill>
                  <a:srgbClr val="FFFFFF"/>
                </a:solidFill>
                <a:latin typeface="Arial"/>
                <a:cs typeface="Arial"/>
              </a:rPr>
              <a:t>C</a:t>
            </a:r>
            <a:r>
              <a:rPr sz="1400" dirty="0">
                <a:solidFill>
                  <a:srgbClr val="FFFFFF"/>
                </a:solidFill>
                <a:latin typeface="Arial"/>
                <a:cs typeface="Arial"/>
              </a:rPr>
              <a:t>ultural</a:t>
            </a:r>
            <a:r>
              <a:rPr sz="1400" spc="-45" dirty="0">
                <a:solidFill>
                  <a:srgbClr val="FFFFFF"/>
                </a:solidFill>
                <a:latin typeface="Arial"/>
                <a:cs typeface="Arial"/>
              </a:rPr>
              <a:t> </a:t>
            </a:r>
            <a:r>
              <a:rPr sz="1400" dirty="0">
                <a:solidFill>
                  <a:srgbClr val="FFFFFF"/>
                </a:solidFill>
                <a:latin typeface="Arial"/>
                <a:cs typeface="Arial"/>
              </a:rPr>
              <a:t>Orientations</a:t>
            </a:r>
            <a:endParaRPr sz="1400" dirty="0">
              <a:latin typeface="Arial"/>
              <a:cs typeface="Arial"/>
            </a:endParaRPr>
          </a:p>
          <a:p>
            <a:pPr marL="12700">
              <a:lnSpc>
                <a:spcPct val="100000"/>
              </a:lnSpc>
            </a:pPr>
            <a:r>
              <a:rPr sz="1400" dirty="0">
                <a:solidFill>
                  <a:srgbClr val="FFFFFF"/>
                </a:solidFill>
                <a:latin typeface="Arial"/>
                <a:cs typeface="Arial"/>
              </a:rPr>
              <a:t>-</a:t>
            </a:r>
            <a:r>
              <a:rPr sz="1400" i="1" spc="-10" dirty="0">
                <a:solidFill>
                  <a:srgbClr val="FFFFFF"/>
                </a:solidFill>
                <a:latin typeface="Arial"/>
                <a:cs typeface="Arial"/>
              </a:rPr>
              <a:t>C</a:t>
            </a:r>
            <a:r>
              <a:rPr sz="1400" i="1" dirty="0">
                <a:solidFill>
                  <a:srgbClr val="FFFFFF"/>
                </a:solidFill>
                <a:latin typeface="Arial"/>
                <a:cs typeface="Arial"/>
              </a:rPr>
              <a:t>ountries</a:t>
            </a:r>
            <a:r>
              <a:rPr sz="1400" i="1" spc="-50" dirty="0">
                <a:solidFill>
                  <a:srgbClr val="FFFFFF"/>
                </a:solidFill>
                <a:latin typeface="Arial"/>
                <a:cs typeface="Arial"/>
              </a:rPr>
              <a:t> </a:t>
            </a:r>
            <a:r>
              <a:rPr sz="1400" i="1" dirty="0">
                <a:solidFill>
                  <a:srgbClr val="FFFFFF"/>
                </a:solidFill>
                <a:latin typeface="Arial"/>
                <a:cs typeface="Arial"/>
              </a:rPr>
              <a:t>in</a:t>
            </a:r>
            <a:r>
              <a:rPr sz="1400" i="1" spc="-10" dirty="0">
                <a:solidFill>
                  <a:srgbClr val="FFFFFF"/>
                </a:solidFill>
                <a:latin typeface="Arial"/>
                <a:cs typeface="Arial"/>
              </a:rPr>
              <a:t> </a:t>
            </a:r>
            <a:r>
              <a:rPr sz="1400" i="1" dirty="0" smtClean="0">
                <a:solidFill>
                  <a:srgbClr val="FFFFFF"/>
                </a:solidFill>
                <a:latin typeface="Arial"/>
                <a:cs typeface="Arial"/>
              </a:rPr>
              <a:t>Perspective</a:t>
            </a:r>
            <a:endParaRPr lang="en-US" sz="1400" i="1" dirty="0" smtClean="0">
              <a:solidFill>
                <a:srgbClr val="FFFFFF"/>
              </a:solidFill>
              <a:latin typeface="Arial"/>
              <a:cs typeface="Arial"/>
            </a:endParaRPr>
          </a:p>
          <a:p>
            <a:pPr marL="12700">
              <a:lnSpc>
                <a:spcPct val="100000"/>
              </a:lnSpc>
            </a:pPr>
            <a:r>
              <a:rPr lang="en-US" sz="1400" i="1" dirty="0" smtClean="0">
                <a:solidFill>
                  <a:srgbClr val="FFFFFF"/>
                </a:solidFill>
                <a:latin typeface="Arial"/>
                <a:cs typeface="Arial"/>
              </a:rPr>
              <a:t>-GLOSS</a:t>
            </a:r>
            <a:endParaRPr sz="1400" dirty="0">
              <a:latin typeface="Arial"/>
              <a:cs typeface="Arial"/>
            </a:endParaRPr>
          </a:p>
          <a:p>
            <a:pPr marL="12700">
              <a:lnSpc>
                <a:spcPct val="100000"/>
              </a:lnSpc>
            </a:pPr>
            <a:r>
              <a:rPr sz="1400" dirty="0">
                <a:solidFill>
                  <a:srgbClr val="FFFFFF"/>
                </a:solidFill>
                <a:latin typeface="Arial"/>
                <a:cs typeface="Arial"/>
              </a:rPr>
              <a:t>-</a:t>
            </a:r>
            <a:r>
              <a:rPr sz="1400" spc="-30" dirty="0">
                <a:solidFill>
                  <a:srgbClr val="FFFFFF"/>
                </a:solidFill>
                <a:latin typeface="Arial"/>
                <a:cs typeface="Arial"/>
              </a:rPr>
              <a:t>V</a:t>
            </a:r>
            <a:r>
              <a:rPr sz="1400" dirty="0">
                <a:solidFill>
                  <a:srgbClr val="FFFFFF"/>
                </a:solidFill>
                <a:latin typeface="Arial"/>
                <a:cs typeface="Arial"/>
              </a:rPr>
              <a:t>irtual</a:t>
            </a:r>
            <a:r>
              <a:rPr sz="1400" spc="-50" dirty="0">
                <a:solidFill>
                  <a:srgbClr val="FFFFFF"/>
                </a:solidFill>
                <a:latin typeface="Arial"/>
                <a:cs typeface="Arial"/>
              </a:rPr>
              <a:t> </a:t>
            </a:r>
            <a:r>
              <a:rPr sz="1400" spc="-10" dirty="0">
                <a:solidFill>
                  <a:srgbClr val="FFFFFF"/>
                </a:solidFill>
                <a:latin typeface="Arial"/>
                <a:cs typeface="Arial"/>
              </a:rPr>
              <a:t>C</a:t>
            </a:r>
            <a:r>
              <a:rPr sz="1400" dirty="0">
                <a:solidFill>
                  <a:srgbClr val="FFFFFF"/>
                </a:solidFill>
                <a:latin typeface="Arial"/>
                <a:cs typeface="Arial"/>
              </a:rPr>
              <a:t>ultural</a:t>
            </a:r>
            <a:r>
              <a:rPr sz="1400" spc="-105" dirty="0">
                <a:solidFill>
                  <a:srgbClr val="FFFFFF"/>
                </a:solidFill>
                <a:latin typeface="Arial"/>
                <a:cs typeface="Arial"/>
              </a:rPr>
              <a:t> </a:t>
            </a:r>
            <a:r>
              <a:rPr sz="1400" spc="-30" dirty="0">
                <a:solidFill>
                  <a:srgbClr val="FFFFFF"/>
                </a:solidFill>
                <a:latin typeface="Arial"/>
                <a:cs typeface="Arial"/>
              </a:rPr>
              <a:t>A</a:t>
            </a:r>
            <a:r>
              <a:rPr sz="1400" spc="-20" dirty="0">
                <a:solidFill>
                  <a:srgbClr val="FFFFFF"/>
                </a:solidFill>
                <a:latin typeface="Arial"/>
                <a:cs typeface="Arial"/>
              </a:rPr>
              <a:t>w</a:t>
            </a:r>
            <a:r>
              <a:rPr sz="1400" dirty="0">
                <a:solidFill>
                  <a:srgbClr val="FFFFFF"/>
                </a:solidFill>
                <a:latin typeface="Arial"/>
                <a:cs typeface="Arial"/>
              </a:rPr>
              <a:t>ar</a:t>
            </a:r>
            <a:r>
              <a:rPr sz="1400" spc="-5" dirty="0">
                <a:solidFill>
                  <a:srgbClr val="FFFFFF"/>
                </a:solidFill>
                <a:latin typeface="Arial"/>
                <a:cs typeface="Arial"/>
              </a:rPr>
              <a:t>e</a:t>
            </a:r>
            <a:r>
              <a:rPr sz="1400" dirty="0">
                <a:solidFill>
                  <a:srgbClr val="FFFFFF"/>
                </a:solidFill>
                <a:latin typeface="Arial"/>
                <a:cs typeface="Arial"/>
              </a:rPr>
              <a:t>ness</a:t>
            </a:r>
            <a:endParaRPr sz="1400" dirty="0">
              <a:latin typeface="Arial"/>
              <a:cs typeface="Arial"/>
            </a:endParaRPr>
          </a:p>
          <a:p>
            <a:pPr marL="12700">
              <a:lnSpc>
                <a:spcPct val="100000"/>
              </a:lnSpc>
            </a:pPr>
            <a:r>
              <a:rPr sz="1400" spc="-55" dirty="0">
                <a:solidFill>
                  <a:srgbClr val="FFFFFF"/>
                </a:solidFill>
                <a:latin typeface="Arial"/>
                <a:cs typeface="Arial"/>
              </a:rPr>
              <a:t>T</a:t>
            </a:r>
            <a:r>
              <a:rPr sz="1400" dirty="0">
                <a:solidFill>
                  <a:srgbClr val="FFFFFF"/>
                </a:solidFill>
                <a:latin typeface="Arial"/>
                <a:cs typeface="Arial"/>
              </a:rPr>
              <a:t>rainer</a:t>
            </a:r>
            <a:r>
              <a:rPr sz="1400" spc="-45" dirty="0">
                <a:solidFill>
                  <a:srgbClr val="FFFFFF"/>
                </a:solidFill>
                <a:latin typeface="Arial"/>
                <a:cs typeface="Arial"/>
              </a:rPr>
              <a:t> </a:t>
            </a:r>
            <a:r>
              <a:rPr sz="1400" dirty="0">
                <a:solidFill>
                  <a:srgbClr val="FFFFFF"/>
                </a:solidFill>
                <a:latin typeface="Arial"/>
                <a:cs typeface="Arial"/>
              </a:rPr>
              <a:t>(V</a:t>
            </a:r>
            <a:r>
              <a:rPr sz="1400" spc="-10" dirty="0">
                <a:solidFill>
                  <a:srgbClr val="FFFFFF"/>
                </a:solidFill>
                <a:latin typeface="Arial"/>
                <a:cs typeface="Arial"/>
              </a:rPr>
              <a:t>C</a:t>
            </a:r>
            <a:r>
              <a:rPr sz="1400" spc="-110" dirty="0">
                <a:solidFill>
                  <a:srgbClr val="FFFFFF"/>
                </a:solidFill>
                <a:latin typeface="Arial"/>
                <a:cs typeface="Arial"/>
              </a:rPr>
              <a:t>A</a:t>
            </a:r>
            <a:r>
              <a:rPr sz="1400" spc="-10" dirty="0">
                <a:solidFill>
                  <a:srgbClr val="FFFFFF"/>
                </a:solidFill>
                <a:latin typeface="Arial"/>
                <a:cs typeface="Arial"/>
              </a:rPr>
              <a:t>T</a:t>
            </a:r>
            <a:r>
              <a:rPr sz="1400" dirty="0">
                <a:solidFill>
                  <a:srgbClr val="FFFFFF"/>
                </a:solidFill>
                <a:latin typeface="Arial"/>
                <a:cs typeface="Arial"/>
              </a:rPr>
              <a:t>)</a:t>
            </a:r>
            <a:endParaRPr sz="1400" dirty="0">
              <a:latin typeface="Arial"/>
              <a:cs typeface="Arial"/>
            </a:endParaRPr>
          </a:p>
          <a:p>
            <a:pPr marL="12700">
              <a:lnSpc>
                <a:spcPct val="100000"/>
              </a:lnSpc>
            </a:pPr>
            <a:r>
              <a:rPr sz="1400" dirty="0">
                <a:solidFill>
                  <a:srgbClr val="FFFFFF"/>
                </a:solidFill>
                <a:latin typeface="Arial"/>
                <a:cs typeface="Arial"/>
              </a:rPr>
              <a:t>-Supple</a:t>
            </a:r>
            <a:r>
              <a:rPr sz="1400" spc="-10" dirty="0">
                <a:solidFill>
                  <a:srgbClr val="FFFFFF"/>
                </a:solidFill>
                <a:latin typeface="Arial"/>
                <a:cs typeface="Arial"/>
              </a:rPr>
              <a:t>m</a:t>
            </a:r>
            <a:r>
              <a:rPr sz="1400" dirty="0">
                <a:solidFill>
                  <a:srgbClr val="FFFFFF"/>
                </a:solidFill>
                <a:latin typeface="Arial"/>
                <a:cs typeface="Arial"/>
              </a:rPr>
              <a:t>ent</a:t>
            </a:r>
            <a:r>
              <a:rPr sz="1400" spc="-15" dirty="0">
                <a:solidFill>
                  <a:srgbClr val="FFFFFF"/>
                </a:solidFill>
                <a:latin typeface="Arial"/>
                <a:cs typeface="Arial"/>
              </a:rPr>
              <a:t>a</a:t>
            </a:r>
            <a:r>
              <a:rPr sz="1400" dirty="0">
                <a:solidFill>
                  <a:srgbClr val="FFFFFF"/>
                </a:solidFill>
                <a:latin typeface="Arial"/>
                <a:cs typeface="Arial"/>
              </a:rPr>
              <a:t>l</a:t>
            </a:r>
            <a:r>
              <a:rPr sz="1400" spc="-45" dirty="0">
                <a:solidFill>
                  <a:srgbClr val="FFFFFF"/>
                </a:solidFill>
                <a:latin typeface="Arial"/>
                <a:cs typeface="Arial"/>
              </a:rPr>
              <a:t> </a:t>
            </a:r>
            <a:r>
              <a:rPr sz="1400" spc="-10" dirty="0" smtClean="0">
                <a:solidFill>
                  <a:srgbClr val="FFFFFF"/>
                </a:solidFill>
                <a:latin typeface="Arial"/>
                <a:cs typeface="Arial"/>
              </a:rPr>
              <a:t>R</a:t>
            </a:r>
            <a:r>
              <a:rPr sz="1400" dirty="0" smtClean="0">
                <a:solidFill>
                  <a:srgbClr val="FFFFFF"/>
                </a:solidFill>
                <a:latin typeface="Arial"/>
                <a:cs typeface="Arial"/>
              </a:rPr>
              <a:t>esources</a:t>
            </a:r>
            <a:endParaRPr sz="1400" dirty="0">
              <a:latin typeface="Arial"/>
              <a:cs typeface="Arial"/>
            </a:endParaRPr>
          </a:p>
        </p:txBody>
      </p:sp>
      <p:sp>
        <p:nvSpPr>
          <p:cNvPr id="41" name="object 38"/>
          <p:cNvSpPr txBox="1"/>
          <p:nvPr/>
        </p:nvSpPr>
        <p:spPr>
          <a:xfrm>
            <a:off x="533400" y="1541200"/>
            <a:ext cx="1905000" cy="553998"/>
          </a:xfrm>
          <a:prstGeom prst="rect">
            <a:avLst/>
          </a:prstGeom>
        </p:spPr>
        <p:txBody>
          <a:bodyPr vert="horz" wrap="square" lIns="0" tIns="0" rIns="0" bIns="0" rtlCol="0">
            <a:spAutoFit/>
          </a:bodyPr>
          <a:lstStyle/>
          <a:p>
            <a:pPr marL="114300" marR="5080" indent="-102235" algn="ctr">
              <a:lnSpc>
                <a:spcPct val="100000"/>
              </a:lnSpc>
            </a:pPr>
            <a:r>
              <a:rPr sz="1800" b="1" dirty="0">
                <a:solidFill>
                  <a:srgbClr val="FFFFFF"/>
                </a:solidFill>
                <a:latin typeface="Arial"/>
                <a:cs typeface="Arial"/>
              </a:rPr>
              <a:t>D</a:t>
            </a:r>
            <a:r>
              <a:rPr sz="1800" b="1" spc="-10" dirty="0">
                <a:solidFill>
                  <a:srgbClr val="FFFFFF"/>
                </a:solidFill>
                <a:latin typeface="Arial"/>
                <a:cs typeface="Arial"/>
              </a:rPr>
              <a:t>i</a:t>
            </a:r>
            <a:r>
              <a:rPr sz="1800" b="1" dirty="0">
                <a:solidFill>
                  <a:srgbClr val="FFFFFF"/>
                </a:solidFill>
                <a:latin typeface="Arial"/>
                <a:cs typeface="Arial"/>
              </a:rPr>
              <a:t>strib</a:t>
            </a:r>
            <a:r>
              <a:rPr sz="1800" b="1" spc="-10" dirty="0">
                <a:solidFill>
                  <a:srgbClr val="FFFFFF"/>
                </a:solidFill>
                <a:latin typeface="Arial"/>
                <a:cs typeface="Arial"/>
              </a:rPr>
              <a:t>u</a:t>
            </a:r>
            <a:r>
              <a:rPr sz="1800" b="1" dirty="0">
                <a:solidFill>
                  <a:srgbClr val="FFFFFF"/>
                </a:solidFill>
                <a:latin typeface="Arial"/>
                <a:cs typeface="Arial"/>
              </a:rPr>
              <a:t>ted L</a:t>
            </a:r>
            <a:r>
              <a:rPr sz="1800" b="1" spc="-10" dirty="0">
                <a:solidFill>
                  <a:srgbClr val="FFFFFF"/>
                </a:solidFill>
                <a:latin typeface="Arial"/>
                <a:cs typeface="Arial"/>
              </a:rPr>
              <a:t>e</a:t>
            </a:r>
            <a:r>
              <a:rPr sz="1800" b="1" dirty="0">
                <a:solidFill>
                  <a:srgbClr val="FFFFFF"/>
                </a:solidFill>
                <a:latin typeface="Arial"/>
                <a:cs typeface="Arial"/>
              </a:rPr>
              <a:t>ar</a:t>
            </a:r>
            <a:r>
              <a:rPr sz="1800" b="1" spc="-10" dirty="0">
                <a:solidFill>
                  <a:srgbClr val="FFFFFF"/>
                </a:solidFill>
                <a:latin typeface="Arial"/>
                <a:cs typeface="Arial"/>
              </a:rPr>
              <a:t>n</a:t>
            </a:r>
            <a:r>
              <a:rPr sz="1800" b="1" dirty="0">
                <a:solidFill>
                  <a:srgbClr val="FFFFFF"/>
                </a:solidFill>
                <a:latin typeface="Arial"/>
                <a:cs typeface="Arial"/>
              </a:rPr>
              <a:t>i</a:t>
            </a:r>
            <a:r>
              <a:rPr sz="1800" b="1" spc="-10" dirty="0">
                <a:solidFill>
                  <a:srgbClr val="FFFFFF"/>
                </a:solidFill>
                <a:latin typeface="Arial"/>
                <a:cs typeface="Arial"/>
              </a:rPr>
              <a:t>n</a:t>
            </a:r>
            <a:r>
              <a:rPr sz="1800" b="1" dirty="0">
                <a:solidFill>
                  <a:srgbClr val="FFFFFF"/>
                </a:solidFill>
                <a:latin typeface="Arial"/>
                <a:cs typeface="Arial"/>
              </a:rPr>
              <a:t>g</a:t>
            </a:r>
            <a:endParaRPr sz="1800" b="1" dirty="0">
              <a:latin typeface="Arial"/>
              <a:cs typeface="Arial"/>
            </a:endParaRPr>
          </a:p>
        </p:txBody>
      </p:sp>
      <p:sp>
        <p:nvSpPr>
          <p:cNvPr id="42" name="object 39"/>
          <p:cNvSpPr txBox="1"/>
          <p:nvPr/>
        </p:nvSpPr>
        <p:spPr>
          <a:xfrm>
            <a:off x="6137909" y="2652473"/>
            <a:ext cx="2701291" cy="1107996"/>
          </a:xfrm>
          <a:prstGeom prst="rect">
            <a:avLst/>
          </a:prstGeom>
        </p:spPr>
        <p:txBody>
          <a:bodyPr vert="horz" wrap="square" lIns="0" tIns="0" rIns="0" bIns="0" rtlCol="0">
            <a:spAutoFit/>
          </a:bodyPr>
          <a:lstStyle/>
          <a:p>
            <a:pPr marL="12700">
              <a:lnSpc>
                <a:spcPct val="100000"/>
              </a:lnSpc>
            </a:pPr>
            <a:r>
              <a:rPr sz="1200" spc="-5" dirty="0">
                <a:solidFill>
                  <a:srgbClr val="FFFFFF"/>
                </a:solidFill>
                <a:latin typeface="Arial"/>
                <a:cs typeface="Arial"/>
              </a:rPr>
              <a:t>-</a:t>
            </a:r>
            <a:r>
              <a:rPr sz="1200" b="1" spc="-65" dirty="0">
                <a:solidFill>
                  <a:srgbClr val="FFFFFF"/>
                </a:solidFill>
                <a:latin typeface="Arial"/>
                <a:cs typeface="Arial"/>
              </a:rPr>
              <a:t>F</a:t>
            </a:r>
            <a:r>
              <a:rPr sz="1200" b="1" spc="-40" dirty="0">
                <a:solidFill>
                  <a:srgbClr val="FFFFFF"/>
                </a:solidFill>
                <a:latin typeface="Arial"/>
                <a:cs typeface="Arial"/>
              </a:rPr>
              <a:t>A</a:t>
            </a:r>
            <a:r>
              <a:rPr sz="1200" b="1" dirty="0">
                <a:solidFill>
                  <a:srgbClr val="FFFFFF"/>
                </a:solidFill>
                <a:latin typeface="Arial"/>
                <a:cs typeface="Arial"/>
              </a:rPr>
              <a:t>Os</a:t>
            </a:r>
            <a:r>
              <a:rPr sz="1200" b="1" spc="20" dirty="0">
                <a:solidFill>
                  <a:srgbClr val="FFFFFF"/>
                </a:solidFill>
                <a:latin typeface="Arial"/>
                <a:cs typeface="Arial"/>
              </a:rPr>
              <a:t> </a:t>
            </a:r>
            <a:r>
              <a:rPr sz="1200" b="1" spc="-15" dirty="0">
                <a:solidFill>
                  <a:srgbClr val="FFFFFF"/>
                </a:solidFill>
                <a:latin typeface="Wingdings"/>
                <a:cs typeface="Wingdings"/>
              </a:rPr>
              <a:t></a:t>
            </a:r>
            <a:r>
              <a:rPr sz="1200" b="1" spc="35" dirty="0">
                <a:solidFill>
                  <a:srgbClr val="FFFFFF"/>
                </a:solidFill>
                <a:latin typeface="Times New Roman"/>
                <a:cs typeface="Times New Roman"/>
              </a:rPr>
              <a:t> </a:t>
            </a:r>
            <a:r>
              <a:rPr sz="1200" b="1" dirty="0">
                <a:solidFill>
                  <a:srgbClr val="FFFFFF"/>
                </a:solidFill>
                <a:latin typeface="Arial"/>
                <a:cs typeface="Arial"/>
              </a:rPr>
              <a:t>Di</a:t>
            </a:r>
            <a:r>
              <a:rPr sz="1200" b="1" spc="-20"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s</a:t>
            </a:r>
            <a:r>
              <a:rPr sz="1200" b="1" dirty="0">
                <a:solidFill>
                  <a:srgbClr val="FFFFFF"/>
                </a:solidFill>
                <a:latin typeface="Arial"/>
                <a:cs typeface="Arial"/>
              </a:rPr>
              <a:t>ion</a:t>
            </a:r>
            <a:r>
              <a:rPr sz="1200" b="1" spc="25" dirty="0">
                <a:solidFill>
                  <a:srgbClr val="FFFFFF"/>
                </a:solidFill>
                <a:latin typeface="Arial"/>
                <a:cs typeface="Arial"/>
              </a:rPr>
              <a:t> </a:t>
            </a:r>
            <a:r>
              <a:rPr sz="1200" b="1" dirty="0">
                <a:solidFill>
                  <a:srgbClr val="FFFFFF"/>
                </a:solidFill>
                <a:latin typeface="Arial"/>
                <a:cs typeface="Arial"/>
              </a:rPr>
              <a:t>Le</a:t>
            </a:r>
            <a:r>
              <a:rPr sz="1200" b="1" spc="-20" dirty="0">
                <a:solidFill>
                  <a:srgbClr val="FFFFFF"/>
                </a:solidFill>
                <a:latin typeface="Arial"/>
                <a:cs typeface="Arial"/>
              </a:rPr>
              <a:t>v</a:t>
            </a:r>
            <a:r>
              <a:rPr sz="1200" b="1" dirty="0">
                <a:solidFill>
                  <a:srgbClr val="FFFFFF"/>
                </a:solidFill>
                <a:latin typeface="Arial"/>
                <a:cs typeface="Arial"/>
              </a:rPr>
              <a:t>el by F</a:t>
            </a:r>
            <a:r>
              <a:rPr sz="1200" b="1" spc="-10" dirty="0">
                <a:solidFill>
                  <a:srgbClr val="FFFFFF"/>
                </a:solidFill>
                <a:latin typeface="Arial"/>
                <a:cs typeface="Arial"/>
              </a:rPr>
              <a:t>Y</a:t>
            </a:r>
            <a:r>
              <a:rPr sz="1200" b="1" dirty="0">
                <a:solidFill>
                  <a:srgbClr val="FFFFFF"/>
                </a:solidFill>
                <a:latin typeface="Arial"/>
                <a:cs typeface="Arial"/>
              </a:rPr>
              <a:t>15</a:t>
            </a:r>
            <a:endParaRPr sz="1200" dirty="0">
              <a:latin typeface="Arial"/>
              <a:cs typeface="Arial"/>
            </a:endParaRPr>
          </a:p>
          <a:p>
            <a:pPr marL="12700">
              <a:lnSpc>
                <a:spcPct val="100000"/>
              </a:lnSpc>
            </a:pPr>
            <a:r>
              <a:rPr sz="1200" spc="-5" dirty="0">
                <a:solidFill>
                  <a:srgbClr val="FFFFFF"/>
                </a:solidFill>
                <a:latin typeface="Arial"/>
                <a:cs typeface="Arial"/>
              </a:rPr>
              <a:t>-</a:t>
            </a:r>
            <a:r>
              <a:rPr sz="1200" b="1" dirty="0">
                <a:solidFill>
                  <a:srgbClr val="FFFFFF"/>
                </a:solidFill>
                <a:latin typeface="Arial"/>
                <a:cs typeface="Arial"/>
              </a:rPr>
              <a:t>MI, </a:t>
            </a:r>
            <a:r>
              <a:rPr lang="en-US" sz="1200" b="1" dirty="0" smtClean="0">
                <a:solidFill>
                  <a:srgbClr val="FFFFFF"/>
                </a:solidFill>
                <a:latin typeface="Arial"/>
                <a:cs typeface="Arial"/>
              </a:rPr>
              <a:t>MISO</a:t>
            </a:r>
            <a:r>
              <a:rPr sz="1200" b="1" dirty="0" smtClean="0">
                <a:solidFill>
                  <a:srgbClr val="FFFFFF"/>
                </a:solidFill>
                <a:latin typeface="Arial"/>
                <a:cs typeface="Arial"/>
              </a:rPr>
              <a:t>,</a:t>
            </a:r>
            <a:r>
              <a:rPr sz="1200" b="1" spc="5" dirty="0" smtClean="0">
                <a:solidFill>
                  <a:srgbClr val="FFFFFF"/>
                </a:solidFill>
                <a:latin typeface="Arial"/>
                <a:cs typeface="Arial"/>
              </a:rPr>
              <a:t> </a:t>
            </a:r>
            <a:r>
              <a:rPr sz="1200" b="1" dirty="0">
                <a:solidFill>
                  <a:srgbClr val="FFFFFF"/>
                </a:solidFill>
                <a:latin typeface="Arial"/>
                <a:cs typeface="Arial"/>
              </a:rPr>
              <a:t>Civ</a:t>
            </a:r>
            <a:r>
              <a:rPr sz="1200" b="1" spc="-45" dirty="0">
                <a:solidFill>
                  <a:srgbClr val="FFFFFF"/>
                </a:solidFill>
                <a:latin typeface="Arial"/>
                <a:cs typeface="Arial"/>
              </a:rPr>
              <a:t> </a:t>
            </a:r>
            <a:r>
              <a:rPr sz="1200" b="1" spc="-40" dirty="0">
                <a:solidFill>
                  <a:srgbClr val="FFFFFF"/>
                </a:solidFill>
                <a:latin typeface="Arial"/>
                <a:cs typeface="Arial"/>
              </a:rPr>
              <a:t>A</a:t>
            </a:r>
            <a:r>
              <a:rPr sz="1200" b="1" dirty="0">
                <a:solidFill>
                  <a:srgbClr val="FFFFFF"/>
                </a:solidFill>
                <a:latin typeface="Arial"/>
                <a:cs typeface="Arial"/>
              </a:rPr>
              <a:t>f</a:t>
            </a:r>
            <a:r>
              <a:rPr sz="1200" b="1" spc="-10" dirty="0">
                <a:solidFill>
                  <a:srgbClr val="FFFFFF"/>
                </a:solidFill>
                <a:latin typeface="Arial"/>
                <a:cs typeface="Arial"/>
              </a:rPr>
              <a:t>f</a:t>
            </a:r>
            <a:r>
              <a:rPr sz="1200" b="1" dirty="0">
                <a:solidFill>
                  <a:srgbClr val="FFFFFF"/>
                </a:solidFill>
                <a:latin typeface="Arial"/>
                <a:cs typeface="Arial"/>
              </a:rPr>
              <a:t>airs</a:t>
            </a:r>
            <a:r>
              <a:rPr sz="1200" b="1" spc="30" dirty="0">
                <a:solidFill>
                  <a:srgbClr val="FFFFFF"/>
                </a:solidFill>
                <a:latin typeface="Arial"/>
                <a:cs typeface="Arial"/>
              </a:rPr>
              <a:t> </a:t>
            </a:r>
            <a:r>
              <a:rPr sz="1200" b="1" dirty="0">
                <a:solidFill>
                  <a:srgbClr val="FFFFFF"/>
                </a:solidFill>
                <a:latin typeface="Arial"/>
                <a:cs typeface="Arial"/>
              </a:rPr>
              <a:t>assets</a:t>
            </a:r>
            <a:endParaRPr sz="1200" dirty="0">
              <a:latin typeface="Arial"/>
              <a:cs typeface="Arial"/>
            </a:endParaRPr>
          </a:p>
          <a:p>
            <a:pPr marL="12700">
              <a:lnSpc>
                <a:spcPct val="100000"/>
              </a:lnSpc>
            </a:pPr>
            <a:r>
              <a:rPr sz="1200" spc="-5" dirty="0">
                <a:solidFill>
                  <a:srgbClr val="FFFFFF"/>
                </a:solidFill>
                <a:latin typeface="Arial"/>
                <a:cs typeface="Arial"/>
              </a:rPr>
              <a:t>-</a:t>
            </a:r>
            <a:r>
              <a:rPr sz="1200" b="1" dirty="0">
                <a:solidFill>
                  <a:srgbClr val="FFFFFF"/>
                </a:solidFill>
                <a:latin typeface="Arial"/>
                <a:cs typeface="Arial"/>
              </a:rPr>
              <a:t>Red</a:t>
            </a:r>
            <a:r>
              <a:rPr sz="1200" b="1" spc="-10" dirty="0">
                <a:solidFill>
                  <a:srgbClr val="FFFFFF"/>
                </a:solidFill>
                <a:latin typeface="Arial"/>
                <a:cs typeface="Arial"/>
              </a:rPr>
              <a:t> </a:t>
            </a:r>
            <a:r>
              <a:rPr sz="1200" b="1" spc="-90" dirty="0">
                <a:solidFill>
                  <a:srgbClr val="FFFFFF"/>
                </a:solidFill>
                <a:latin typeface="Arial"/>
                <a:cs typeface="Arial"/>
              </a:rPr>
              <a:t>T</a:t>
            </a:r>
            <a:r>
              <a:rPr sz="1200" b="1" dirty="0">
                <a:solidFill>
                  <a:srgbClr val="FFFFFF"/>
                </a:solidFill>
                <a:latin typeface="Arial"/>
                <a:cs typeface="Arial"/>
              </a:rPr>
              <a:t>eams</a:t>
            </a:r>
            <a:r>
              <a:rPr sz="1200" b="1" spc="-30" dirty="0">
                <a:solidFill>
                  <a:srgbClr val="FFFFFF"/>
                </a:solidFill>
                <a:latin typeface="Arial"/>
                <a:cs typeface="Arial"/>
              </a:rPr>
              <a:t> </a:t>
            </a:r>
            <a:r>
              <a:rPr sz="1200" b="1" dirty="0">
                <a:solidFill>
                  <a:srgbClr val="FFFFFF"/>
                </a:solidFill>
                <a:latin typeface="Arial"/>
                <a:cs typeface="Arial"/>
              </a:rPr>
              <a:t>at B</a:t>
            </a:r>
            <a:r>
              <a:rPr sz="1200" b="1" spc="-10" dirty="0">
                <a:solidFill>
                  <a:srgbClr val="FFFFFF"/>
                </a:solidFill>
                <a:latin typeface="Arial"/>
                <a:cs typeface="Arial"/>
              </a:rPr>
              <a:t>D</a:t>
            </a:r>
            <a:r>
              <a:rPr sz="1200" b="1" dirty="0">
                <a:solidFill>
                  <a:srgbClr val="FFFFFF"/>
                </a:solidFill>
                <a:latin typeface="Arial"/>
                <a:cs typeface="Arial"/>
              </a:rPr>
              <a:t>E,</a:t>
            </a:r>
            <a:r>
              <a:rPr sz="1200" b="1" spc="-10" dirty="0">
                <a:solidFill>
                  <a:srgbClr val="FFFFFF"/>
                </a:solidFill>
                <a:latin typeface="Arial"/>
                <a:cs typeface="Arial"/>
              </a:rPr>
              <a:t> </a:t>
            </a:r>
            <a:r>
              <a:rPr sz="1200" b="1" dirty="0">
                <a:solidFill>
                  <a:srgbClr val="FFFFFF"/>
                </a:solidFill>
                <a:latin typeface="Arial"/>
                <a:cs typeface="Arial"/>
              </a:rPr>
              <a:t>Di</a:t>
            </a:r>
            <a:r>
              <a:rPr sz="1200" b="1" spc="-20"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s</a:t>
            </a:r>
            <a:r>
              <a:rPr sz="1200" b="1" dirty="0">
                <a:solidFill>
                  <a:srgbClr val="FFFFFF"/>
                </a:solidFill>
                <a:latin typeface="Arial"/>
                <a:cs typeface="Arial"/>
              </a:rPr>
              <a:t>ion,</a:t>
            </a:r>
            <a:r>
              <a:rPr sz="1200" b="1" spc="25" dirty="0">
                <a:solidFill>
                  <a:srgbClr val="FFFFFF"/>
                </a:solidFill>
                <a:latin typeface="Arial"/>
                <a:cs typeface="Arial"/>
              </a:rPr>
              <a:t> </a:t>
            </a:r>
            <a:r>
              <a:rPr sz="1200" b="1" dirty="0">
                <a:solidFill>
                  <a:srgbClr val="FFFFFF"/>
                </a:solidFill>
                <a:latin typeface="Arial"/>
                <a:cs typeface="Arial"/>
              </a:rPr>
              <a:t>Cor</a:t>
            </a:r>
            <a:r>
              <a:rPr sz="1200" b="1" spc="-5" dirty="0">
                <a:solidFill>
                  <a:srgbClr val="FFFFFF"/>
                </a:solidFill>
                <a:latin typeface="Arial"/>
                <a:cs typeface="Arial"/>
              </a:rPr>
              <a:t>p</a:t>
            </a:r>
            <a:r>
              <a:rPr sz="1200" b="1" dirty="0">
                <a:solidFill>
                  <a:srgbClr val="FFFFFF"/>
                </a:solidFill>
                <a:latin typeface="Arial"/>
                <a:cs typeface="Arial"/>
              </a:rPr>
              <a:t>s</a:t>
            </a:r>
            <a:endParaRPr sz="1200" dirty="0">
              <a:latin typeface="Arial"/>
              <a:cs typeface="Arial"/>
            </a:endParaRPr>
          </a:p>
          <a:p>
            <a:pPr marL="12700">
              <a:lnSpc>
                <a:spcPct val="100000"/>
              </a:lnSpc>
            </a:pPr>
            <a:r>
              <a:rPr sz="1200" b="1" spc="-5" dirty="0">
                <a:solidFill>
                  <a:srgbClr val="FFFFFF"/>
                </a:solidFill>
                <a:latin typeface="Arial"/>
                <a:cs typeface="Arial"/>
              </a:rPr>
              <a:t>-</a:t>
            </a:r>
            <a:r>
              <a:rPr sz="1200" b="1" dirty="0">
                <a:solidFill>
                  <a:srgbClr val="FFFFFF"/>
                </a:solidFill>
                <a:latin typeface="Arial"/>
                <a:cs typeface="Arial"/>
              </a:rPr>
              <a:t>Nati</a:t>
            </a:r>
            <a:r>
              <a:rPr sz="1200" b="1" spc="-20" dirty="0">
                <a:solidFill>
                  <a:srgbClr val="FFFFFF"/>
                </a:solidFill>
                <a:latin typeface="Arial"/>
                <a:cs typeface="Arial"/>
              </a:rPr>
              <a:t>v</a:t>
            </a:r>
            <a:r>
              <a:rPr sz="1200" b="1" dirty="0">
                <a:solidFill>
                  <a:srgbClr val="FFFFFF"/>
                </a:solidFill>
                <a:latin typeface="Arial"/>
                <a:cs typeface="Arial"/>
              </a:rPr>
              <a:t>e</a:t>
            </a:r>
            <a:r>
              <a:rPr sz="1200" b="1" spc="-10" dirty="0">
                <a:solidFill>
                  <a:srgbClr val="FFFFFF"/>
                </a:solidFill>
                <a:latin typeface="Arial"/>
                <a:cs typeface="Arial"/>
              </a:rPr>
              <a:t> </a:t>
            </a:r>
            <a:r>
              <a:rPr sz="1200" b="1" dirty="0">
                <a:solidFill>
                  <a:srgbClr val="FFFFFF"/>
                </a:solidFill>
                <a:latin typeface="Arial"/>
                <a:cs typeface="Arial"/>
              </a:rPr>
              <a:t>Heritage</a:t>
            </a:r>
            <a:r>
              <a:rPr sz="1200" b="1" spc="-20" dirty="0">
                <a:solidFill>
                  <a:srgbClr val="FFFFFF"/>
                </a:solidFill>
                <a:latin typeface="Arial"/>
                <a:cs typeface="Arial"/>
              </a:rPr>
              <a:t> </a:t>
            </a:r>
            <a:r>
              <a:rPr sz="1200" b="1" dirty="0">
                <a:solidFill>
                  <a:srgbClr val="FFFFFF"/>
                </a:solidFill>
                <a:latin typeface="Arial"/>
                <a:cs typeface="Arial"/>
              </a:rPr>
              <a:t>Soldi</a:t>
            </a:r>
            <a:r>
              <a:rPr sz="1200" b="1" spc="5" dirty="0">
                <a:solidFill>
                  <a:srgbClr val="FFFFFF"/>
                </a:solidFill>
                <a:latin typeface="Arial"/>
                <a:cs typeface="Arial"/>
              </a:rPr>
              <a:t>e</a:t>
            </a:r>
            <a:r>
              <a:rPr sz="1200" b="1" dirty="0">
                <a:solidFill>
                  <a:srgbClr val="FFFFFF"/>
                </a:solidFill>
                <a:latin typeface="Arial"/>
                <a:cs typeface="Arial"/>
              </a:rPr>
              <a:t>rs</a:t>
            </a:r>
            <a:endParaRPr sz="1200" dirty="0">
              <a:latin typeface="Arial"/>
              <a:cs typeface="Arial"/>
            </a:endParaRPr>
          </a:p>
          <a:p>
            <a:pPr marL="12700">
              <a:lnSpc>
                <a:spcPct val="100000"/>
              </a:lnSpc>
            </a:pPr>
            <a:r>
              <a:rPr sz="1200" spc="-5" dirty="0">
                <a:solidFill>
                  <a:srgbClr val="FFFFFF"/>
                </a:solidFill>
                <a:latin typeface="Arial"/>
                <a:cs typeface="Arial"/>
              </a:rPr>
              <a:t>-</a:t>
            </a:r>
            <a:r>
              <a:rPr sz="1200" b="1" dirty="0">
                <a:solidFill>
                  <a:srgbClr val="FFFFFF"/>
                </a:solidFill>
                <a:latin typeface="Arial"/>
                <a:cs typeface="Arial"/>
              </a:rPr>
              <a:t>OSD</a:t>
            </a:r>
            <a:r>
              <a:rPr sz="1200" b="1" spc="-15" dirty="0">
                <a:solidFill>
                  <a:srgbClr val="FFFFFF"/>
                </a:solidFill>
                <a:latin typeface="Arial"/>
                <a:cs typeface="Arial"/>
              </a:rPr>
              <a:t> </a:t>
            </a:r>
            <a:r>
              <a:rPr sz="1200" b="1" dirty="0">
                <a:solidFill>
                  <a:srgbClr val="FFFFFF"/>
                </a:solidFill>
                <a:latin typeface="Arial"/>
                <a:cs typeface="Arial"/>
              </a:rPr>
              <a:t>Lan</a:t>
            </a:r>
            <a:r>
              <a:rPr sz="1200" b="1" spc="-5" dirty="0">
                <a:solidFill>
                  <a:srgbClr val="FFFFFF"/>
                </a:solidFill>
                <a:latin typeface="Arial"/>
                <a:cs typeface="Arial"/>
              </a:rPr>
              <a:t>g</a:t>
            </a:r>
            <a:r>
              <a:rPr sz="1200" b="1" dirty="0">
                <a:solidFill>
                  <a:srgbClr val="FFFFFF"/>
                </a:solidFill>
                <a:latin typeface="Arial"/>
                <a:cs typeface="Arial"/>
              </a:rPr>
              <a:t>uage </a:t>
            </a:r>
            <a:r>
              <a:rPr sz="1200" b="1" spc="-60" dirty="0">
                <a:solidFill>
                  <a:srgbClr val="FFFFFF"/>
                </a:solidFill>
                <a:latin typeface="Arial"/>
                <a:cs typeface="Arial"/>
              </a:rPr>
              <a:t>T</a:t>
            </a:r>
            <a:r>
              <a:rPr sz="1200" b="1" dirty="0">
                <a:solidFill>
                  <a:srgbClr val="FFFFFF"/>
                </a:solidFill>
                <a:latin typeface="Arial"/>
                <a:cs typeface="Arial"/>
              </a:rPr>
              <a:t>raining</a:t>
            </a:r>
            <a:r>
              <a:rPr sz="1200" b="1" spc="-5" dirty="0">
                <a:solidFill>
                  <a:srgbClr val="FFFFFF"/>
                </a:solidFill>
                <a:latin typeface="Arial"/>
                <a:cs typeface="Arial"/>
              </a:rPr>
              <a:t> </a:t>
            </a:r>
            <a:r>
              <a:rPr sz="1200" b="1" dirty="0" smtClean="0">
                <a:solidFill>
                  <a:srgbClr val="FFFFFF"/>
                </a:solidFill>
                <a:latin typeface="Arial"/>
                <a:cs typeface="Arial"/>
              </a:rPr>
              <a:t>Cen</a:t>
            </a:r>
            <a:r>
              <a:rPr sz="1200" b="1" spc="-10" dirty="0" smtClean="0">
                <a:solidFill>
                  <a:srgbClr val="FFFFFF"/>
                </a:solidFill>
                <a:latin typeface="Arial"/>
                <a:cs typeface="Arial"/>
              </a:rPr>
              <a:t>t</a:t>
            </a:r>
            <a:r>
              <a:rPr sz="1200" b="1" dirty="0" smtClean="0">
                <a:solidFill>
                  <a:srgbClr val="FFFFFF"/>
                </a:solidFill>
                <a:latin typeface="Arial"/>
                <a:cs typeface="Arial"/>
              </a:rPr>
              <a:t>ers</a:t>
            </a:r>
            <a:endParaRPr lang="en-US" sz="1200" b="1" dirty="0" smtClean="0">
              <a:solidFill>
                <a:srgbClr val="FFFFFF"/>
              </a:solidFill>
              <a:latin typeface="Arial"/>
              <a:cs typeface="Arial"/>
            </a:endParaRPr>
          </a:p>
          <a:p>
            <a:pPr marL="12700">
              <a:lnSpc>
                <a:spcPct val="100000"/>
              </a:lnSpc>
            </a:pPr>
            <a:r>
              <a:rPr lang="en-US" sz="1200" spc="-5" dirty="0" smtClean="0">
                <a:solidFill>
                  <a:srgbClr val="FFFFFF"/>
                </a:solidFill>
                <a:latin typeface="Arial"/>
                <a:cs typeface="Arial"/>
              </a:rPr>
              <a:t>-</a:t>
            </a:r>
            <a:r>
              <a:rPr lang="en-US" sz="1200" b="1" dirty="0" smtClean="0">
                <a:solidFill>
                  <a:srgbClr val="FFFFFF"/>
                </a:solidFill>
                <a:latin typeface="Arial"/>
                <a:cs typeface="Arial"/>
              </a:rPr>
              <a:t>DLI Lan</a:t>
            </a:r>
            <a:r>
              <a:rPr lang="en-US" sz="1200" b="1" spc="-5" dirty="0" smtClean="0">
                <a:solidFill>
                  <a:srgbClr val="FFFFFF"/>
                </a:solidFill>
                <a:latin typeface="Arial"/>
                <a:cs typeface="Arial"/>
              </a:rPr>
              <a:t>g</a:t>
            </a:r>
            <a:r>
              <a:rPr lang="en-US" sz="1200" b="1" dirty="0" smtClean="0">
                <a:solidFill>
                  <a:srgbClr val="FFFFFF"/>
                </a:solidFill>
                <a:latin typeface="Arial"/>
                <a:cs typeface="Arial"/>
              </a:rPr>
              <a:t>uage </a:t>
            </a:r>
            <a:r>
              <a:rPr lang="en-US" sz="1200" b="1" spc="-60" dirty="0" smtClean="0">
                <a:solidFill>
                  <a:srgbClr val="FFFFFF"/>
                </a:solidFill>
                <a:latin typeface="Arial"/>
                <a:cs typeface="Arial"/>
              </a:rPr>
              <a:t>T</a:t>
            </a:r>
            <a:r>
              <a:rPr lang="en-US" sz="1200" b="1" dirty="0" smtClean="0">
                <a:solidFill>
                  <a:srgbClr val="FFFFFF"/>
                </a:solidFill>
                <a:latin typeface="Arial"/>
                <a:cs typeface="Arial"/>
              </a:rPr>
              <a:t>raining</a:t>
            </a:r>
            <a:r>
              <a:rPr lang="en-US" sz="1200" b="1" spc="-5" dirty="0" smtClean="0">
                <a:solidFill>
                  <a:srgbClr val="FFFFFF"/>
                </a:solidFill>
                <a:latin typeface="Arial"/>
                <a:cs typeface="Arial"/>
              </a:rPr>
              <a:t> </a:t>
            </a:r>
            <a:r>
              <a:rPr lang="en-US" sz="1200" b="1" dirty="0" smtClean="0">
                <a:solidFill>
                  <a:srgbClr val="FFFFFF"/>
                </a:solidFill>
                <a:latin typeface="Arial"/>
                <a:cs typeface="Arial"/>
              </a:rPr>
              <a:t>Detachments</a:t>
            </a:r>
            <a:endParaRPr sz="1200" dirty="0">
              <a:latin typeface="Arial"/>
              <a:cs typeface="Arial"/>
            </a:endParaRPr>
          </a:p>
        </p:txBody>
      </p:sp>
      <p:sp>
        <p:nvSpPr>
          <p:cNvPr id="43" name="object 40"/>
          <p:cNvSpPr txBox="1"/>
          <p:nvPr/>
        </p:nvSpPr>
        <p:spPr>
          <a:xfrm>
            <a:off x="6736305" y="1424487"/>
            <a:ext cx="1288422" cy="830997"/>
          </a:xfrm>
          <a:prstGeom prst="rect">
            <a:avLst/>
          </a:prstGeom>
        </p:spPr>
        <p:txBody>
          <a:bodyPr vert="horz" wrap="square" lIns="0" tIns="0" rIns="0" bIns="0" rtlCol="0">
            <a:spAutoFit/>
          </a:bodyPr>
          <a:lstStyle/>
          <a:p>
            <a:pPr marL="56515" marR="5080" indent="-44450" algn="ctr">
              <a:lnSpc>
                <a:spcPct val="100000"/>
              </a:lnSpc>
            </a:pPr>
            <a:r>
              <a:rPr sz="1800" b="1" dirty="0">
                <a:solidFill>
                  <a:srgbClr val="FFFFFF"/>
                </a:solidFill>
                <a:latin typeface="Arial"/>
                <a:cs typeface="Arial"/>
              </a:rPr>
              <a:t>L</a:t>
            </a:r>
            <a:r>
              <a:rPr sz="1800" b="1" spc="-10" dirty="0">
                <a:solidFill>
                  <a:srgbClr val="FFFFFF"/>
                </a:solidFill>
                <a:latin typeface="Arial"/>
                <a:cs typeface="Arial"/>
              </a:rPr>
              <a:t>o</a:t>
            </a:r>
            <a:r>
              <a:rPr sz="1800" b="1" dirty="0">
                <a:solidFill>
                  <a:srgbClr val="FFFFFF"/>
                </a:solidFill>
                <a:latin typeface="Arial"/>
                <a:cs typeface="Arial"/>
              </a:rPr>
              <a:t>ca</a:t>
            </a:r>
            <a:r>
              <a:rPr sz="1800" b="1" spc="-10" dirty="0">
                <a:solidFill>
                  <a:srgbClr val="FFFFFF"/>
                </a:solidFill>
                <a:latin typeface="Arial"/>
                <a:cs typeface="Arial"/>
              </a:rPr>
              <a:t>l</a:t>
            </a:r>
            <a:r>
              <a:rPr sz="1800" b="1" dirty="0">
                <a:solidFill>
                  <a:srgbClr val="FFFFFF"/>
                </a:solidFill>
                <a:latin typeface="Arial"/>
                <a:cs typeface="Arial"/>
              </a:rPr>
              <a:t>ly B</a:t>
            </a:r>
            <a:r>
              <a:rPr sz="1800" b="1" spc="-10" dirty="0">
                <a:solidFill>
                  <a:srgbClr val="FFFFFF"/>
                </a:solidFill>
                <a:latin typeface="Arial"/>
                <a:cs typeface="Arial"/>
              </a:rPr>
              <a:t>a</a:t>
            </a:r>
            <a:r>
              <a:rPr sz="1800" b="1" dirty="0">
                <a:solidFill>
                  <a:srgbClr val="FFFFFF"/>
                </a:solidFill>
                <a:latin typeface="Arial"/>
                <a:cs typeface="Arial"/>
              </a:rPr>
              <a:t>s</a:t>
            </a:r>
            <a:r>
              <a:rPr sz="1800" b="1" spc="-10" dirty="0">
                <a:solidFill>
                  <a:srgbClr val="FFFFFF"/>
                </a:solidFill>
                <a:latin typeface="Arial"/>
                <a:cs typeface="Arial"/>
              </a:rPr>
              <a:t>e</a:t>
            </a:r>
            <a:r>
              <a:rPr sz="1800" b="1" dirty="0">
                <a:solidFill>
                  <a:srgbClr val="FFFFFF"/>
                </a:solidFill>
                <a:latin typeface="Arial"/>
                <a:cs typeface="Arial"/>
              </a:rPr>
              <a:t>d Ass</a:t>
            </a:r>
            <a:r>
              <a:rPr sz="1800" b="1" spc="-10" dirty="0">
                <a:solidFill>
                  <a:srgbClr val="FFFFFF"/>
                </a:solidFill>
                <a:latin typeface="Arial"/>
                <a:cs typeface="Arial"/>
              </a:rPr>
              <a:t>e</a:t>
            </a:r>
            <a:r>
              <a:rPr sz="1800" b="1" dirty="0">
                <a:solidFill>
                  <a:srgbClr val="FFFFFF"/>
                </a:solidFill>
                <a:latin typeface="Arial"/>
                <a:cs typeface="Arial"/>
              </a:rPr>
              <a:t>ts</a:t>
            </a:r>
            <a:endParaRPr sz="1800" b="1">
              <a:latin typeface="Arial"/>
              <a:cs typeface="Arial"/>
            </a:endParaRPr>
          </a:p>
        </p:txBody>
      </p:sp>
      <p:sp>
        <p:nvSpPr>
          <p:cNvPr id="44" name="object 41"/>
          <p:cNvSpPr txBox="1"/>
          <p:nvPr/>
        </p:nvSpPr>
        <p:spPr>
          <a:xfrm>
            <a:off x="3158744" y="2768259"/>
            <a:ext cx="2708656" cy="969496"/>
          </a:xfrm>
          <a:prstGeom prst="rect">
            <a:avLst/>
          </a:prstGeom>
        </p:spPr>
        <p:txBody>
          <a:bodyPr vert="horz" wrap="square" lIns="0" tIns="0" rIns="0" bIns="0" rtlCol="0">
            <a:spAutoFit/>
          </a:bodyPr>
          <a:lstStyle/>
          <a:p>
            <a:pPr marL="12700">
              <a:lnSpc>
                <a:spcPct val="100000"/>
              </a:lnSpc>
            </a:pPr>
            <a:r>
              <a:rPr lang="en-US" sz="1400" dirty="0" smtClean="0">
                <a:solidFill>
                  <a:srgbClr val="FFFFFF"/>
                </a:solidFill>
                <a:latin typeface="Arial"/>
                <a:cs typeface="Arial"/>
              </a:rPr>
              <a:t>- Defense language Institute</a:t>
            </a:r>
            <a:r>
              <a:rPr lang="en-US" sz="800" spc="-30" dirty="0" smtClean="0">
                <a:solidFill>
                  <a:srgbClr val="FFFFFF"/>
                </a:solidFill>
                <a:latin typeface="Arial"/>
                <a:cs typeface="Arial"/>
              </a:rPr>
              <a:t> M</a:t>
            </a:r>
            <a:r>
              <a:rPr lang="en-US" sz="800" dirty="0" smtClean="0">
                <a:solidFill>
                  <a:srgbClr val="FFFFFF"/>
                </a:solidFill>
                <a:latin typeface="Arial"/>
                <a:cs typeface="Arial"/>
              </a:rPr>
              <a:t>TT</a:t>
            </a:r>
            <a:r>
              <a:rPr lang="en-US" sz="800" spc="-5" dirty="0" smtClean="0">
                <a:solidFill>
                  <a:srgbClr val="FFFFFF"/>
                </a:solidFill>
                <a:latin typeface="Arial"/>
                <a:cs typeface="Arial"/>
              </a:rPr>
              <a:t>s</a:t>
            </a:r>
            <a:endParaRPr lang="en-US" sz="1400" dirty="0" smtClean="0">
              <a:solidFill>
                <a:srgbClr val="FFFFFF"/>
              </a:solidFill>
              <a:latin typeface="Arial"/>
              <a:cs typeface="Arial"/>
            </a:endParaRPr>
          </a:p>
          <a:p>
            <a:pPr marL="12700">
              <a:lnSpc>
                <a:spcPct val="100000"/>
              </a:lnSpc>
            </a:pPr>
            <a:r>
              <a:rPr sz="1400" dirty="0" smtClean="0">
                <a:solidFill>
                  <a:srgbClr val="FFFFFF"/>
                </a:solidFill>
                <a:latin typeface="Arial"/>
                <a:cs typeface="Arial"/>
              </a:rPr>
              <a:t>-</a:t>
            </a:r>
            <a:r>
              <a:rPr sz="1400" spc="-10" dirty="0">
                <a:solidFill>
                  <a:srgbClr val="FFFFFF"/>
                </a:solidFill>
                <a:latin typeface="Arial"/>
                <a:cs typeface="Arial"/>
              </a:rPr>
              <a:t>TR</a:t>
            </a:r>
            <a:r>
              <a:rPr sz="1400" dirty="0">
                <a:solidFill>
                  <a:srgbClr val="FFFFFF"/>
                </a:solidFill>
                <a:latin typeface="Arial"/>
                <a:cs typeface="Arial"/>
              </a:rPr>
              <a:t>A</a:t>
            </a:r>
            <a:r>
              <a:rPr sz="1400" spc="-10" dirty="0">
                <a:solidFill>
                  <a:srgbClr val="FFFFFF"/>
                </a:solidFill>
                <a:latin typeface="Arial"/>
                <a:cs typeface="Arial"/>
              </a:rPr>
              <a:t>D</a:t>
            </a:r>
            <a:r>
              <a:rPr sz="1400" dirty="0">
                <a:solidFill>
                  <a:srgbClr val="FFFFFF"/>
                </a:solidFill>
                <a:latin typeface="Arial"/>
                <a:cs typeface="Arial"/>
              </a:rPr>
              <a:t>OC</a:t>
            </a:r>
            <a:r>
              <a:rPr sz="1400" spc="-15" dirty="0">
                <a:solidFill>
                  <a:srgbClr val="FFFFFF"/>
                </a:solidFill>
                <a:latin typeface="Arial"/>
                <a:cs typeface="Arial"/>
              </a:rPr>
              <a:t> </a:t>
            </a:r>
            <a:r>
              <a:rPr sz="1400" spc="-10" dirty="0">
                <a:solidFill>
                  <a:srgbClr val="FFFFFF"/>
                </a:solidFill>
                <a:latin typeface="Arial"/>
                <a:cs typeface="Arial"/>
              </a:rPr>
              <a:t>C</a:t>
            </a:r>
            <a:r>
              <a:rPr sz="1400" dirty="0">
                <a:solidFill>
                  <a:srgbClr val="FFFFFF"/>
                </a:solidFill>
                <a:latin typeface="Arial"/>
                <a:cs typeface="Arial"/>
              </a:rPr>
              <a:t>ulture</a:t>
            </a:r>
            <a:r>
              <a:rPr sz="1400" spc="-30" dirty="0">
                <a:solidFill>
                  <a:srgbClr val="FFFFFF"/>
                </a:solidFill>
                <a:latin typeface="Arial"/>
                <a:cs typeface="Arial"/>
              </a:rPr>
              <a:t> </a:t>
            </a:r>
            <a:r>
              <a:rPr sz="1400" spc="-10" dirty="0">
                <a:solidFill>
                  <a:srgbClr val="FFFFFF"/>
                </a:solidFill>
                <a:latin typeface="Arial"/>
                <a:cs typeface="Arial"/>
              </a:rPr>
              <a:t>C</a:t>
            </a:r>
            <a:r>
              <a:rPr sz="1400" dirty="0">
                <a:solidFill>
                  <a:srgbClr val="FFFFFF"/>
                </a:solidFill>
                <a:latin typeface="Arial"/>
                <a:cs typeface="Arial"/>
              </a:rPr>
              <a:t>enter</a:t>
            </a:r>
            <a:r>
              <a:rPr sz="1400" spc="-30" dirty="0">
                <a:solidFill>
                  <a:srgbClr val="FFFFFF"/>
                </a:solidFill>
                <a:latin typeface="Arial"/>
                <a:cs typeface="Arial"/>
              </a:rPr>
              <a:t> </a:t>
            </a:r>
            <a:r>
              <a:rPr sz="700" spc="-30" dirty="0" smtClean="0">
                <a:solidFill>
                  <a:srgbClr val="FFFFFF"/>
                </a:solidFill>
                <a:latin typeface="Arial"/>
                <a:cs typeface="Arial"/>
              </a:rPr>
              <a:t>M</a:t>
            </a:r>
            <a:r>
              <a:rPr sz="700" dirty="0" smtClean="0">
                <a:solidFill>
                  <a:srgbClr val="FFFFFF"/>
                </a:solidFill>
                <a:latin typeface="Arial"/>
                <a:cs typeface="Arial"/>
              </a:rPr>
              <a:t>TT</a:t>
            </a:r>
            <a:r>
              <a:rPr sz="700" spc="-5" dirty="0" smtClean="0">
                <a:solidFill>
                  <a:srgbClr val="FFFFFF"/>
                </a:solidFill>
                <a:latin typeface="Arial"/>
                <a:cs typeface="Arial"/>
              </a:rPr>
              <a:t>s</a:t>
            </a:r>
            <a:endParaRPr lang="en-US" sz="700" spc="-5" dirty="0" smtClean="0">
              <a:solidFill>
                <a:srgbClr val="FFFFFF"/>
              </a:solidFill>
              <a:latin typeface="Arial"/>
              <a:cs typeface="Arial"/>
            </a:endParaRPr>
          </a:p>
          <a:p>
            <a:pPr marL="12700">
              <a:lnSpc>
                <a:spcPct val="100000"/>
              </a:lnSpc>
            </a:pPr>
            <a:endParaRPr sz="700" dirty="0">
              <a:latin typeface="Arial"/>
              <a:cs typeface="Arial"/>
            </a:endParaRPr>
          </a:p>
          <a:p>
            <a:pPr marL="12700" marR="67945">
              <a:lnSpc>
                <a:spcPct val="100000"/>
              </a:lnSpc>
            </a:pPr>
            <a:endParaRPr sz="1400" dirty="0">
              <a:latin typeface="Arial"/>
              <a:cs typeface="Arial"/>
            </a:endParaRPr>
          </a:p>
          <a:p>
            <a:pPr marL="12700">
              <a:lnSpc>
                <a:spcPct val="100000"/>
              </a:lnSpc>
            </a:pPr>
            <a:endParaRPr sz="1400" dirty="0">
              <a:latin typeface="Arial"/>
              <a:cs typeface="Arial"/>
            </a:endParaRPr>
          </a:p>
        </p:txBody>
      </p:sp>
      <p:sp>
        <p:nvSpPr>
          <p:cNvPr id="45" name="object 42"/>
          <p:cNvSpPr txBox="1"/>
          <p:nvPr/>
        </p:nvSpPr>
        <p:spPr>
          <a:xfrm>
            <a:off x="3788536" y="1433377"/>
            <a:ext cx="1436877" cy="830997"/>
          </a:xfrm>
          <a:prstGeom prst="rect">
            <a:avLst/>
          </a:prstGeom>
        </p:spPr>
        <p:txBody>
          <a:bodyPr vert="horz" wrap="square" lIns="0" tIns="0" rIns="0" bIns="0" rtlCol="0">
            <a:spAutoFit/>
          </a:bodyPr>
          <a:lstStyle/>
          <a:p>
            <a:pPr marL="12065" marR="5080" indent="-2540" algn="ctr">
              <a:lnSpc>
                <a:spcPct val="100000"/>
              </a:lnSpc>
            </a:pPr>
            <a:r>
              <a:rPr sz="1800" b="1" dirty="0">
                <a:solidFill>
                  <a:srgbClr val="FFFFFF"/>
                </a:solidFill>
                <a:latin typeface="Arial"/>
                <a:cs typeface="Arial"/>
              </a:rPr>
              <a:t>Mo</a:t>
            </a:r>
            <a:r>
              <a:rPr sz="1800" b="1" spc="-10" dirty="0">
                <a:solidFill>
                  <a:srgbClr val="FFFFFF"/>
                </a:solidFill>
                <a:latin typeface="Arial"/>
                <a:cs typeface="Arial"/>
              </a:rPr>
              <a:t>b</a:t>
            </a:r>
            <a:r>
              <a:rPr sz="1800" b="1" dirty="0">
                <a:solidFill>
                  <a:srgbClr val="FFFFFF"/>
                </a:solidFill>
                <a:latin typeface="Arial"/>
                <a:cs typeface="Arial"/>
              </a:rPr>
              <a:t>i</a:t>
            </a:r>
            <a:r>
              <a:rPr sz="1800" b="1" spc="-10" dirty="0">
                <a:solidFill>
                  <a:srgbClr val="FFFFFF"/>
                </a:solidFill>
                <a:latin typeface="Arial"/>
                <a:cs typeface="Arial"/>
              </a:rPr>
              <a:t>l</a:t>
            </a:r>
            <a:r>
              <a:rPr sz="1800" b="1" dirty="0">
                <a:solidFill>
                  <a:srgbClr val="FFFFFF"/>
                </a:solidFill>
                <a:latin typeface="Arial"/>
                <a:cs typeface="Arial"/>
              </a:rPr>
              <a:t>e </a:t>
            </a:r>
            <a:r>
              <a:rPr sz="1800" b="1" spc="-60" dirty="0">
                <a:solidFill>
                  <a:srgbClr val="FFFFFF"/>
                </a:solidFill>
                <a:latin typeface="Arial"/>
                <a:cs typeface="Arial"/>
              </a:rPr>
              <a:t>T</a:t>
            </a:r>
            <a:r>
              <a:rPr sz="1800" b="1" dirty="0">
                <a:solidFill>
                  <a:srgbClr val="FFFFFF"/>
                </a:solidFill>
                <a:latin typeface="Arial"/>
                <a:cs typeface="Arial"/>
              </a:rPr>
              <a:t>ra</a:t>
            </a:r>
            <a:r>
              <a:rPr sz="1800" b="1" spc="-10" dirty="0">
                <a:solidFill>
                  <a:srgbClr val="FFFFFF"/>
                </a:solidFill>
                <a:latin typeface="Arial"/>
                <a:cs typeface="Arial"/>
              </a:rPr>
              <a:t>i</a:t>
            </a:r>
            <a:r>
              <a:rPr sz="1800" b="1" dirty="0">
                <a:solidFill>
                  <a:srgbClr val="FFFFFF"/>
                </a:solidFill>
                <a:latin typeface="Arial"/>
                <a:cs typeface="Arial"/>
              </a:rPr>
              <a:t>n</a:t>
            </a:r>
            <a:r>
              <a:rPr sz="1800" b="1" spc="-10" dirty="0">
                <a:solidFill>
                  <a:srgbClr val="FFFFFF"/>
                </a:solidFill>
                <a:latin typeface="Arial"/>
                <a:cs typeface="Arial"/>
              </a:rPr>
              <a:t>i</a:t>
            </a:r>
            <a:r>
              <a:rPr sz="1800" b="1" dirty="0">
                <a:solidFill>
                  <a:srgbClr val="FFFFFF"/>
                </a:solidFill>
                <a:latin typeface="Arial"/>
                <a:cs typeface="Arial"/>
              </a:rPr>
              <a:t>ng </a:t>
            </a:r>
            <a:r>
              <a:rPr sz="1800" b="1" spc="-190" dirty="0">
                <a:solidFill>
                  <a:srgbClr val="FFFFFF"/>
                </a:solidFill>
                <a:latin typeface="Arial"/>
                <a:cs typeface="Arial"/>
              </a:rPr>
              <a:t>T</a:t>
            </a:r>
            <a:r>
              <a:rPr sz="1800" b="1" spc="-10" dirty="0">
                <a:solidFill>
                  <a:srgbClr val="FFFFFF"/>
                </a:solidFill>
                <a:latin typeface="Arial"/>
                <a:cs typeface="Arial"/>
              </a:rPr>
              <a:t>ea</a:t>
            </a:r>
            <a:r>
              <a:rPr sz="1800" b="1" dirty="0">
                <a:solidFill>
                  <a:srgbClr val="FFFFFF"/>
                </a:solidFill>
                <a:latin typeface="Arial"/>
                <a:cs typeface="Arial"/>
              </a:rPr>
              <a:t>ms</a:t>
            </a:r>
            <a:endParaRPr sz="1800" b="1"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flipH="1">
            <a:off x="0" y="4572000"/>
            <a:ext cx="9144000" cy="23425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9" tIns="45700" rIns="91399" bIns="45700" rtlCol="0" anchor="ctr"/>
          <a:lstStyle/>
          <a:p>
            <a:pPr algn="ctr" defTabSz="913993"/>
            <a:endParaRPr lang="en-US" dirty="0">
              <a:solidFill>
                <a:prstClr val="white"/>
              </a:solidFill>
            </a:endParaRPr>
          </a:p>
        </p:txBody>
      </p:sp>
      <p:sp>
        <p:nvSpPr>
          <p:cNvPr id="10" name="Rectangle 9"/>
          <p:cNvSpPr/>
          <p:nvPr/>
        </p:nvSpPr>
        <p:spPr>
          <a:xfrm flipH="1">
            <a:off x="0" y="4648200"/>
            <a:ext cx="91440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0" rIns="91399" bIns="45700" rtlCol="0" anchor="ctr"/>
          <a:lstStyle/>
          <a:p>
            <a:pPr algn="ctr" defTabSz="913993"/>
            <a:endParaRPr lang="en-US" dirty="0">
              <a:solidFill>
                <a:prstClr val="white"/>
              </a:solidFill>
            </a:endParaRPr>
          </a:p>
        </p:txBody>
      </p:sp>
      <p:sp>
        <p:nvSpPr>
          <p:cNvPr id="27" name="Title 1"/>
          <p:cNvSpPr txBox="1">
            <a:spLocks/>
          </p:cNvSpPr>
          <p:nvPr/>
        </p:nvSpPr>
        <p:spPr>
          <a:xfrm>
            <a:off x="0" y="4648200"/>
            <a:ext cx="9144000" cy="2209800"/>
          </a:xfrm>
          <a:prstGeom prst="rect">
            <a:avLst/>
          </a:prstGeom>
        </p:spPr>
        <p:txBody>
          <a:bodyPr lIns="91399" tIns="45700" rIns="91399" bIns="45700">
            <a:noAutofit/>
          </a:bodyPr>
          <a:lstStyle/>
          <a:p>
            <a:pPr algn="ctr" defTabSz="913993">
              <a:spcBef>
                <a:spcPct val="0"/>
              </a:spcBef>
              <a:defRPr/>
            </a:pPr>
            <a:endParaRPr lang="en-US" sz="2400" b="1" i="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endParaRPr lang="en-US" sz="24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r>
              <a:rPr lang="en-US" sz="24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Ms. Clare </a:t>
            </a:r>
            <a:r>
              <a:rPr lang="en-US" sz="2400" b="1" i="1" dirty="0" err="1"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Bugary</a:t>
            </a:r>
            <a:endParaRPr lang="en-US" sz="2400" b="1" i="1" dirty="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r>
              <a:rPr lang="en-US" sz="2400" b="1"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12 </a:t>
            </a:r>
            <a:r>
              <a:rPr lang="en-US" sz="2400" b="1" i="1" dirty="0">
                <a:solidFill>
                  <a:prstClr val="black"/>
                </a:solidFill>
                <a:effectLst>
                  <a:outerShdw blurRad="38100" dist="38100" dir="2700000" algn="tl">
                    <a:srgbClr val="000000">
                      <a:alpha val="43137"/>
                    </a:srgbClr>
                  </a:outerShdw>
                </a:effectLst>
                <a:latin typeface="Arial" pitchFamily="34" charset="0"/>
                <a:cs typeface="Arial" pitchFamily="34" charset="0"/>
              </a:rPr>
              <a:t>August 2014</a:t>
            </a:r>
          </a:p>
        </p:txBody>
      </p:sp>
      <p:sp>
        <p:nvSpPr>
          <p:cNvPr id="8" name="Title 1"/>
          <p:cNvSpPr txBox="1">
            <a:spLocks/>
          </p:cNvSpPr>
          <p:nvPr/>
        </p:nvSpPr>
        <p:spPr>
          <a:xfrm>
            <a:off x="685800" y="4797425"/>
            <a:ext cx="7772400" cy="612775"/>
          </a:xfrm>
          <a:prstGeom prst="rect">
            <a:avLst/>
          </a:prstGeom>
        </p:spPr>
        <p:txBody>
          <a:bodyPr/>
          <a:lstStyle/>
          <a:p>
            <a:pPr lvl="0" algn="ctr">
              <a:spcBef>
                <a:spcPct val="0"/>
              </a:spcBef>
            </a:pPr>
            <a:r>
              <a:rPr lang="en-US" sz="2400" b="1" i="1" dirty="0" smtClean="0">
                <a:effectLst>
                  <a:outerShdw blurRad="38100" dist="38100" dir="2700000" algn="tl">
                    <a:srgbClr val="000000">
                      <a:alpha val="43137"/>
                    </a:srgbClr>
                  </a:outerShdw>
                </a:effectLst>
                <a:latin typeface="Arial" pitchFamily="34" charset="0"/>
                <a:cs typeface="Arial" pitchFamily="34" charset="0"/>
              </a:rPr>
              <a:t>DLIFLC</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0"/>
            <a:ext cx="4572001" cy="584775"/>
          </a:xfrm>
          <a:prstGeom prst="rect">
            <a:avLst/>
          </a:prstGeom>
          <a:noFill/>
        </p:spPr>
        <p:txBody>
          <a:bodyPr wrap="square" rtlCol="0">
            <a:spAutoFit/>
          </a:bodyPr>
          <a:lstStyle/>
          <a:p>
            <a:pPr algn="ctr"/>
            <a:r>
              <a:rPr lang="en-US" sz="1600" b="1" i="1" dirty="0" smtClean="0">
                <a:solidFill>
                  <a:srgbClr val="FFC000"/>
                </a:solidFill>
                <a:latin typeface="Arial" pitchFamily="34" charset="0"/>
                <a:cs typeface="Arial" pitchFamily="34" charset="0"/>
              </a:rPr>
              <a:t>Defense Language Institute </a:t>
            </a:r>
          </a:p>
          <a:p>
            <a:pPr algn="ctr"/>
            <a:r>
              <a:rPr lang="en-US" sz="1600" b="1" i="1" dirty="0" smtClean="0">
                <a:solidFill>
                  <a:srgbClr val="FFC000"/>
                </a:solidFill>
                <a:latin typeface="Arial" pitchFamily="34" charset="0"/>
                <a:cs typeface="Arial" pitchFamily="34" charset="0"/>
              </a:rPr>
              <a:t>Foreign Language Center</a:t>
            </a:r>
            <a:endParaRPr lang="en-US" sz="1600" b="1" i="1" dirty="0">
              <a:solidFill>
                <a:srgbClr val="FFC000"/>
              </a:solidFill>
              <a:latin typeface="Arial" pitchFamily="34" charset="0"/>
              <a:cs typeface="Arial" pitchFamily="34" charset="0"/>
            </a:endParaRPr>
          </a:p>
        </p:txBody>
      </p:sp>
      <p:pic>
        <p:nvPicPr>
          <p:cNvPr id="12" name="Picture 11"/>
          <p:cNvPicPr/>
          <p:nvPr/>
        </p:nvPicPr>
        <p:blipFill rotWithShape="1">
          <a:blip r:embed="rId3" cstate="print"/>
          <a:srcRect l="21734" t="15433" r="22344" b="22637"/>
          <a:stretch/>
        </p:blipFill>
        <p:spPr bwMode="auto">
          <a:xfrm>
            <a:off x="7110730" y="685800"/>
            <a:ext cx="1957070" cy="1538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20" name="Picture 2" descr="C:\Users\natela.cutter.avdalo\Desktop\Life_Long_graphics\Lifelong_Learning_10.jpg"/>
          <p:cNvPicPr>
            <a:picLocks noChangeAspect="1" noChangeArrowheads="1"/>
          </p:cNvPicPr>
          <p:nvPr/>
        </p:nvPicPr>
        <p:blipFill>
          <a:blip r:embed="rId4" cstate="print"/>
          <a:srcRect/>
          <a:stretch>
            <a:fillRect/>
          </a:stretch>
        </p:blipFill>
        <p:spPr bwMode="auto">
          <a:xfrm>
            <a:off x="0" y="4382940"/>
            <a:ext cx="5105400" cy="2475060"/>
          </a:xfrm>
          <a:prstGeom prst="rect">
            <a:avLst/>
          </a:prstGeom>
          <a:noFill/>
        </p:spPr>
      </p:pic>
      <p:pic>
        <p:nvPicPr>
          <p:cNvPr id="18" name="Picture 17"/>
          <p:cNvPicPr/>
          <p:nvPr/>
        </p:nvPicPr>
        <p:blipFill rotWithShape="1">
          <a:blip r:embed="rId5" cstate="print"/>
          <a:srcRect l="24419" t="8987" r="25642" b="36117"/>
          <a:stretch/>
        </p:blipFill>
        <p:spPr bwMode="auto">
          <a:xfrm>
            <a:off x="7315200" y="2611696"/>
            <a:ext cx="1807211" cy="1186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1" name="TextBox 20"/>
          <p:cNvSpPr txBox="1"/>
          <p:nvPr/>
        </p:nvSpPr>
        <p:spPr>
          <a:xfrm>
            <a:off x="152400" y="2545140"/>
            <a:ext cx="4038600" cy="1569660"/>
          </a:xfrm>
          <a:prstGeom prst="rect">
            <a:avLst/>
          </a:prstGeom>
          <a:solidFill>
            <a:schemeClr val="accent4">
              <a:lumMod val="75000"/>
            </a:schemeClr>
          </a:solidFill>
        </p:spPr>
        <p:txBody>
          <a:bodyPr wrap="square" rtlCol="0">
            <a:spAutoFit/>
          </a:bodyPr>
          <a:lstStyle/>
          <a:p>
            <a:pPr marL="285750" indent="-285750">
              <a:buFontTx/>
              <a:buChar char="-"/>
            </a:pPr>
            <a:endParaRPr lang="en-US" sz="2400" b="1" dirty="0" smtClean="0">
              <a:solidFill>
                <a:schemeClr val="bg1"/>
              </a:solidFill>
            </a:endParaRPr>
          </a:p>
          <a:p>
            <a:pPr marL="285750" indent="-285750">
              <a:buFontTx/>
              <a:buChar char="-"/>
            </a:pPr>
            <a:r>
              <a:rPr lang="en-US" b="1" dirty="0" smtClean="0">
                <a:solidFill>
                  <a:schemeClr val="bg1"/>
                </a:solidFill>
              </a:rPr>
              <a:t>&gt; 3,000 basic course graduates</a:t>
            </a:r>
          </a:p>
          <a:p>
            <a:pPr marL="285750" indent="-285750">
              <a:buFontTx/>
              <a:buChar char="-"/>
            </a:pPr>
            <a:r>
              <a:rPr lang="en-US" b="1" smtClean="0">
                <a:solidFill>
                  <a:schemeClr val="bg1"/>
                </a:solidFill>
              </a:rPr>
              <a:t>&gt; 2,800 post-basic </a:t>
            </a:r>
            <a:r>
              <a:rPr lang="en-US" b="1" dirty="0" smtClean="0">
                <a:solidFill>
                  <a:schemeClr val="bg1"/>
                </a:solidFill>
              </a:rPr>
              <a:t>graduates</a:t>
            </a:r>
          </a:p>
          <a:p>
            <a:pPr marL="285750" indent="-285750">
              <a:buFontTx/>
              <a:buChar char="-"/>
            </a:pPr>
            <a:r>
              <a:rPr lang="en-US" b="1" dirty="0" smtClean="0">
                <a:solidFill>
                  <a:schemeClr val="bg1"/>
                </a:solidFill>
              </a:rPr>
              <a:t>&gt; 6,000 pre-deployment graduates</a:t>
            </a:r>
          </a:p>
          <a:p>
            <a:r>
              <a:rPr lang="en-US" b="1" dirty="0" smtClean="0">
                <a:solidFill>
                  <a:schemeClr val="bg1"/>
                </a:solidFill>
              </a:rPr>
              <a:t>-    &gt; 660,000 </a:t>
            </a:r>
            <a:r>
              <a:rPr lang="en-US" b="1" dirty="0">
                <a:solidFill>
                  <a:schemeClr val="bg1"/>
                </a:solidFill>
              </a:rPr>
              <a:t>o</a:t>
            </a:r>
            <a:r>
              <a:rPr lang="en-US" b="1" dirty="0" smtClean="0">
                <a:solidFill>
                  <a:schemeClr val="bg1"/>
                </a:solidFill>
              </a:rPr>
              <a:t>nline students</a:t>
            </a:r>
          </a:p>
        </p:txBody>
      </p:sp>
      <p:sp>
        <p:nvSpPr>
          <p:cNvPr id="22" name="TextBox 21"/>
          <p:cNvSpPr txBox="1"/>
          <p:nvPr/>
        </p:nvSpPr>
        <p:spPr>
          <a:xfrm>
            <a:off x="381000" y="2561888"/>
            <a:ext cx="3352800" cy="369332"/>
          </a:xfrm>
          <a:prstGeom prst="rect">
            <a:avLst/>
          </a:prstGeom>
          <a:solidFill>
            <a:srgbClr val="339966"/>
          </a:solidFill>
        </p:spPr>
        <p:txBody>
          <a:bodyPr wrap="square" rtlCol="0">
            <a:spAutoFit/>
          </a:bodyPr>
          <a:lstStyle/>
          <a:p>
            <a:r>
              <a:rPr lang="en-US" b="1" dirty="0" smtClean="0">
                <a:solidFill>
                  <a:schemeClr val="bg1"/>
                </a:solidFill>
              </a:rPr>
              <a:t>DLI Supporting the LREC Strategy</a:t>
            </a:r>
            <a:endParaRPr lang="en-US" b="1" dirty="0">
              <a:solidFill>
                <a:schemeClr val="bg1"/>
              </a:solidFill>
            </a:endParaRPr>
          </a:p>
        </p:txBody>
      </p:sp>
      <p:sp>
        <p:nvSpPr>
          <p:cNvPr id="23" name="TextBox 22"/>
          <p:cNvSpPr txBox="1"/>
          <p:nvPr/>
        </p:nvSpPr>
        <p:spPr>
          <a:xfrm>
            <a:off x="152400" y="762000"/>
            <a:ext cx="4038600" cy="1569660"/>
          </a:xfrm>
          <a:prstGeom prst="rect">
            <a:avLst/>
          </a:prstGeom>
          <a:solidFill>
            <a:schemeClr val="accent4">
              <a:lumMod val="75000"/>
            </a:schemeClr>
          </a:solidFill>
        </p:spPr>
        <p:txBody>
          <a:bodyPr wrap="square" rtlCol="0">
            <a:spAutoFit/>
          </a:bodyPr>
          <a:lstStyle/>
          <a:p>
            <a:pPr marL="285750" indent="-285750">
              <a:buFontTx/>
              <a:buChar char="-"/>
            </a:pPr>
            <a:endParaRPr lang="en-US" sz="2400" b="1" dirty="0" smtClean="0">
              <a:solidFill>
                <a:schemeClr val="bg1"/>
              </a:solidFill>
            </a:endParaRPr>
          </a:p>
          <a:p>
            <a:r>
              <a:rPr lang="en-US" b="1" dirty="0" smtClean="0">
                <a:solidFill>
                  <a:schemeClr val="bg1"/>
                </a:solidFill>
              </a:rPr>
              <a:t>To identify how DLIFLC is nested in the Army’s LREC strategy and to describe how the Institute is supporting language life long learning (L4) for the force</a:t>
            </a:r>
          </a:p>
        </p:txBody>
      </p:sp>
      <p:sp>
        <p:nvSpPr>
          <p:cNvPr id="3" name="TextBox 2"/>
          <p:cNvSpPr txBox="1"/>
          <p:nvPr/>
        </p:nvSpPr>
        <p:spPr>
          <a:xfrm>
            <a:off x="1331893" y="777120"/>
            <a:ext cx="966931" cy="369332"/>
          </a:xfrm>
          <a:prstGeom prst="rect">
            <a:avLst/>
          </a:prstGeom>
          <a:solidFill>
            <a:srgbClr val="339966"/>
          </a:solidFill>
        </p:spPr>
        <p:txBody>
          <a:bodyPr wrap="none" rtlCol="0">
            <a:spAutoFit/>
          </a:bodyPr>
          <a:lstStyle/>
          <a:p>
            <a:r>
              <a:rPr lang="en-US" b="1" dirty="0" smtClean="0">
                <a:solidFill>
                  <a:schemeClr val="bg1"/>
                </a:solidFill>
              </a:rPr>
              <a:t>Purpose</a:t>
            </a:r>
          </a:p>
        </p:txBody>
      </p:sp>
      <p:sp>
        <p:nvSpPr>
          <p:cNvPr id="5" name="Right Arrow 4"/>
          <p:cNvSpPr/>
          <p:nvPr/>
        </p:nvSpPr>
        <p:spPr>
          <a:xfrm>
            <a:off x="5791200" y="5580931"/>
            <a:ext cx="1076008" cy="743669"/>
          </a:xfrm>
          <a:prstGeom prst="rightArrow">
            <a:avLst/>
          </a:prstGeom>
          <a:solidFill>
            <a:schemeClr val="accent4">
              <a:lumMod val="60000"/>
              <a:lumOff val="40000"/>
            </a:schemeClr>
          </a:solidFill>
          <a:ln>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More than 75 cultures</a:t>
            </a:r>
            <a:endParaRPr lang="en-US" sz="1000" b="1" dirty="0">
              <a:solidFill>
                <a:schemeClr val="tx1"/>
              </a:solidFill>
            </a:endParaRPr>
          </a:p>
        </p:txBody>
      </p:sp>
      <p:sp>
        <p:nvSpPr>
          <p:cNvPr id="7" name="TextBox 6"/>
          <p:cNvSpPr txBox="1"/>
          <p:nvPr/>
        </p:nvSpPr>
        <p:spPr>
          <a:xfrm>
            <a:off x="5483860" y="1315997"/>
            <a:ext cx="381000" cy="461665"/>
          </a:xfrm>
          <a:prstGeom prst="rect">
            <a:avLst/>
          </a:prstGeom>
          <a:solidFill>
            <a:srgbClr val="7030A0"/>
          </a:solidFill>
          <a:scene3d>
            <a:camera prst="orthographicFront"/>
            <a:lightRig rig="threePt" dir="t"/>
          </a:scene3d>
          <a:sp3d>
            <a:bevelT w="165100" prst="coolSlant"/>
          </a:sp3d>
        </p:spPr>
        <p:txBody>
          <a:bodyPr wrap="square" rtlCol="0">
            <a:spAutoFit/>
          </a:bodyPr>
          <a:lstStyle/>
          <a:p>
            <a:r>
              <a:rPr lang="en-US" sz="2400" b="1" dirty="0" smtClean="0">
                <a:solidFill>
                  <a:schemeClr val="bg1"/>
                </a:solidFill>
              </a:rPr>
              <a:t>L</a:t>
            </a:r>
            <a:endParaRPr lang="en-US" sz="2400" b="1" dirty="0">
              <a:solidFill>
                <a:schemeClr val="bg1"/>
              </a:solidFill>
            </a:endParaRPr>
          </a:p>
        </p:txBody>
      </p:sp>
      <p:pic>
        <p:nvPicPr>
          <p:cNvPr id="27" name="Picture 26"/>
          <p:cNvPicPr/>
          <p:nvPr/>
        </p:nvPicPr>
        <p:blipFill rotWithShape="1">
          <a:blip r:embed="rId6" cstate="print"/>
          <a:srcRect l="23688" t="11331" r="29670" b="28107"/>
          <a:stretch/>
        </p:blipFill>
        <p:spPr bwMode="auto">
          <a:xfrm>
            <a:off x="7315200" y="4769269"/>
            <a:ext cx="1686878" cy="1250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4" name="TextBox 23"/>
          <p:cNvSpPr txBox="1"/>
          <p:nvPr/>
        </p:nvSpPr>
        <p:spPr>
          <a:xfrm>
            <a:off x="5410200" y="3048000"/>
            <a:ext cx="381000" cy="830997"/>
          </a:xfrm>
          <a:prstGeom prst="rect">
            <a:avLst/>
          </a:prstGeom>
          <a:solidFill>
            <a:srgbClr val="7030A0"/>
          </a:solidFill>
          <a:scene3d>
            <a:camera prst="orthographicFront"/>
            <a:lightRig rig="threePt" dir="t"/>
          </a:scene3d>
          <a:sp3d>
            <a:bevelT w="165100" prst="coolSlant"/>
          </a:sp3d>
        </p:spPr>
        <p:txBody>
          <a:bodyPr wrap="square" rtlCol="0">
            <a:spAutoFit/>
          </a:bodyPr>
          <a:lstStyle/>
          <a:p>
            <a:r>
              <a:rPr lang="en-US" sz="2400" b="1" dirty="0" smtClean="0">
                <a:solidFill>
                  <a:schemeClr val="bg1"/>
                </a:solidFill>
              </a:rPr>
              <a:t>RE</a:t>
            </a:r>
            <a:endParaRPr lang="en-US" sz="2400" b="1" dirty="0">
              <a:solidFill>
                <a:schemeClr val="bg1"/>
              </a:solidFill>
            </a:endParaRPr>
          </a:p>
        </p:txBody>
      </p:sp>
      <p:sp>
        <p:nvSpPr>
          <p:cNvPr id="26" name="TextBox 25"/>
          <p:cNvSpPr txBox="1"/>
          <p:nvPr/>
        </p:nvSpPr>
        <p:spPr>
          <a:xfrm>
            <a:off x="5410200" y="5715000"/>
            <a:ext cx="381000" cy="461665"/>
          </a:xfrm>
          <a:prstGeom prst="rect">
            <a:avLst/>
          </a:prstGeom>
          <a:solidFill>
            <a:srgbClr val="7030A0"/>
          </a:solidFill>
          <a:scene3d>
            <a:camera prst="orthographicFront"/>
            <a:lightRig rig="threePt" dir="t"/>
          </a:scene3d>
          <a:sp3d>
            <a:bevelT w="165100" prst="coolSlant"/>
          </a:sp3d>
        </p:spPr>
        <p:txBody>
          <a:bodyPr wrap="square" rtlCol="0">
            <a:spAutoFit/>
          </a:bodyPr>
          <a:lstStyle/>
          <a:p>
            <a:r>
              <a:rPr lang="en-US" sz="2400" b="1" dirty="0">
                <a:solidFill>
                  <a:schemeClr val="bg1"/>
                </a:solidFill>
              </a:rPr>
              <a:t>C</a:t>
            </a:r>
          </a:p>
        </p:txBody>
      </p:sp>
      <p:pic>
        <p:nvPicPr>
          <p:cNvPr id="31" name="Picture 30"/>
          <p:cNvPicPr/>
          <p:nvPr/>
        </p:nvPicPr>
        <p:blipFill rotWithShape="1">
          <a:blip r:embed="rId7" cstate="print"/>
          <a:srcRect l="22589" t="8987" r="23931" b="33967"/>
          <a:stretch/>
        </p:blipFill>
        <p:spPr bwMode="auto">
          <a:xfrm>
            <a:off x="6976745" y="3466078"/>
            <a:ext cx="1786255" cy="1182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28" name="Picture 27"/>
          <p:cNvPicPr/>
          <p:nvPr/>
        </p:nvPicPr>
        <p:blipFill rotWithShape="1">
          <a:blip r:embed="rId8" cstate="print"/>
          <a:srcRect l="23565" t="10940" r="29548" b="27131"/>
          <a:stretch/>
        </p:blipFill>
        <p:spPr bwMode="auto">
          <a:xfrm>
            <a:off x="6934200" y="5466020"/>
            <a:ext cx="1828800" cy="1315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9" name="Right Arrow 28"/>
          <p:cNvSpPr/>
          <p:nvPr/>
        </p:nvSpPr>
        <p:spPr>
          <a:xfrm>
            <a:off x="5791200" y="3048000"/>
            <a:ext cx="1076008" cy="754797"/>
          </a:xfrm>
          <a:prstGeom prst="rightArrow">
            <a:avLst/>
          </a:prstGeom>
          <a:solidFill>
            <a:schemeClr val="accent4">
              <a:lumMod val="60000"/>
              <a:lumOff val="40000"/>
            </a:schemeClr>
          </a:solidFill>
          <a:ln>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More than 70 Countries</a:t>
            </a:r>
            <a:endParaRPr lang="en-US" sz="1000" b="1" dirty="0">
              <a:solidFill>
                <a:schemeClr val="tx1"/>
              </a:solidFill>
            </a:endParaRPr>
          </a:p>
        </p:txBody>
      </p:sp>
      <p:sp>
        <p:nvSpPr>
          <p:cNvPr id="30" name="Right Arrow 29"/>
          <p:cNvSpPr/>
          <p:nvPr/>
        </p:nvSpPr>
        <p:spPr>
          <a:xfrm>
            <a:off x="5867400" y="1153160"/>
            <a:ext cx="1076008" cy="743669"/>
          </a:xfrm>
          <a:prstGeom prst="rightArrow">
            <a:avLst/>
          </a:prstGeom>
          <a:solidFill>
            <a:schemeClr val="accent4">
              <a:lumMod val="60000"/>
              <a:lumOff val="40000"/>
            </a:schemeClr>
          </a:soli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More than 30 languages</a:t>
            </a:r>
            <a:endParaRPr lang="en-US" sz="1000" b="1" dirty="0">
              <a:solidFill>
                <a:schemeClr val="tx1"/>
              </a:solidFill>
            </a:endParaRPr>
          </a:p>
        </p:txBody>
      </p:sp>
      <p:pic>
        <p:nvPicPr>
          <p:cNvPr id="32" name="Picture 31"/>
          <p:cNvPicPr/>
          <p:nvPr/>
        </p:nvPicPr>
        <p:blipFill rotWithShape="1">
          <a:blip r:embed="rId9" cstate="print"/>
          <a:srcRect l="1343" t="8791" r="42368" b="17168"/>
          <a:stretch/>
        </p:blipFill>
        <p:spPr bwMode="auto">
          <a:xfrm>
            <a:off x="6938010" y="1371600"/>
            <a:ext cx="1748790" cy="1276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9" name="TextBox 8"/>
          <p:cNvSpPr txBox="1"/>
          <p:nvPr/>
        </p:nvSpPr>
        <p:spPr>
          <a:xfrm>
            <a:off x="4572000" y="762000"/>
            <a:ext cx="2142808" cy="369332"/>
          </a:xfrm>
          <a:prstGeom prst="rect">
            <a:avLst/>
          </a:prstGeom>
          <a:solidFill>
            <a:srgbClr val="339966"/>
          </a:solidFill>
        </p:spPr>
        <p:txBody>
          <a:bodyPr wrap="square" rtlCol="0">
            <a:spAutoFit/>
          </a:bodyPr>
          <a:lstStyle/>
          <a:p>
            <a:r>
              <a:rPr lang="en-US" b="1" dirty="0" smtClean="0">
                <a:solidFill>
                  <a:schemeClr val="bg1"/>
                </a:solidFill>
              </a:rPr>
              <a:t>www.DLIFLC.edu</a:t>
            </a: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flipH="1">
            <a:off x="0" y="4572000"/>
            <a:ext cx="9144000" cy="23425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9" tIns="45700" rIns="91399" bIns="45700" rtlCol="0" anchor="ctr"/>
          <a:lstStyle/>
          <a:p>
            <a:pPr algn="ctr" defTabSz="913993"/>
            <a:endParaRPr lang="en-US" dirty="0">
              <a:solidFill>
                <a:prstClr val="white"/>
              </a:solidFill>
            </a:endParaRPr>
          </a:p>
        </p:txBody>
      </p:sp>
      <p:sp>
        <p:nvSpPr>
          <p:cNvPr id="10" name="Rectangle 9"/>
          <p:cNvSpPr/>
          <p:nvPr/>
        </p:nvSpPr>
        <p:spPr>
          <a:xfrm flipH="1">
            <a:off x="0" y="4648200"/>
            <a:ext cx="91440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0" rIns="91399" bIns="45700" rtlCol="0" anchor="ctr"/>
          <a:lstStyle/>
          <a:p>
            <a:pPr algn="ctr" defTabSz="913993"/>
            <a:endParaRPr lang="en-US" dirty="0">
              <a:solidFill>
                <a:prstClr val="white"/>
              </a:solidFill>
            </a:endParaRPr>
          </a:p>
        </p:txBody>
      </p:sp>
      <p:sp>
        <p:nvSpPr>
          <p:cNvPr id="27" name="Title 1"/>
          <p:cNvSpPr txBox="1">
            <a:spLocks/>
          </p:cNvSpPr>
          <p:nvPr/>
        </p:nvSpPr>
        <p:spPr>
          <a:xfrm>
            <a:off x="0" y="4648200"/>
            <a:ext cx="9144000" cy="2209800"/>
          </a:xfrm>
          <a:prstGeom prst="rect">
            <a:avLst/>
          </a:prstGeom>
        </p:spPr>
        <p:txBody>
          <a:bodyPr lIns="91399" tIns="45700" rIns="91399" bIns="45700">
            <a:noAutofit/>
          </a:bodyPr>
          <a:lstStyle/>
          <a:p>
            <a:pPr algn="ctr" defTabSz="913993">
              <a:spcBef>
                <a:spcPct val="0"/>
              </a:spcBef>
              <a:defRPr/>
            </a:pPr>
            <a:endParaRPr lang="en-US" sz="2400" b="1" i="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endParaRPr lang="en-US" sz="24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r>
              <a:rPr lang="en-US" sz="24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COL Price</a:t>
            </a:r>
            <a:endParaRPr lang="en-US" sz="2400" b="1" i="1" dirty="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r>
              <a:rPr lang="en-US" sz="2400" b="1"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12 </a:t>
            </a:r>
            <a:r>
              <a:rPr lang="en-US" sz="2400" b="1" i="1" dirty="0">
                <a:solidFill>
                  <a:prstClr val="black"/>
                </a:solidFill>
                <a:effectLst>
                  <a:outerShdw blurRad="38100" dist="38100" dir="2700000" algn="tl">
                    <a:srgbClr val="000000">
                      <a:alpha val="43137"/>
                    </a:srgbClr>
                  </a:outerShdw>
                </a:effectLst>
                <a:latin typeface="Arial" pitchFamily="34" charset="0"/>
                <a:cs typeface="Arial" pitchFamily="34" charset="0"/>
              </a:rPr>
              <a:t>August 2014</a:t>
            </a:r>
          </a:p>
        </p:txBody>
      </p:sp>
      <p:sp>
        <p:nvSpPr>
          <p:cNvPr id="8" name="Title 1"/>
          <p:cNvSpPr txBox="1">
            <a:spLocks/>
          </p:cNvSpPr>
          <p:nvPr/>
        </p:nvSpPr>
        <p:spPr>
          <a:xfrm>
            <a:off x="685800" y="4797425"/>
            <a:ext cx="7772400" cy="612775"/>
          </a:xfrm>
          <a:prstGeom prst="rect">
            <a:avLst/>
          </a:prstGeom>
        </p:spPr>
        <p:txBody>
          <a:bodyPr/>
          <a:lstStyle/>
          <a:p>
            <a:pPr lvl="0" algn="ctr">
              <a:spcBef>
                <a:spcPct val="0"/>
              </a:spcBef>
            </a:pPr>
            <a:r>
              <a:rPr lang="en-US" sz="2400" b="1" i="1" dirty="0" smtClean="0">
                <a:effectLst>
                  <a:outerShdw blurRad="38100" dist="38100" dir="2700000" algn="tl">
                    <a:srgbClr val="000000">
                      <a:alpha val="43137"/>
                    </a:srgbClr>
                  </a:outerShdw>
                </a:effectLst>
                <a:latin typeface="Arial" pitchFamily="34" charset="0"/>
                <a:cs typeface="Arial" pitchFamily="34" charset="0"/>
              </a:rPr>
              <a:t>TRADOC Culture Center</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2400" y="2590800"/>
            <a:ext cx="4038600" cy="3462486"/>
          </a:xfrm>
          <a:prstGeom prst="rect">
            <a:avLst/>
          </a:prstGeom>
          <a:solidFill>
            <a:schemeClr val="accent1">
              <a:lumMod val="60000"/>
              <a:lumOff val="40000"/>
            </a:schemeClr>
          </a:solidFill>
        </p:spPr>
        <p:txBody>
          <a:bodyPr wrap="square" rtlCol="0">
            <a:spAutoFit/>
          </a:bodyPr>
          <a:lstStyle/>
          <a:p>
            <a:pPr marL="285750" indent="-285750">
              <a:buFontTx/>
              <a:buChar char="-"/>
            </a:pPr>
            <a:endParaRPr lang="en-US" sz="2400" b="1" dirty="0" smtClean="0">
              <a:solidFill>
                <a:schemeClr val="bg1"/>
              </a:solidFill>
            </a:endParaRPr>
          </a:p>
          <a:p>
            <a:pPr marL="182880" indent="-182880">
              <a:buFont typeface="Arial" pitchFamily="34" charset="0"/>
              <a:buChar char="•"/>
            </a:pPr>
            <a:r>
              <a:rPr lang="en-US" sz="1500" kern="0" dirty="0" smtClean="0">
                <a:latin typeface="Arial" pitchFamily="34" charset="0"/>
                <a:cs typeface="Arial" pitchFamily="34" charset="0"/>
              </a:rPr>
              <a:t>Purpose-built organization to standardize </a:t>
            </a:r>
            <a:r>
              <a:rPr lang="en-US" sz="1500" kern="0" dirty="0" err="1" smtClean="0">
                <a:latin typeface="Arial" pitchFamily="34" charset="0"/>
                <a:cs typeface="Arial" pitchFamily="34" charset="0"/>
              </a:rPr>
              <a:t>IMT</a:t>
            </a:r>
            <a:r>
              <a:rPr lang="en-US" sz="1500" kern="0" dirty="0" smtClean="0">
                <a:latin typeface="Arial" pitchFamily="34" charset="0"/>
                <a:cs typeface="Arial" pitchFamily="34" charset="0"/>
              </a:rPr>
              <a:t> and PME culture curriculum and conduct pre-deployment  training. </a:t>
            </a:r>
            <a:endParaRPr lang="en-US" sz="1500" dirty="0" smtClean="0">
              <a:latin typeface="Arial" pitchFamily="34" charset="0"/>
              <a:cs typeface="Arial" pitchFamily="34" charset="0"/>
            </a:endParaRPr>
          </a:p>
          <a:p>
            <a:pPr marL="182880" indent="-182880">
              <a:buFont typeface="Arial" pitchFamily="34" charset="0"/>
              <a:buChar char="•"/>
            </a:pPr>
            <a:r>
              <a:rPr lang="en-US" sz="1500" kern="0" dirty="0" smtClean="0">
                <a:latin typeface="Arial" pitchFamily="34" charset="0"/>
                <a:cs typeface="Arial" pitchFamily="34" charset="0"/>
              </a:rPr>
              <a:t>Shared </a:t>
            </a:r>
            <a:r>
              <a:rPr lang="en-US" sz="1500" kern="0" dirty="0" err="1" smtClean="0">
                <a:latin typeface="Arial" pitchFamily="34" charset="0"/>
                <a:cs typeface="Arial" pitchFamily="34" charset="0"/>
              </a:rPr>
              <a:t>ICoE</a:t>
            </a:r>
            <a:r>
              <a:rPr lang="en-US" sz="1500" kern="0" dirty="0" smtClean="0">
                <a:latin typeface="Arial" pitchFamily="34" charset="0"/>
                <a:cs typeface="Arial" pitchFamily="34" charset="0"/>
              </a:rPr>
              <a:t> best practices with the Army.</a:t>
            </a:r>
          </a:p>
          <a:p>
            <a:pPr marL="182880" indent="-182880">
              <a:buFont typeface="Arial" pitchFamily="34" charset="0"/>
              <a:buChar char="•"/>
            </a:pPr>
            <a:r>
              <a:rPr lang="en-US" sz="1500" kern="0" dirty="0" smtClean="0">
                <a:latin typeface="Arial" pitchFamily="34" charset="0"/>
                <a:cs typeface="Arial" pitchFamily="34" charset="0"/>
              </a:rPr>
              <a:t>Base-funded Program of Record. </a:t>
            </a:r>
          </a:p>
          <a:p>
            <a:pPr marL="182880" indent="-182880">
              <a:buFont typeface="Arial" pitchFamily="34" charset="0"/>
              <a:buChar char="•"/>
            </a:pPr>
            <a:r>
              <a:rPr lang="en-US" sz="1500" kern="0" dirty="0" smtClean="0">
                <a:latin typeface="Arial" pitchFamily="34" charset="0"/>
                <a:cs typeface="Arial" pitchFamily="34" charset="0"/>
              </a:rPr>
              <a:t>27 Department of the Army Civilians; home-based at the Intelligence Center of Excellence.</a:t>
            </a:r>
          </a:p>
          <a:p>
            <a:pPr marL="182880" indent="-182880">
              <a:buFont typeface="Arial" pitchFamily="34" charset="0"/>
              <a:buChar char="•"/>
            </a:pPr>
            <a:r>
              <a:rPr lang="en-US" sz="1500" kern="0" dirty="0" smtClean="0">
                <a:latin typeface="Arial" pitchFamily="34" charset="0"/>
                <a:cs typeface="Arial" pitchFamily="34" charset="0"/>
              </a:rPr>
              <a:t>Curriculum is </a:t>
            </a:r>
            <a:r>
              <a:rPr lang="en-US" sz="1500" kern="0" smtClean="0">
                <a:latin typeface="Arial" pitchFamily="34" charset="0"/>
                <a:cs typeface="Arial" pitchFamily="34" charset="0"/>
              </a:rPr>
              <a:t>shared through ATN, </a:t>
            </a:r>
            <a:r>
              <a:rPr lang="en-US" sz="1500" kern="0" dirty="0" smtClean="0">
                <a:latin typeface="Arial" pitchFamily="34" charset="0"/>
                <a:cs typeface="Arial" pitchFamily="34" charset="0"/>
              </a:rPr>
              <a:t>TDC and its CAC enabled portal – </a:t>
            </a:r>
            <a:r>
              <a:rPr lang="en-US" sz="1500" b="1" dirty="0" smtClean="0">
                <a:solidFill>
                  <a:schemeClr val="bg1"/>
                </a:solidFill>
                <a:latin typeface="Arial" pitchFamily="34" charset="0"/>
                <a:cs typeface="Arial" pitchFamily="34" charset="0"/>
              </a:rPr>
              <a:t>https://ikn.army.mil/culturecenter </a:t>
            </a:r>
          </a:p>
          <a:p>
            <a:pPr marL="182880" indent="-182880">
              <a:buFont typeface="Arial" pitchFamily="34" charset="0"/>
              <a:buChar char="•"/>
            </a:pPr>
            <a:r>
              <a:rPr lang="en-US" sz="1500" kern="0" dirty="0" smtClean="0">
                <a:latin typeface="Arial" pitchFamily="34" charset="0"/>
                <a:cs typeface="Arial" pitchFamily="34" charset="0"/>
              </a:rPr>
              <a:t>Units request training through ATRRS –</a:t>
            </a:r>
            <a:r>
              <a:rPr lang="en-US" sz="1500" b="1" dirty="0" smtClean="0">
                <a:latin typeface="Arial" pitchFamily="34" charset="0"/>
                <a:cs typeface="Arial" pitchFamily="34" charset="0"/>
              </a:rPr>
              <a:t> </a:t>
            </a:r>
            <a:r>
              <a:rPr lang="en-US" sz="1500" b="1" dirty="0" smtClean="0">
                <a:solidFill>
                  <a:schemeClr val="bg1"/>
                </a:solidFill>
                <a:latin typeface="Arial" pitchFamily="34" charset="0"/>
                <a:cs typeface="Arial" pitchFamily="34" charset="0"/>
              </a:rPr>
              <a:t>9E-F36/920-F30 (CT-</a:t>
            </a:r>
            <a:r>
              <a:rPr lang="en-US" sz="1500" b="1" dirty="0" err="1" smtClean="0">
                <a:solidFill>
                  <a:schemeClr val="bg1"/>
                </a:solidFill>
                <a:latin typeface="Arial" pitchFamily="34" charset="0"/>
                <a:cs typeface="Arial" pitchFamily="34" charset="0"/>
              </a:rPr>
              <a:t>MTT</a:t>
            </a:r>
            <a:r>
              <a:rPr lang="en-US" sz="1500" b="1" dirty="0" smtClean="0">
                <a:solidFill>
                  <a:schemeClr val="bg1"/>
                </a:solidFill>
                <a:latin typeface="Arial" pitchFamily="34" charset="0"/>
                <a:cs typeface="Arial" pitchFamily="34" charset="0"/>
              </a:rPr>
              <a:t>)</a:t>
            </a:r>
            <a:endParaRPr lang="en-US" sz="1500" b="1" i="1" dirty="0" smtClean="0">
              <a:solidFill>
                <a:schemeClr val="bg1"/>
              </a:solidFill>
              <a:latin typeface="Arial" pitchFamily="34" charset="0"/>
              <a:cs typeface="Arial" pitchFamily="34" charset="0"/>
            </a:endParaRPr>
          </a:p>
        </p:txBody>
      </p:sp>
      <p:sp>
        <p:nvSpPr>
          <p:cNvPr id="22" name="TextBox 21"/>
          <p:cNvSpPr txBox="1"/>
          <p:nvPr/>
        </p:nvSpPr>
        <p:spPr>
          <a:xfrm>
            <a:off x="1066800" y="2599988"/>
            <a:ext cx="1676400" cy="369332"/>
          </a:xfrm>
          <a:prstGeom prst="rect">
            <a:avLst/>
          </a:prstGeom>
          <a:solidFill>
            <a:schemeClr val="accent3">
              <a:lumMod val="50000"/>
            </a:schemeClr>
          </a:solidFill>
        </p:spPr>
        <p:txBody>
          <a:bodyPr wrap="square" rtlCol="0">
            <a:spAutoFit/>
          </a:bodyPr>
          <a:lstStyle/>
          <a:p>
            <a:pPr algn="ctr"/>
            <a:r>
              <a:rPr lang="en-US" b="1" dirty="0" smtClean="0">
                <a:solidFill>
                  <a:schemeClr val="bg1"/>
                </a:solidFill>
              </a:rPr>
              <a:t>Background</a:t>
            </a:r>
            <a:endParaRPr lang="en-US" b="1" dirty="0">
              <a:solidFill>
                <a:schemeClr val="bg1"/>
              </a:solidFill>
            </a:endParaRPr>
          </a:p>
        </p:txBody>
      </p:sp>
      <p:sp>
        <p:nvSpPr>
          <p:cNvPr id="23" name="TextBox 22"/>
          <p:cNvSpPr txBox="1"/>
          <p:nvPr/>
        </p:nvSpPr>
        <p:spPr>
          <a:xfrm>
            <a:off x="152400" y="762000"/>
            <a:ext cx="4038600" cy="1569660"/>
          </a:xfrm>
          <a:prstGeom prst="rect">
            <a:avLst/>
          </a:prstGeom>
          <a:solidFill>
            <a:schemeClr val="accent1">
              <a:lumMod val="60000"/>
              <a:lumOff val="40000"/>
            </a:schemeClr>
          </a:solidFill>
        </p:spPr>
        <p:txBody>
          <a:bodyPr wrap="square" rtlCol="0">
            <a:spAutoFit/>
          </a:bodyPr>
          <a:lstStyle/>
          <a:p>
            <a:pPr marL="285750" indent="-285750">
              <a:buFontTx/>
              <a:buChar char="-"/>
            </a:pPr>
            <a:endParaRPr lang="en-US" sz="2400" b="1" dirty="0" smtClean="0">
              <a:solidFill>
                <a:schemeClr val="bg1"/>
              </a:solidFill>
            </a:endParaRPr>
          </a:p>
          <a:p>
            <a:r>
              <a:rPr lang="en-US" b="1" dirty="0" smtClean="0">
                <a:latin typeface="Arial" pitchFamily="34" charset="0"/>
                <a:cs typeface="Arial" pitchFamily="34" charset="0"/>
              </a:rPr>
              <a:t>To present a brief </a:t>
            </a:r>
            <a:r>
              <a:rPr lang="en-US" b="1" dirty="0" err="1" smtClean="0">
                <a:latin typeface="Arial" pitchFamily="34" charset="0"/>
                <a:cs typeface="Arial" pitchFamily="34" charset="0"/>
              </a:rPr>
              <a:t>laydown</a:t>
            </a:r>
            <a:r>
              <a:rPr lang="en-US" b="1" dirty="0" smtClean="0">
                <a:latin typeface="Arial" pitchFamily="34" charset="0"/>
                <a:cs typeface="Arial" pitchFamily="34" charset="0"/>
              </a:rPr>
              <a:t> of the TRADOC Culture Center and its support to both the generating and operational forces.</a:t>
            </a:r>
          </a:p>
        </p:txBody>
      </p:sp>
      <p:sp>
        <p:nvSpPr>
          <p:cNvPr id="3" name="TextBox 2"/>
          <p:cNvSpPr txBox="1"/>
          <p:nvPr/>
        </p:nvSpPr>
        <p:spPr>
          <a:xfrm>
            <a:off x="1447800" y="777120"/>
            <a:ext cx="966931" cy="369332"/>
          </a:xfrm>
          <a:prstGeom prst="rect">
            <a:avLst/>
          </a:prstGeom>
          <a:solidFill>
            <a:schemeClr val="accent3">
              <a:lumMod val="50000"/>
            </a:schemeClr>
          </a:solidFill>
        </p:spPr>
        <p:txBody>
          <a:bodyPr wrap="none" rtlCol="0">
            <a:spAutoFit/>
          </a:bodyPr>
          <a:lstStyle/>
          <a:p>
            <a:r>
              <a:rPr lang="en-US" b="1" dirty="0" smtClean="0">
                <a:solidFill>
                  <a:schemeClr val="bg1"/>
                </a:solidFill>
              </a:rPr>
              <a:t>Purpose</a:t>
            </a:r>
          </a:p>
        </p:txBody>
      </p:sp>
      <p:sp>
        <p:nvSpPr>
          <p:cNvPr id="33" name="Rectangle 32"/>
          <p:cNvSpPr/>
          <p:nvPr/>
        </p:nvSpPr>
        <p:spPr>
          <a:xfrm>
            <a:off x="4648200" y="4953000"/>
            <a:ext cx="4191000" cy="1787669"/>
          </a:xfrm>
          <a:prstGeom prst="rect">
            <a:avLst/>
          </a:prstGeom>
          <a:solidFill>
            <a:schemeClr val="accent1">
              <a:lumMod val="60000"/>
              <a:lumOff val="40000"/>
            </a:schemeClr>
          </a:solidFill>
          <a:ln>
            <a:solidFill>
              <a:srgbClr val="FF0000"/>
            </a:solidFill>
          </a:ln>
        </p:spPr>
        <p:txBody>
          <a:bodyPr wrap="square">
            <a:spAutoFit/>
          </a:bodyPr>
          <a:lstStyle/>
          <a:p>
            <a:pPr lvl="0" defTabSz="548640">
              <a:spcAft>
                <a:spcPts val="500"/>
              </a:spcAft>
              <a:tabLst>
                <a:tab pos="274320" algn="l"/>
                <a:tab pos="548640" algn="l"/>
                <a:tab pos="822960" algn="l"/>
                <a:tab pos="1097280" algn="l"/>
                <a:tab pos="1371600" algn="l"/>
                <a:tab pos="1645920" algn="l"/>
              </a:tabLst>
            </a:pPr>
            <a:endParaRPr lang="en-US" sz="1600" dirty="0" smtClean="0">
              <a:latin typeface="Arial" pitchFamily="34" charset="0"/>
              <a:ea typeface="Times New Roman" pitchFamily="18" charset="0"/>
              <a:cs typeface="Arial" pitchFamily="34" charset="0"/>
            </a:endParaRPr>
          </a:p>
          <a:p>
            <a:pPr lvl="0" defTabSz="548640">
              <a:spcAft>
                <a:spcPts val="500"/>
              </a:spcAft>
              <a:tabLst>
                <a:tab pos="274320" algn="l"/>
                <a:tab pos="548640" algn="l"/>
                <a:tab pos="822960" algn="l"/>
                <a:tab pos="1097280" algn="l"/>
                <a:tab pos="1371600" algn="l"/>
                <a:tab pos="1645920" algn="l"/>
              </a:tabLst>
            </a:pPr>
            <a:r>
              <a:rPr lang="en-US" sz="1500" dirty="0" smtClean="0">
                <a:latin typeface="Arial" pitchFamily="34" charset="0"/>
                <a:ea typeface="Times New Roman" pitchFamily="18" charset="0"/>
                <a:cs typeface="Arial" pitchFamily="34" charset="0"/>
              </a:rPr>
              <a:t>TRADOC Culture Center’s vision is a  better connected  Army LREC effort; informed by Lessons Learned and the Army Learning Model; nested in the Army Leader Development Program; supporting the three learning domains.</a:t>
            </a:r>
          </a:p>
        </p:txBody>
      </p:sp>
      <p:sp>
        <p:nvSpPr>
          <p:cNvPr id="35" name="TextBox 34"/>
          <p:cNvSpPr txBox="1"/>
          <p:nvPr/>
        </p:nvSpPr>
        <p:spPr>
          <a:xfrm>
            <a:off x="4572000" y="133290"/>
            <a:ext cx="4572001" cy="338554"/>
          </a:xfrm>
          <a:prstGeom prst="rect">
            <a:avLst/>
          </a:prstGeom>
          <a:noFill/>
        </p:spPr>
        <p:txBody>
          <a:bodyPr wrap="square" rtlCol="0">
            <a:spAutoFit/>
          </a:bodyPr>
          <a:lstStyle/>
          <a:p>
            <a:pPr algn="ctr"/>
            <a:r>
              <a:rPr lang="en-US" sz="1600" b="1" i="1" dirty="0" smtClean="0">
                <a:solidFill>
                  <a:srgbClr val="FFC000"/>
                </a:solidFill>
                <a:latin typeface="Arial" pitchFamily="34" charset="0"/>
                <a:cs typeface="Arial" pitchFamily="34" charset="0"/>
              </a:rPr>
              <a:t>TRADOC Culture Center</a:t>
            </a:r>
            <a:endParaRPr lang="en-US" sz="1600" b="1" i="1" dirty="0">
              <a:solidFill>
                <a:srgbClr val="FFC000"/>
              </a:solidFill>
              <a:latin typeface="Arial" pitchFamily="34" charset="0"/>
              <a:cs typeface="Arial" pitchFamily="34" charset="0"/>
            </a:endParaRPr>
          </a:p>
        </p:txBody>
      </p:sp>
      <p:sp>
        <p:nvSpPr>
          <p:cNvPr id="38" name="TextBox 37"/>
          <p:cNvSpPr txBox="1"/>
          <p:nvPr/>
        </p:nvSpPr>
        <p:spPr>
          <a:xfrm>
            <a:off x="6248400" y="4953000"/>
            <a:ext cx="1014893" cy="369332"/>
          </a:xfrm>
          <a:prstGeom prst="rect">
            <a:avLst/>
          </a:prstGeom>
          <a:solidFill>
            <a:schemeClr val="accent3">
              <a:lumMod val="50000"/>
            </a:schemeClr>
          </a:solidFill>
        </p:spPr>
        <p:txBody>
          <a:bodyPr wrap="none" rtlCol="0">
            <a:spAutoFit/>
          </a:bodyPr>
          <a:lstStyle/>
          <a:p>
            <a:r>
              <a:rPr lang="en-US" b="1" dirty="0" err="1" smtClean="0">
                <a:solidFill>
                  <a:schemeClr val="bg1"/>
                </a:solidFill>
              </a:rPr>
              <a:t>Endstate</a:t>
            </a:r>
            <a:endParaRPr lang="en-US" b="1" dirty="0" smtClean="0">
              <a:solidFill>
                <a:schemeClr val="bg1"/>
              </a:solidFill>
            </a:endParaRPr>
          </a:p>
        </p:txBody>
      </p:sp>
      <p:sp>
        <p:nvSpPr>
          <p:cNvPr id="39" name="Rectangle 38"/>
          <p:cNvSpPr/>
          <p:nvPr/>
        </p:nvSpPr>
        <p:spPr>
          <a:xfrm>
            <a:off x="4648200" y="762000"/>
            <a:ext cx="4191000" cy="2126223"/>
          </a:xfrm>
          <a:prstGeom prst="rect">
            <a:avLst/>
          </a:prstGeom>
          <a:solidFill>
            <a:schemeClr val="accent1">
              <a:lumMod val="60000"/>
              <a:lumOff val="40000"/>
            </a:schemeClr>
          </a:solidFill>
          <a:ln>
            <a:solidFill>
              <a:srgbClr val="FF0000"/>
            </a:solidFill>
          </a:ln>
        </p:spPr>
        <p:txBody>
          <a:bodyPr wrap="square">
            <a:spAutoFit/>
          </a:bodyPr>
          <a:lstStyle/>
          <a:p>
            <a:pPr lvl="0" defTabSz="548640">
              <a:spcAft>
                <a:spcPts val="500"/>
              </a:spcAft>
              <a:tabLst>
                <a:tab pos="274320" algn="l"/>
                <a:tab pos="548640" algn="l"/>
                <a:tab pos="822960" algn="l"/>
                <a:tab pos="1097280" algn="l"/>
                <a:tab pos="1371600" algn="l"/>
                <a:tab pos="1645920" algn="l"/>
              </a:tabLst>
            </a:pPr>
            <a:endParaRPr lang="en-US" sz="1600" dirty="0" smtClean="0">
              <a:latin typeface="Arial" pitchFamily="34" charset="0"/>
              <a:ea typeface="Times New Roman" pitchFamily="18" charset="0"/>
              <a:cs typeface="Arial" pitchFamily="34" charset="0"/>
            </a:endParaRPr>
          </a:p>
          <a:p>
            <a:pPr lvl="0" defTabSz="548640">
              <a:spcAft>
                <a:spcPts val="500"/>
              </a:spcAft>
              <a:tabLst>
                <a:tab pos="274320" algn="l"/>
                <a:tab pos="548640" algn="l"/>
                <a:tab pos="822960" algn="l"/>
                <a:tab pos="1097280" algn="l"/>
                <a:tab pos="1371600" algn="l"/>
                <a:tab pos="1645920" algn="l"/>
              </a:tabLst>
            </a:pPr>
            <a:r>
              <a:rPr lang="en-US" sz="1600" dirty="0" smtClean="0">
                <a:latin typeface="Arial" pitchFamily="34" charset="0"/>
                <a:ea typeface="Times New Roman" pitchFamily="18" charset="0"/>
                <a:cs typeface="Arial" pitchFamily="34" charset="0"/>
              </a:rPr>
              <a:t>Established in 2004, TCC provides cultural competency training and education in order to build and sustain an Army with the right blend of cultural competency capabilities to facilitate a wide range of operations, now and in the future.</a:t>
            </a:r>
            <a:r>
              <a:rPr lang="en-US" sz="1600" dirty="0" smtClean="0">
                <a:latin typeface="Arial" pitchFamily="34" charset="0"/>
                <a:cs typeface="Arial" pitchFamily="34" charset="0"/>
              </a:rPr>
              <a:t> TCC is subordinate to CAC </a:t>
            </a:r>
            <a:r>
              <a:rPr lang="en-US" sz="1600" dirty="0" err="1" smtClean="0">
                <a:latin typeface="Arial" pitchFamily="34" charset="0"/>
                <a:cs typeface="Arial" pitchFamily="34" charset="0"/>
              </a:rPr>
              <a:t>LD&amp;E</a:t>
            </a:r>
            <a:r>
              <a:rPr lang="en-US" sz="1600" dirty="0" smtClean="0">
                <a:latin typeface="Arial" pitchFamily="34" charset="0"/>
                <a:cs typeface="Arial" pitchFamily="34" charset="0"/>
              </a:rPr>
              <a:t> and actively supports </a:t>
            </a:r>
            <a:r>
              <a:rPr lang="en-US" sz="1600" dirty="0" err="1" smtClean="0">
                <a:latin typeface="Arial" pitchFamily="34" charset="0"/>
                <a:cs typeface="Arial" pitchFamily="34" charset="0"/>
              </a:rPr>
              <a:t>ICoE</a:t>
            </a:r>
            <a:r>
              <a:rPr lang="en-US" sz="1600" dirty="0" smtClean="0">
                <a:latin typeface="Arial" pitchFamily="34" charset="0"/>
                <a:cs typeface="Arial" pitchFamily="34" charset="0"/>
              </a:rPr>
              <a:t>.</a:t>
            </a:r>
            <a:endParaRPr lang="en-US" sz="1600" dirty="0" smtClean="0">
              <a:latin typeface="Arial" pitchFamily="34" charset="0"/>
              <a:ea typeface="Times New Roman" pitchFamily="18" charset="0"/>
              <a:cs typeface="Arial" pitchFamily="34" charset="0"/>
            </a:endParaRPr>
          </a:p>
        </p:txBody>
      </p:sp>
      <p:sp>
        <p:nvSpPr>
          <p:cNvPr id="40" name="TextBox 39"/>
          <p:cNvSpPr txBox="1"/>
          <p:nvPr/>
        </p:nvSpPr>
        <p:spPr>
          <a:xfrm>
            <a:off x="6248400" y="773668"/>
            <a:ext cx="1183337" cy="369332"/>
          </a:xfrm>
          <a:prstGeom prst="rect">
            <a:avLst/>
          </a:prstGeom>
          <a:solidFill>
            <a:schemeClr val="accent3">
              <a:lumMod val="50000"/>
            </a:schemeClr>
          </a:solidFill>
        </p:spPr>
        <p:txBody>
          <a:bodyPr wrap="none" rtlCol="0">
            <a:spAutoFit/>
          </a:bodyPr>
          <a:lstStyle/>
          <a:p>
            <a:r>
              <a:rPr lang="en-US" b="1" dirty="0" smtClean="0">
                <a:solidFill>
                  <a:schemeClr val="bg1"/>
                </a:solidFill>
              </a:rPr>
              <a:t>Discussion</a:t>
            </a:r>
          </a:p>
        </p:txBody>
      </p:sp>
      <p:sp>
        <p:nvSpPr>
          <p:cNvPr id="43" name="Rounded Rectangle 42"/>
          <p:cNvSpPr/>
          <p:nvPr/>
        </p:nvSpPr>
        <p:spPr>
          <a:xfrm>
            <a:off x="4876800" y="2971800"/>
            <a:ext cx="3886200" cy="609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TCC is </a:t>
            </a:r>
            <a:r>
              <a:rPr lang="en-US" sz="1400" dirty="0" err="1" smtClean="0">
                <a:solidFill>
                  <a:schemeClr val="tx1"/>
                </a:solidFill>
                <a:latin typeface="Arial" pitchFamily="34" charset="0"/>
                <a:cs typeface="Arial" pitchFamily="34" charset="0"/>
              </a:rPr>
              <a:t>TRADOC’s</a:t>
            </a:r>
            <a:r>
              <a:rPr lang="en-US" sz="1400" dirty="0" smtClean="0">
                <a:solidFill>
                  <a:schemeClr val="tx1"/>
                </a:solidFill>
                <a:latin typeface="Arial" pitchFamily="34" charset="0"/>
                <a:cs typeface="Arial" pitchFamily="34" charset="0"/>
              </a:rPr>
              <a:t> training development proponent for </a:t>
            </a:r>
            <a:r>
              <a:rPr lang="en-US" sz="1400" dirty="0" err="1" smtClean="0">
                <a:solidFill>
                  <a:schemeClr val="tx1"/>
                </a:solidFill>
                <a:latin typeface="Arial" pitchFamily="34" charset="0"/>
                <a:cs typeface="Arial" pitchFamily="34" charset="0"/>
              </a:rPr>
              <a:t>IMT</a:t>
            </a:r>
            <a:r>
              <a:rPr lang="en-US" sz="1400" dirty="0" smtClean="0">
                <a:solidFill>
                  <a:schemeClr val="tx1"/>
                </a:solidFill>
                <a:latin typeface="Arial" pitchFamily="34" charset="0"/>
                <a:cs typeface="Arial" pitchFamily="34" charset="0"/>
              </a:rPr>
              <a:t> and PME.</a:t>
            </a:r>
            <a:endParaRPr lang="en-US" sz="1400" dirty="0">
              <a:solidFill>
                <a:schemeClr val="tx1"/>
              </a:solidFill>
            </a:endParaRPr>
          </a:p>
        </p:txBody>
      </p:sp>
      <p:sp>
        <p:nvSpPr>
          <p:cNvPr id="44" name="Rounded Rectangle 43"/>
          <p:cNvSpPr/>
          <p:nvPr/>
        </p:nvSpPr>
        <p:spPr>
          <a:xfrm>
            <a:off x="4876800" y="3657600"/>
            <a:ext cx="3886200" cy="6096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 </a:t>
            </a:r>
            <a:r>
              <a:rPr lang="en-US" sz="1400" dirty="0" smtClean="0">
                <a:solidFill>
                  <a:schemeClr val="tx1"/>
                </a:solidFill>
                <a:latin typeface="Arial" pitchFamily="34" charset="0"/>
                <a:cs typeface="Arial" pitchFamily="34" charset="0"/>
              </a:rPr>
              <a:t>TCC conducts RAF pre-deployment </a:t>
            </a:r>
            <a:r>
              <a:rPr lang="en-US" sz="1400" dirty="0" err="1" smtClean="0">
                <a:solidFill>
                  <a:schemeClr val="tx1"/>
                </a:solidFill>
                <a:latin typeface="Arial" pitchFamily="34" charset="0"/>
                <a:cs typeface="Arial" pitchFamily="34" charset="0"/>
              </a:rPr>
              <a:t>LREC</a:t>
            </a:r>
            <a:r>
              <a:rPr lang="en-US" sz="1400" dirty="0" smtClean="0">
                <a:solidFill>
                  <a:schemeClr val="tx1"/>
                </a:solidFill>
                <a:latin typeface="Arial" pitchFamily="34" charset="0"/>
                <a:cs typeface="Arial" pitchFamily="34" charset="0"/>
              </a:rPr>
              <a:t> training ISO FORSCOM requirements – 54 </a:t>
            </a:r>
            <a:r>
              <a:rPr lang="en-US" sz="1400" dirty="0" err="1" smtClean="0">
                <a:solidFill>
                  <a:schemeClr val="tx1"/>
                </a:solidFill>
                <a:latin typeface="Arial" pitchFamily="34" charset="0"/>
                <a:cs typeface="Arial" pitchFamily="34" charset="0"/>
              </a:rPr>
              <a:t>MTTs</a:t>
            </a:r>
            <a:r>
              <a:rPr lang="en-US" sz="1400" dirty="0" smtClean="0">
                <a:solidFill>
                  <a:schemeClr val="tx1"/>
                </a:solidFill>
                <a:latin typeface="Arial" pitchFamily="34" charset="0"/>
                <a:cs typeface="Arial" pitchFamily="34" charset="0"/>
              </a:rPr>
              <a:t> this FY, supporting all </a:t>
            </a:r>
            <a:r>
              <a:rPr lang="en-US" sz="1400" dirty="0" err="1" smtClean="0">
                <a:solidFill>
                  <a:schemeClr val="tx1"/>
                </a:solidFill>
                <a:latin typeface="Arial" pitchFamily="34" charset="0"/>
                <a:cs typeface="Arial" pitchFamily="34" charset="0"/>
              </a:rPr>
              <a:t>ASCCs</a:t>
            </a:r>
            <a:r>
              <a:rPr lang="en-US" sz="1400" dirty="0" smtClean="0">
                <a:solidFill>
                  <a:schemeClr val="tx1"/>
                </a:solidFill>
                <a:latin typeface="Arial" pitchFamily="34" charset="0"/>
                <a:cs typeface="Arial" pitchFamily="34" charset="0"/>
              </a:rPr>
              <a:t>. </a:t>
            </a:r>
            <a:endParaRPr lang="en-US" sz="1400" dirty="0">
              <a:solidFill>
                <a:schemeClr val="tx1"/>
              </a:solidFill>
            </a:endParaRPr>
          </a:p>
        </p:txBody>
      </p:sp>
      <p:sp>
        <p:nvSpPr>
          <p:cNvPr id="45" name="Rounded Rectangle 44"/>
          <p:cNvSpPr/>
          <p:nvPr/>
        </p:nvSpPr>
        <p:spPr>
          <a:xfrm>
            <a:off x="4876800" y="4343400"/>
            <a:ext cx="3886200" cy="381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Tiny program, big bang for the buck.</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flipH="1">
            <a:off x="0" y="4572000"/>
            <a:ext cx="9144000" cy="23425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9" tIns="45700" rIns="91399" bIns="45700" rtlCol="0" anchor="ctr"/>
          <a:lstStyle/>
          <a:p>
            <a:pPr algn="ctr" defTabSz="913993"/>
            <a:endParaRPr lang="en-US" dirty="0">
              <a:solidFill>
                <a:prstClr val="white"/>
              </a:solidFill>
            </a:endParaRPr>
          </a:p>
        </p:txBody>
      </p:sp>
      <p:sp>
        <p:nvSpPr>
          <p:cNvPr id="10" name="Rectangle 9"/>
          <p:cNvSpPr/>
          <p:nvPr/>
        </p:nvSpPr>
        <p:spPr>
          <a:xfrm flipH="1">
            <a:off x="0" y="4648200"/>
            <a:ext cx="91440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0" rIns="91399" bIns="45700" rtlCol="0" anchor="ctr"/>
          <a:lstStyle/>
          <a:p>
            <a:pPr algn="ctr" defTabSz="913993"/>
            <a:endParaRPr lang="en-US" dirty="0">
              <a:solidFill>
                <a:prstClr val="white"/>
              </a:solidFill>
            </a:endParaRPr>
          </a:p>
        </p:txBody>
      </p:sp>
      <p:sp>
        <p:nvSpPr>
          <p:cNvPr id="27" name="Title 1"/>
          <p:cNvSpPr txBox="1">
            <a:spLocks/>
          </p:cNvSpPr>
          <p:nvPr/>
        </p:nvSpPr>
        <p:spPr>
          <a:xfrm>
            <a:off x="0" y="4648200"/>
            <a:ext cx="9144000" cy="2209800"/>
          </a:xfrm>
          <a:prstGeom prst="rect">
            <a:avLst/>
          </a:prstGeom>
        </p:spPr>
        <p:txBody>
          <a:bodyPr lIns="91399" tIns="45700" rIns="91399" bIns="45700">
            <a:noAutofit/>
          </a:bodyPr>
          <a:lstStyle/>
          <a:p>
            <a:pPr algn="ctr" defTabSz="913993">
              <a:spcBef>
                <a:spcPct val="0"/>
              </a:spcBef>
              <a:defRPr/>
            </a:pPr>
            <a:endParaRPr lang="en-US" sz="2400" b="1" i="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endParaRPr lang="en-US" sz="24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r>
              <a:rPr lang="en-US" sz="24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Gary Phillips</a:t>
            </a:r>
            <a:endParaRPr lang="en-US" sz="2400" b="1" i="1" dirty="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r>
              <a:rPr lang="en-US" sz="2400" b="1"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12 </a:t>
            </a:r>
            <a:r>
              <a:rPr lang="en-US" sz="2400" b="1" i="1" dirty="0">
                <a:solidFill>
                  <a:prstClr val="black"/>
                </a:solidFill>
                <a:effectLst>
                  <a:outerShdw blurRad="38100" dist="38100" dir="2700000" algn="tl">
                    <a:srgbClr val="000000">
                      <a:alpha val="43137"/>
                    </a:srgbClr>
                  </a:outerShdw>
                </a:effectLst>
                <a:latin typeface="Arial" pitchFamily="34" charset="0"/>
                <a:cs typeface="Arial" pitchFamily="34" charset="0"/>
              </a:rPr>
              <a:t>August 2014</a:t>
            </a:r>
          </a:p>
        </p:txBody>
      </p:sp>
      <p:sp>
        <p:nvSpPr>
          <p:cNvPr id="8" name="Title 1"/>
          <p:cNvSpPr txBox="1">
            <a:spLocks/>
          </p:cNvSpPr>
          <p:nvPr/>
        </p:nvSpPr>
        <p:spPr>
          <a:xfrm>
            <a:off x="685800" y="4797425"/>
            <a:ext cx="7772400" cy="612775"/>
          </a:xfrm>
          <a:prstGeom prst="rect">
            <a:avLst/>
          </a:prstGeom>
        </p:spPr>
        <p:txBody>
          <a:bodyPr/>
          <a:lstStyle/>
          <a:p>
            <a:pPr lvl="0" algn="ctr">
              <a:spcBef>
                <a:spcPct val="0"/>
              </a:spcBef>
            </a:pPr>
            <a:r>
              <a:rPr lang="en-US" sz="2400" b="1" i="1" dirty="0" smtClean="0">
                <a:effectLst>
                  <a:outerShdw blurRad="38100" dist="38100" dir="2700000" algn="tl">
                    <a:srgbClr val="000000">
                      <a:alpha val="43137"/>
                    </a:srgbClr>
                  </a:outerShdw>
                </a:effectLst>
                <a:latin typeface="Arial" pitchFamily="34" charset="0"/>
                <a:cs typeface="Arial" pitchFamily="34" charset="0"/>
              </a:rPr>
              <a:t>Human Terrain System</a:t>
            </a:r>
            <a:endParaRPr kumimoji="0" lang="en-US"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HTSarrow.jpg"/>
          <p:cNvPicPr>
            <a:picLocks noChangeAspect="1"/>
          </p:cNvPicPr>
          <p:nvPr/>
        </p:nvPicPr>
        <p:blipFill>
          <a:blip r:embed="rId3" cstate="print"/>
          <a:stretch>
            <a:fillRect/>
          </a:stretch>
        </p:blipFill>
        <p:spPr>
          <a:xfrm>
            <a:off x="609600" y="646369"/>
            <a:ext cx="8150352" cy="3801931"/>
          </a:xfrm>
          <a:prstGeom prst="rect">
            <a:avLst/>
          </a:prstGeom>
        </p:spPr>
      </p:pic>
      <p:sp>
        <p:nvSpPr>
          <p:cNvPr id="23" name="TextBox 22"/>
          <p:cNvSpPr txBox="1"/>
          <p:nvPr/>
        </p:nvSpPr>
        <p:spPr>
          <a:xfrm>
            <a:off x="0" y="609600"/>
            <a:ext cx="6400800" cy="338554"/>
          </a:xfrm>
          <a:prstGeom prst="rect">
            <a:avLst/>
          </a:prstGeom>
          <a:noFill/>
        </p:spPr>
        <p:txBody>
          <a:bodyPr wrap="square" rtlCol="0">
            <a:spAutoFit/>
          </a:bodyPr>
          <a:lstStyle/>
          <a:p>
            <a:r>
              <a:rPr lang="en-US" sz="1600" b="1" i="1" u="sng" dirty="0" smtClean="0">
                <a:latin typeface="Arial" pitchFamily="34" charset="0"/>
                <a:cs typeface="Arial" pitchFamily="34" charset="0"/>
              </a:rPr>
              <a:t>Socio-Cultural knowledge at the point of Decision</a:t>
            </a:r>
            <a:endParaRPr lang="en-US" sz="1600" b="1" dirty="0">
              <a:solidFill>
                <a:srgbClr val="FFC000"/>
              </a:solidFill>
              <a:latin typeface="Arial" pitchFamily="34" charset="0"/>
              <a:cs typeface="Arial" pitchFamily="34" charset="0"/>
            </a:endParaRPr>
          </a:p>
        </p:txBody>
      </p:sp>
      <p:sp>
        <p:nvSpPr>
          <p:cNvPr id="22" name="Rounded Rectangle 21"/>
          <p:cNvSpPr/>
          <p:nvPr/>
        </p:nvSpPr>
        <p:spPr>
          <a:xfrm>
            <a:off x="152400" y="4495800"/>
            <a:ext cx="4800600" cy="1752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WG.jpg"/>
          <p:cNvPicPr>
            <a:picLocks noChangeAspect="1"/>
          </p:cNvPicPr>
          <p:nvPr/>
        </p:nvPicPr>
        <p:blipFill>
          <a:blip r:embed="rId4" cstate="print"/>
          <a:stretch>
            <a:fillRect/>
          </a:stretch>
        </p:blipFill>
        <p:spPr>
          <a:xfrm>
            <a:off x="7609062" y="2971800"/>
            <a:ext cx="808828" cy="701431"/>
          </a:xfrm>
          <a:prstGeom prst="rect">
            <a:avLst/>
          </a:prstGeom>
        </p:spPr>
      </p:pic>
      <p:pic>
        <p:nvPicPr>
          <p:cNvPr id="16" name="Picture 15" descr="DL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7696200" y="3733800"/>
            <a:ext cx="621506" cy="807643"/>
          </a:xfrm>
          <a:prstGeom prst="rect">
            <a:avLst/>
          </a:prstGeom>
        </p:spPr>
      </p:pic>
      <p:pic>
        <p:nvPicPr>
          <p:cNvPr id="17" name="Picture 16" descr="HTS Logo.gif"/>
          <p:cNvPicPr>
            <a:picLocks noChangeAspect="1"/>
          </p:cNvPicPr>
          <p:nvPr/>
        </p:nvPicPr>
        <p:blipFill>
          <a:blip r:embed="rId6" cstate="print">
            <a:clrChange>
              <a:clrFrom>
                <a:srgbClr val="FFFFFF"/>
              </a:clrFrom>
              <a:clrTo>
                <a:srgbClr val="FFFFFF">
                  <a:alpha val="0"/>
                </a:srgbClr>
              </a:clrTo>
            </a:clrChange>
          </a:blip>
          <a:srcRect l="9375" r="10938"/>
          <a:stretch>
            <a:fillRect/>
          </a:stretch>
        </p:blipFill>
        <p:spPr>
          <a:xfrm>
            <a:off x="6324600" y="2895600"/>
            <a:ext cx="851739" cy="801637"/>
          </a:xfrm>
          <a:prstGeom prst="rect">
            <a:avLst/>
          </a:prstGeom>
        </p:spPr>
      </p:pic>
      <p:pic>
        <p:nvPicPr>
          <p:cNvPr id="18" name="Picture 17" descr="TCC_image.jpg"/>
          <p:cNvPicPr>
            <a:picLocks noChangeAspect="1"/>
          </p:cNvPicPr>
          <p:nvPr/>
        </p:nvPicPr>
        <p:blipFill>
          <a:blip r:embed="rId7" cstate="print">
            <a:clrChange>
              <a:clrFrom>
                <a:srgbClr val="FFFFFF"/>
              </a:clrFrom>
              <a:clrTo>
                <a:srgbClr val="FFFFFF">
                  <a:alpha val="0"/>
                </a:srgbClr>
              </a:clrTo>
            </a:clrChange>
          </a:blip>
          <a:stretch>
            <a:fillRect/>
          </a:stretch>
        </p:blipFill>
        <p:spPr>
          <a:xfrm>
            <a:off x="6324600" y="3733800"/>
            <a:ext cx="851740" cy="873033"/>
          </a:xfrm>
          <a:prstGeom prst="rect">
            <a:avLst/>
          </a:prstGeom>
        </p:spPr>
      </p:pic>
      <p:sp>
        <p:nvSpPr>
          <p:cNvPr id="19" name="Rectangle 18"/>
          <p:cNvSpPr/>
          <p:nvPr/>
        </p:nvSpPr>
        <p:spPr>
          <a:xfrm>
            <a:off x="5867400" y="2743200"/>
            <a:ext cx="3127331" cy="923330"/>
          </a:xfrm>
          <a:prstGeom prst="rect">
            <a:avLst/>
          </a:prstGeom>
          <a:noFill/>
        </p:spPr>
        <p:txBody>
          <a:bodyPr wrap="none" lIns="91440" tIns="45720" rIns="91440" bIns="45720">
            <a:prstTxWarp prst="textArchUp">
              <a:avLst/>
            </a:prstTxWarp>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Enterprise</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Text Placeholder 24"/>
          <p:cNvSpPr>
            <a:spLocks noGrp="1"/>
          </p:cNvSpPr>
          <p:nvPr>
            <p:ph type="body" sz="quarter" idx="3"/>
          </p:nvPr>
        </p:nvSpPr>
        <p:spPr>
          <a:xfrm>
            <a:off x="152400" y="4495800"/>
            <a:ext cx="4800600" cy="424448"/>
          </a:xfrm>
        </p:spPr>
        <p:txBody>
          <a:bodyPr>
            <a:normAutofit fontScale="92500" lnSpcReduction="10000"/>
          </a:bodyPr>
          <a:lstStyle/>
          <a:p>
            <a:pPr algn="ctr"/>
            <a:r>
              <a:rPr lang="en-US" dirty="0" smtClean="0"/>
              <a:t>HTS Interwar Requirements</a:t>
            </a:r>
            <a:endParaRPr lang="en-US" dirty="0"/>
          </a:p>
        </p:txBody>
      </p:sp>
      <p:sp>
        <p:nvSpPr>
          <p:cNvPr id="26" name="Content Placeholder 25"/>
          <p:cNvSpPr>
            <a:spLocks noGrp="1"/>
          </p:cNvSpPr>
          <p:nvPr>
            <p:ph sz="quarter" idx="4"/>
          </p:nvPr>
        </p:nvSpPr>
        <p:spPr>
          <a:xfrm>
            <a:off x="152400" y="4876800"/>
            <a:ext cx="4800600" cy="1600200"/>
          </a:xfrm>
        </p:spPr>
        <p:txBody>
          <a:bodyPr>
            <a:normAutofit/>
          </a:bodyPr>
          <a:lstStyle/>
          <a:p>
            <a:pPr marL="117475" lvl="1" indent="-117475">
              <a:buFont typeface="Arial" pitchFamily="34" charset="0"/>
              <a:buChar char="•"/>
            </a:pPr>
            <a:r>
              <a:rPr lang="en-US" sz="1200" dirty="0">
                <a:solidFill>
                  <a:prstClr val="black"/>
                </a:solidFill>
                <a:latin typeface="Arial" pitchFamily="34" charset="0"/>
                <a:cs typeface="Arial" pitchFamily="34" charset="0"/>
              </a:rPr>
              <a:t>Provide </a:t>
            </a:r>
            <a:r>
              <a:rPr lang="en-US" sz="1200" b="1" u="sng" dirty="0">
                <a:solidFill>
                  <a:prstClr val="black"/>
                </a:solidFill>
                <a:latin typeface="Arial" pitchFamily="34" charset="0"/>
                <a:cs typeface="Arial" pitchFamily="34" charset="0"/>
              </a:rPr>
              <a:t>direct support to  ASCCs and RAF units.</a:t>
            </a:r>
          </a:p>
          <a:p>
            <a:pPr marL="117475" lvl="1" indent="-117475">
              <a:buFont typeface="Arial" pitchFamily="34" charset="0"/>
              <a:buChar char="•"/>
            </a:pPr>
            <a:r>
              <a:rPr lang="en-US" sz="1200" dirty="0" smtClean="0">
                <a:solidFill>
                  <a:prstClr val="black"/>
                </a:solidFill>
                <a:latin typeface="Arial" pitchFamily="34" charset="0"/>
                <a:cs typeface="Arial" pitchFamily="34" charset="0"/>
              </a:rPr>
              <a:t>Conduct </a:t>
            </a:r>
            <a:r>
              <a:rPr lang="en-US" sz="1200" dirty="0">
                <a:solidFill>
                  <a:prstClr val="black"/>
                </a:solidFill>
                <a:latin typeface="Arial" pitchFamily="34" charset="0"/>
                <a:cs typeface="Arial" pitchFamily="34" charset="0"/>
              </a:rPr>
              <a:t>socio-cultural research to determine expected conditions requiring representation in Army LDTE activities (UQ/UC, LREC, PME</a:t>
            </a:r>
            <a:r>
              <a:rPr lang="en-US" sz="1200" b="1" dirty="0" smtClean="0">
                <a:solidFill>
                  <a:prstClr val="black"/>
                </a:solidFill>
                <a:latin typeface="Arial" pitchFamily="34" charset="0"/>
                <a:cs typeface="Arial" pitchFamily="34" charset="0"/>
              </a:rPr>
              <a:t>).  </a:t>
            </a:r>
            <a:r>
              <a:rPr lang="en-US" sz="1200" b="1" u="sng" dirty="0" smtClean="0">
                <a:solidFill>
                  <a:prstClr val="black"/>
                </a:solidFill>
                <a:latin typeface="Arial" pitchFamily="34" charset="0"/>
                <a:cs typeface="Arial" pitchFamily="34" charset="0"/>
              </a:rPr>
              <a:t>Enabling leaders for prevent, shape and win.</a:t>
            </a:r>
            <a:endParaRPr lang="en-US" sz="1200" b="1" u="sng" dirty="0">
              <a:solidFill>
                <a:prstClr val="black"/>
              </a:solidFill>
              <a:latin typeface="Arial" pitchFamily="34" charset="0"/>
              <a:cs typeface="Arial" pitchFamily="34" charset="0"/>
            </a:endParaRPr>
          </a:p>
          <a:p>
            <a:pPr marL="117475" lvl="1" indent="-117475">
              <a:buFont typeface="Arial" pitchFamily="34" charset="0"/>
              <a:buChar char="•"/>
            </a:pPr>
            <a:r>
              <a:rPr lang="en-US" sz="1200" dirty="0" smtClean="0">
                <a:solidFill>
                  <a:prstClr val="black"/>
                </a:solidFill>
                <a:latin typeface="Arial" pitchFamily="34" charset="0"/>
                <a:cs typeface="Arial" pitchFamily="34" charset="0"/>
              </a:rPr>
              <a:t>Maintain </a:t>
            </a:r>
            <a:r>
              <a:rPr lang="en-US" sz="1200" b="1" u="sng" dirty="0">
                <a:solidFill>
                  <a:prstClr val="black"/>
                </a:solidFill>
                <a:latin typeface="Arial" pitchFamily="34" charset="0"/>
                <a:cs typeface="Arial" pitchFamily="34" charset="0"/>
              </a:rPr>
              <a:t>a foundation for contingency operations</a:t>
            </a:r>
            <a:r>
              <a:rPr lang="en-US" sz="1200" dirty="0" smtClean="0">
                <a:solidFill>
                  <a:prstClr val="black"/>
                </a:solidFill>
                <a:latin typeface="Arial" pitchFamily="34" charset="0"/>
                <a:cs typeface="Arial" pitchFamily="34" charset="0"/>
              </a:rPr>
              <a:t>.</a:t>
            </a:r>
          </a:p>
          <a:p>
            <a:pPr marL="117475" lvl="1" indent="-117475">
              <a:buFont typeface="Arial" pitchFamily="34" charset="0"/>
              <a:buChar char="•"/>
            </a:pPr>
            <a:r>
              <a:rPr lang="en-US" sz="1200" dirty="0" smtClean="0">
                <a:solidFill>
                  <a:prstClr val="black"/>
                </a:solidFill>
                <a:latin typeface="Arial" pitchFamily="34" charset="0"/>
                <a:cs typeface="Arial" pitchFamily="34" charset="0"/>
              </a:rPr>
              <a:t>Sustain a </a:t>
            </a:r>
            <a:r>
              <a:rPr lang="en-US" sz="1200" b="1" u="sng" dirty="0" smtClean="0">
                <a:solidFill>
                  <a:prstClr val="black"/>
                </a:solidFill>
                <a:latin typeface="Arial" pitchFamily="34" charset="0"/>
                <a:cs typeface="Arial" pitchFamily="34" charset="0"/>
              </a:rPr>
              <a:t>relevant socio-cultural database </a:t>
            </a:r>
            <a:r>
              <a:rPr lang="en-US" sz="1200" dirty="0" smtClean="0">
                <a:solidFill>
                  <a:prstClr val="black"/>
                </a:solidFill>
                <a:latin typeface="Arial" pitchFamily="34" charset="0"/>
                <a:cs typeface="Arial" pitchFamily="34" charset="0"/>
              </a:rPr>
              <a:t>and research</a:t>
            </a:r>
            <a:endParaRPr lang="en-US" dirty="0"/>
          </a:p>
        </p:txBody>
      </p:sp>
      <p:sp>
        <p:nvSpPr>
          <p:cNvPr id="24" name="TextBox 23"/>
          <p:cNvSpPr txBox="1"/>
          <p:nvPr/>
        </p:nvSpPr>
        <p:spPr>
          <a:xfrm>
            <a:off x="7696200" y="1752600"/>
            <a:ext cx="1295400" cy="738664"/>
          </a:xfrm>
          <a:prstGeom prst="rect">
            <a:avLst/>
          </a:prstGeom>
          <a:solidFill>
            <a:srgbClr val="FFFF00"/>
          </a:solidFill>
          <a:ln>
            <a:solidFill>
              <a:schemeClr val="tx1"/>
            </a:solidFill>
          </a:ln>
        </p:spPr>
        <p:txBody>
          <a:bodyPr wrap="square" rtlCol="0">
            <a:spAutoFit/>
          </a:bodyPr>
          <a:lstStyle/>
          <a:p>
            <a:r>
              <a:rPr lang="en-US" sz="1400" b="1" dirty="0" smtClean="0"/>
              <a:t>5 DACs </a:t>
            </a:r>
            <a:r>
              <a:rPr lang="en-US" sz="1400" b="1" dirty="0" err="1" smtClean="0"/>
              <a:t>Reachback</a:t>
            </a:r>
            <a:r>
              <a:rPr lang="en-US" sz="1400" b="1" dirty="0" smtClean="0"/>
              <a:t> and SME Support</a:t>
            </a:r>
            <a:endParaRPr lang="en-US" sz="1400" b="1" dirty="0"/>
          </a:p>
        </p:txBody>
      </p:sp>
      <p:sp>
        <p:nvSpPr>
          <p:cNvPr id="27" name="Down Arrow 26"/>
          <p:cNvSpPr/>
          <p:nvPr/>
        </p:nvSpPr>
        <p:spPr>
          <a:xfrm>
            <a:off x="8153400" y="1219200"/>
            <a:ext cx="3048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105400" y="4648200"/>
            <a:ext cx="3922707" cy="1815882"/>
          </a:xfrm>
          <a:prstGeom prst="rect">
            <a:avLst/>
          </a:prstGeom>
          <a:solidFill>
            <a:schemeClr val="bg1">
              <a:lumMod val="95000"/>
            </a:schemeClr>
          </a:solidFill>
          <a:ln>
            <a:solidFill>
              <a:schemeClr val="tx1"/>
            </a:solidFill>
          </a:ln>
        </p:spPr>
        <p:txBody>
          <a:bodyPr wrap="square" rtlCol="0">
            <a:spAutoFit/>
          </a:bodyPr>
          <a:lstStyle/>
          <a:p>
            <a:r>
              <a:rPr lang="en-US" sz="1400" b="1" dirty="0" smtClean="0">
                <a:latin typeface="Arial" pitchFamily="34" charset="0"/>
                <a:cs typeface="Arial" pitchFamily="34" charset="0"/>
              </a:rPr>
              <a:t>TRADOC has a variety of investments in sensing the Operational Environment with culture and language as a key element.  </a:t>
            </a:r>
            <a:r>
              <a:rPr lang="en-US" sz="1400" b="1" u="sng" dirty="0" smtClean="0">
                <a:latin typeface="Arial" pitchFamily="34" charset="0"/>
                <a:cs typeface="Arial" pitchFamily="34" charset="0"/>
              </a:rPr>
              <a:t>Organizing these “investments” as an enterprise may provide the very limited remaining HTS capability a “platform” to allow satisfaction of at least some of the requirements.  </a:t>
            </a:r>
            <a:endParaRPr lang="en-US" sz="1400" b="1" u="sng" dirty="0">
              <a:latin typeface="Arial" pitchFamily="34" charset="0"/>
              <a:cs typeface="Arial" pitchFamily="34" charset="0"/>
            </a:endParaRPr>
          </a:p>
        </p:txBody>
      </p:sp>
      <p:sp>
        <p:nvSpPr>
          <p:cNvPr id="30" name="Bent Arrow 29"/>
          <p:cNvSpPr/>
          <p:nvPr/>
        </p:nvSpPr>
        <p:spPr>
          <a:xfrm rot="16200000" flipH="1">
            <a:off x="2362200" y="3733800"/>
            <a:ext cx="609600" cy="762000"/>
          </a:xfrm>
          <a:prstGeom prst="ben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2895600" y="3581400"/>
            <a:ext cx="2741648" cy="738664"/>
          </a:xfrm>
          <a:prstGeom prst="rect">
            <a:avLst/>
          </a:prstGeom>
          <a:solidFill>
            <a:schemeClr val="accent3">
              <a:lumMod val="40000"/>
              <a:lumOff val="60000"/>
            </a:schemeClr>
          </a:solidFill>
          <a:ln>
            <a:solidFill>
              <a:schemeClr val="tx1"/>
            </a:solidFill>
          </a:ln>
        </p:spPr>
        <p:txBody>
          <a:bodyPr wrap="none" rtlCol="0">
            <a:spAutoFit/>
          </a:bodyPr>
          <a:lstStyle/>
          <a:p>
            <a:r>
              <a:rPr lang="en-US" sz="1400" dirty="0" smtClean="0"/>
              <a:t>Army Campaign Plan Tasks</a:t>
            </a:r>
          </a:p>
          <a:p>
            <a:r>
              <a:rPr lang="en-US" sz="1400" dirty="0" smtClean="0"/>
              <a:t>Army Campaign Support Plan Tasks</a:t>
            </a:r>
          </a:p>
          <a:p>
            <a:r>
              <a:rPr lang="en-US" sz="1400" dirty="0" smtClean="0"/>
              <a:t>“Global </a:t>
            </a:r>
            <a:r>
              <a:rPr lang="en-US" sz="1400" dirty="0" err="1" smtClean="0"/>
              <a:t>Landpower</a:t>
            </a:r>
            <a:r>
              <a:rPr lang="en-US" sz="1400" dirty="0" smtClean="0"/>
              <a:t> Network”</a:t>
            </a:r>
          </a:p>
        </p:txBody>
      </p:sp>
      <p:sp>
        <p:nvSpPr>
          <p:cNvPr id="32" name="TextBox 31"/>
          <p:cNvSpPr txBox="1"/>
          <p:nvPr/>
        </p:nvSpPr>
        <p:spPr>
          <a:xfrm>
            <a:off x="4572000" y="152400"/>
            <a:ext cx="4572000" cy="338554"/>
          </a:xfrm>
          <a:prstGeom prst="rect">
            <a:avLst/>
          </a:prstGeom>
          <a:noFill/>
        </p:spPr>
        <p:txBody>
          <a:bodyPr wrap="square" rtlCol="0">
            <a:spAutoFit/>
          </a:bodyPr>
          <a:lstStyle/>
          <a:p>
            <a:pPr algn="ctr"/>
            <a:r>
              <a:rPr lang="en-US" sz="1600" b="1" i="1" dirty="0" smtClean="0">
                <a:solidFill>
                  <a:srgbClr val="FFC000"/>
                </a:solidFill>
                <a:latin typeface="Arial" pitchFamily="34" charset="0"/>
                <a:cs typeface="Arial" pitchFamily="34" charset="0"/>
              </a:rPr>
              <a:t>Human Terrain System</a:t>
            </a:r>
            <a:endParaRPr lang="en-US" sz="1600" b="1" i="1" dirty="0">
              <a:solidFill>
                <a:srgbClr val="FFC000"/>
              </a:solidFill>
              <a:latin typeface="Arial" pitchFamily="34" charset="0"/>
              <a:cs typeface="Arial" pitchFamily="34" charset="0"/>
            </a:endParaRPr>
          </a:p>
        </p:txBody>
      </p:sp>
      <p:pic>
        <p:nvPicPr>
          <p:cNvPr id="21" name="Picture 20" descr="htssytem.jpg"/>
          <p:cNvPicPr>
            <a:picLocks noChangeAspect="1"/>
          </p:cNvPicPr>
          <p:nvPr/>
        </p:nvPicPr>
        <p:blipFill>
          <a:blip r:embed="rId8" cstate="print"/>
          <a:stretch>
            <a:fillRect/>
          </a:stretch>
        </p:blipFill>
        <p:spPr>
          <a:xfrm>
            <a:off x="152400" y="982525"/>
            <a:ext cx="2971800" cy="1913075"/>
          </a:xfrm>
          <a:prstGeom prst="rect">
            <a:avLst/>
          </a:prstGeom>
        </p:spPr>
      </p:pic>
      <p:sp>
        <p:nvSpPr>
          <p:cNvPr id="31" name="TextBox 30"/>
          <p:cNvSpPr txBox="1"/>
          <p:nvPr/>
        </p:nvSpPr>
        <p:spPr>
          <a:xfrm>
            <a:off x="2802807" y="1295400"/>
            <a:ext cx="2378793" cy="369332"/>
          </a:xfrm>
          <a:prstGeom prst="rect">
            <a:avLst/>
          </a:prstGeom>
          <a:noFill/>
        </p:spPr>
        <p:txBody>
          <a:bodyPr wrap="none" rtlCol="0">
            <a:spAutoFit/>
          </a:bodyPr>
          <a:lstStyle/>
          <a:p>
            <a:r>
              <a:rPr lang="en-US" i="1" dirty="0" smtClean="0"/>
              <a:t>“Designed as a System”</a:t>
            </a:r>
            <a:endParaRPr lang="en-US" i="1" dirty="0"/>
          </a:p>
        </p:txBody>
      </p:sp>
      <p:sp>
        <p:nvSpPr>
          <p:cNvPr id="33" name="Right Arrow 32"/>
          <p:cNvSpPr/>
          <p:nvPr/>
        </p:nvSpPr>
        <p:spPr>
          <a:xfrm rot="20245347">
            <a:off x="470204" y="1995018"/>
            <a:ext cx="7553513" cy="528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5922</TotalTime>
  <Words>802</Words>
  <Application>Microsoft Office PowerPoint</Application>
  <PresentationFormat>On-screen Show (4:3)</PresentationFormat>
  <Paragraphs>133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mario.hoffmann</dc:creator>
  <cp:lastModifiedBy>Tobey, Sharon I Ms CIV US USA TRADOC</cp:lastModifiedBy>
  <cp:revision>494</cp:revision>
  <dcterms:created xsi:type="dcterms:W3CDTF">2014-01-27T22:50:21Z</dcterms:created>
  <dcterms:modified xsi:type="dcterms:W3CDTF">2015-02-20T14:05:36Z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118580</vt:lpwstr>
  </property>
  <property fmtid="{D5CDD505-2E9C-101B-9397-08002B2CF9AE}" pid="3" name="NXPowerLiteVersion">
    <vt:lpwstr>D4.1.2</vt:lpwstr>
  </property>
</Properties>
</file>