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71" r:id="rId3"/>
    <p:sldId id="273" r:id="rId4"/>
    <p:sldId id="277" r:id="rId5"/>
    <p:sldId id="292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F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>
      <p:cViewPr varScale="1">
        <p:scale>
          <a:sx n="85" d="100"/>
          <a:sy n="85" d="100"/>
        </p:scale>
        <p:origin x="96" y="1050"/>
      </p:cViewPr>
      <p:guideLst>
        <p:guide orient="horz" pos="427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3C59139E-80A7-45ED-B202-5379B2EE9E1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D5C22F94-B23B-40F9-AFF4-F6294AF5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BA8A-E112-49F0-8C5C-D3CCE2C3E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0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 the process of cross walking the GLOs and the Competencies.</a:t>
            </a:r>
          </a:p>
          <a:p>
            <a:r>
              <a:rPr lang="en-US" dirty="0" smtClean="0"/>
              <a:t>Establish the caveats and assumptions for the analysis:</a:t>
            </a:r>
          </a:p>
          <a:p>
            <a:r>
              <a:rPr lang="en-US" dirty="0" smtClean="0"/>
              <a:t>	1. The GLOs are focused</a:t>
            </a:r>
            <a:r>
              <a:rPr lang="en-US" baseline="0" dirty="0" smtClean="0"/>
              <a:t> on all Learning Outcomes not just related to culture and JIIM</a:t>
            </a:r>
          </a:p>
          <a:p>
            <a:r>
              <a:rPr lang="en-US" baseline="0" dirty="0" smtClean="0"/>
              <a:t>	2. Both focus on Adaptability, but possibly not in the same manner</a:t>
            </a:r>
          </a:p>
          <a:p>
            <a:r>
              <a:rPr lang="en-US" baseline="0" dirty="0" smtClean="0"/>
              <a:t>	3.  The GLOs have Team Building outcome divided into Team Work &amp; Collaboration; Culture &amp; JIIM; Communication &amp; Engagement</a:t>
            </a:r>
          </a:p>
          <a:p>
            <a:r>
              <a:rPr lang="en-US" baseline="0" dirty="0" smtClean="0"/>
              <a:t>		Possibly need to create a new Learning Outcome to reflect the increased focus on Culture, JIIM, &amp; Engagement</a:t>
            </a:r>
          </a:p>
          <a:p>
            <a:r>
              <a:rPr lang="en-US" baseline="0" dirty="0" smtClean="0"/>
              <a:t>	4. Not all of the competencies are relevant for all levels (LT to COL)</a:t>
            </a:r>
          </a:p>
          <a:p>
            <a:r>
              <a:rPr lang="en-US" baseline="0" dirty="0" smtClean="0"/>
              <a:t>	5. Learning may not be linear – some competencies may be more important at different levels </a:t>
            </a:r>
          </a:p>
          <a:p>
            <a:r>
              <a:rPr lang="en-US" baseline="0" dirty="0" smtClean="0"/>
              <a:t>	6. Are there competencies/ GLOs that you may master early and not train on after the proficiency is achieved? </a:t>
            </a:r>
          </a:p>
          <a:p>
            <a:r>
              <a:rPr lang="en-US" baseline="0" dirty="0" smtClean="0"/>
              <a:t>		Assumption: </a:t>
            </a:r>
            <a:r>
              <a:rPr lang="en-US" i="1" baseline="0" dirty="0" smtClean="0"/>
              <a:t>No. Once a category is taught, continued training is needed to reach master.</a:t>
            </a:r>
          </a:p>
          <a:p>
            <a:r>
              <a:rPr lang="en-US" baseline="0" dirty="0" smtClean="0"/>
              <a:t>	7. How perishable are these competencies/ GLOs?</a:t>
            </a:r>
          </a:p>
          <a:p>
            <a:r>
              <a:rPr lang="en-US" baseline="0" dirty="0" smtClean="0"/>
              <a:t>		Assumption: </a:t>
            </a:r>
            <a:r>
              <a:rPr lang="en-US" i="1" baseline="0" dirty="0" smtClean="0"/>
              <a:t>All competencies/ GLOs are perishable to some degree</a:t>
            </a:r>
            <a:endParaRPr lang="en-US" baseline="0" dirty="0" smtClean="0"/>
          </a:p>
          <a:p>
            <a:r>
              <a:rPr lang="en-US" baseline="0" dirty="0" smtClean="0"/>
              <a:t>	8. Different MOSs and job requirements may emphasize some competencies more than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	9. Proficiency for each competency may be demonstrated in different ways: quantity versus quality of learning activities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F94-B23B-40F9-AFF4-F6294AF5C5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solid blue star means that the current</a:t>
            </a:r>
            <a:r>
              <a:rPr lang="en-US" baseline="0" dirty="0" smtClean="0"/>
              <a:t> General Learning Outcomes addresses at some level the particular CJCSI Competency.</a:t>
            </a:r>
          </a:p>
          <a:p>
            <a:r>
              <a:rPr lang="en-US" baseline="0" dirty="0" smtClean="0"/>
              <a:t>A yellow star means that the current General Learning Outcomes does not address the CJCSI Competency very well. Some discussion needs to be had to evaluate whether or not a slight modification of wording is needed or if the category should be N/A.</a:t>
            </a:r>
          </a:p>
          <a:p>
            <a:r>
              <a:rPr lang="en-US" baseline="0" dirty="0" smtClean="0"/>
              <a:t>N/A meaning not applicable at this time.</a:t>
            </a:r>
          </a:p>
          <a:p>
            <a:r>
              <a:rPr lang="en-US" baseline="0" dirty="0" smtClean="0"/>
              <a:t>A red star means that the General Learning Outcomes do not address at any level the particular CJCSI Competency and needs to be added.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Cadets, it is likely that the competencies “Applying Regional Information” and “Operating in a Region” do not readily apply to their training, unless they have had deployment experiences, immersion opportunities, or other unique training for a specific region.</a:t>
            </a:r>
          </a:p>
          <a:p>
            <a:endParaRPr lang="en-US" baseline="0" dirty="0"/>
          </a:p>
          <a:p>
            <a:r>
              <a:rPr lang="en-US" baseline="0" dirty="0" smtClean="0"/>
              <a:t>For Cadets, the most important training to meet the Competencies might be those related to understanding the Army as an Organization and what it means to be a Soldier. The higher level capabilities will develop later as the cadets progress through their Army career.</a:t>
            </a:r>
          </a:p>
          <a:p>
            <a:r>
              <a:rPr lang="en-US" baseline="0" dirty="0" smtClean="0"/>
              <a:t>	Which skills should a cadet actually have before becoming a LT? </a:t>
            </a:r>
          </a:p>
          <a:p>
            <a:r>
              <a:rPr lang="en-US" baseline="0" dirty="0" smtClean="0"/>
              <a:t>	How important is it that a cadet can be cultural adaptable? </a:t>
            </a:r>
          </a:p>
          <a:p>
            <a:r>
              <a:rPr lang="en-US" baseline="0" dirty="0" smtClean="0"/>
              <a:t>	Are there competencies that cadets should be more than basically proficient?</a:t>
            </a:r>
          </a:p>
          <a:p>
            <a:r>
              <a:rPr lang="en-US" baseline="0" dirty="0" smtClean="0"/>
              <a:t>	Should there be basic exposure to building strategic networks? Developing strategic agility? Using interpreters?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F94-B23B-40F9-AFF4-F6294AF5C5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solid blue star means that the current</a:t>
            </a:r>
            <a:r>
              <a:rPr lang="en-US" baseline="0" dirty="0" smtClean="0"/>
              <a:t> General Learning Outcomes addresses at some level the particular CJCSI Competency.</a:t>
            </a:r>
          </a:p>
          <a:p>
            <a:r>
              <a:rPr lang="en-US" baseline="0" dirty="0" smtClean="0"/>
              <a:t>A yellow star means that the current General Learning Outcomes does not address the CJCSI Competency. Some discussion needs to be had to evaluate whether or not a slight modification of wording is needed or if the category should be N/A.</a:t>
            </a:r>
          </a:p>
          <a:p>
            <a:r>
              <a:rPr lang="en-US" baseline="0" dirty="0" smtClean="0"/>
              <a:t>N/A meaning not applicable at this time.</a:t>
            </a:r>
          </a:p>
          <a:p>
            <a:pPr defTabSz="940460">
              <a:defRPr/>
            </a:pPr>
            <a:r>
              <a:rPr lang="en-US" baseline="0" dirty="0" smtClean="0"/>
              <a:t>A red star means that the General Learning Outcomes do not address at any level the particular CJCSI Competency and needs to be added.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F94-B23B-40F9-AFF4-F6294AF5C5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solid blue star means that the current</a:t>
            </a:r>
            <a:r>
              <a:rPr lang="en-US" baseline="0" dirty="0" smtClean="0"/>
              <a:t> General Learning Outcomes addresses at some level the particular CJCSI Competency.</a:t>
            </a:r>
          </a:p>
          <a:p>
            <a:r>
              <a:rPr lang="en-US" baseline="0" dirty="0" smtClean="0"/>
              <a:t>A yellow star means that the current General Learning Outcomes does not address the CJCSI Competency. Some discussion needs to be had to evaluate whether or not a slight modification of wording is needed or if the category should be N/A.</a:t>
            </a:r>
          </a:p>
          <a:p>
            <a:r>
              <a:rPr lang="en-US" baseline="0" dirty="0" smtClean="0"/>
              <a:t>N/A meaning not applicable at this time.</a:t>
            </a:r>
          </a:p>
          <a:p>
            <a:pPr defTabSz="940460">
              <a:defRPr/>
            </a:pPr>
            <a:r>
              <a:rPr lang="en-US" baseline="0" dirty="0" smtClean="0"/>
              <a:t>A red star means that the General Learning Outcomes do not address at any level the particular CJCSI Competency and needs to be added.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F94-B23B-40F9-AFF4-F6294AF5C5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solid blue star means that the current</a:t>
            </a:r>
            <a:r>
              <a:rPr lang="en-US" baseline="0" dirty="0" smtClean="0"/>
              <a:t> General Learning Outcomes addresses at some level the particular CJCSI Competency.</a:t>
            </a:r>
          </a:p>
          <a:p>
            <a:r>
              <a:rPr lang="en-US" baseline="0" dirty="0" smtClean="0"/>
              <a:t>A yellow star means that the current General Learning Outcomes does not address the CJCSI Competency. Some discussion needs to be had to evaluate whether or not a slight modification of wording is needed or if the category should be N/A.</a:t>
            </a:r>
          </a:p>
          <a:p>
            <a:r>
              <a:rPr lang="en-US" baseline="0" dirty="0" smtClean="0"/>
              <a:t>N/A meaning not applicable at this time.</a:t>
            </a:r>
          </a:p>
          <a:p>
            <a:pPr defTabSz="940460">
              <a:defRPr/>
            </a:pPr>
            <a:r>
              <a:rPr lang="en-US" baseline="0" dirty="0" smtClean="0"/>
              <a:t>A red star means that the General Learning Outcomes do not address at any level the particular CJCSI Competency and needs to be added.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F94-B23B-40F9-AFF4-F6294AF5C5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solid blue star means that the current</a:t>
            </a:r>
            <a:r>
              <a:rPr lang="en-US" baseline="0" dirty="0" smtClean="0"/>
              <a:t> General Learning Outcomes addresses at some level the particular CJCSI Competency.</a:t>
            </a:r>
          </a:p>
          <a:p>
            <a:r>
              <a:rPr lang="en-US" baseline="0" dirty="0" smtClean="0"/>
              <a:t>A yellow star means that the current General Learning Outcomes does not address the CJCSI Competency. Some discussion needs to be had to evaluate whether or not a slight modification of wording is needed or if the category should be N/A.</a:t>
            </a:r>
          </a:p>
          <a:p>
            <a:r>
              <a:rPr lang="en-US" baseline="0" dirty="0" smtClean="0"/>
              <a:t>N/A meaning not applicable at this time.</a:t>
            </a:r>
          </a:p>
          <a:p>
            <a:pPr defTabSz="940460">
              <a:defRPr/>
            </a:pPr>
            <a:r>
              <a:rPr lang="en-US" baseline="0" dirty="0" smtClean="0"/>
              <a:t>A red star means that the General Learning Outcomes do not address at any level the particular CJCSI Competency and needs to be added.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F94-B23B-40F9-AFF4-F6294AF5C5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6EF5-5B16-45DC-8F39-00DB4298DE86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E985-7679-41D1-915E-B14D8C0A8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876800"/>
            <a:ext cx="6629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(Blended LREC Enterprise)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August 2014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0" y="45720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9" tIns="45700" rIns="91399" bIns="45700" rtlCol="0" anchor="ctr"/>
          <a:lstStyle/>
          <a:p>
            <a:pPr algn="ctr" defTabSz="91399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6388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LREC Management Office (LRECMO)</a:t>
            </a: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ALCC Draft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Brief)</a:t>
            </a:r>
          </a:p>
          <a:p>
            <a:pPr algn="ctr" defTabSz="913993">
              <a:spcBef>
                <a:spcPct val="0"/>
              </a:spcBef>
              <a:defRPr/>
            </a:pP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Ibrahimov </a:t>
            </a:r>
            <a:r>
              <a:rPr lang="en-US" sz="1100" b="1" i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May2014)</a:t>
            </a:r>
          </a:p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913993">
              <a:spcBef>
                <a:spcPct val="0"/>
              </a:spcBef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66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 Report of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947" t="19531" r="7500" b="28125"/>
          <a:stretch>
            <a:fillRect/>
          </a:stretch>
        </p:blipFill>
        <p:spPr bwMode="auto">
          <a:xfrm>
            <a:off x="838200" y="762000"/>
            <a:ext cx="6781800" cy="313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75" t="27344" r="4375" b="28125"/>
          <a:stretch>
            <a:fillRect/>
          </a:stretch>
        </p:blipFill>
        <p:spPr bwMode="auto">
          <a:xfrm>
            <a:off x="838200" y="4114800"/>
            <a:ext cx="681789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50" t="18750" r="7500" b="28125"/>
          <a:stretch>
            <a:fillRect/>
          </a:stretch>
        </p:blipFill>
        <p:spPr bwMode="auto">
          <a:xfrm>
            <a:off x="152400" y="1600200"/>
            <a:ext cx="8845924" cy="412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Self Report of Compliance- Officer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9531" r="5000" b="27344"/>
          <a:stretch>
            <a:fillRect/>
          </a:stretch>
        </p:blipFill>
        <p:spPr bwMode="auto">
          <a:xfrm>
            <a:off x="152400" y="1295400"/>
            <a:ext cx="8763000" cy="3972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Self Report of Compliance- NCO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Walk GLOs and CJCSI Competencies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3438" r="11875" b="10937"/>
          <a:stretch>
            <a:fillRect/>
          </a:stretch>
        </p:blipFill>
        <p:spPr bwMode="auto">
          <a:xfrm>
            <a:off x="762000" y="1524000"/>
            <a:ext cx="74295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Walk Cadets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"/>
                <a:gridCol w="838200"/>
                <a:gridCol w="990600"/>
                <a:gridCol w="1143000"/>
                <a:gridCol w="1219200"/>
                <a:gridCol w="13716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Learning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Army Profession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Professional Competence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Team Building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long Learning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Fitness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Competencies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Understanding Culture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Awareness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Perspective Taking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Applying Regional Info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Operating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in a Region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 Networks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</a:t>
                      </a:r>
                      <a:r>
                        <a:rPr lang="en-US" sz="1200" baseline="0" dirty="0" smtClean="0"/>
                        <a:t> Agility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Systems Thinking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Cross-Culture</a:t>
                      </a:r>
                      <a:r>
                        <a:rPr lang="en-US" sz="1200" baseline="0" dirty="0" smtClean="0"/>
                        <a:t> Influence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Competence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Utilizing Interpreters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2514600" y="4648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5146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4290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495800" y="3200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495800" y="3581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4495800" y="5029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44958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56388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56388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5638800" y="3581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638800" y="4648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6388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56388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5638800" y="6172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5638800" y="6477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69342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8153400" y="3200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Walk 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"/>
                <a:gridCol w="838200"/>
                <a:gridCol w="990600"/>
                <a:gridCol w="1143000"/>
                <a:gridCol w="1219200"/>
                <a:gridCol w="13716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Learning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Army Profession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Professional Competence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Team Building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long Learning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Fitness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Competencies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Understanding Culture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Awareness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Perspective Taking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Applying Regional Info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Operating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in a Region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 Networks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</a:t>
                      </a:r>
                      <a:r>
                        <a:rPr lang="en-US" sz="1200" baseline="0" dirty="0" smtClean="0"/>
                        <a:t> Agility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Systems Thinking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Cross-Culture</a:t>
                      </a:r>
                      <a:r>
                        <a:rPr lang="en-US" sz="1200" baseline="0" dirty="0" smtClean="0"/>
                        <a:t> Influence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Competence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Utilizing Interpreters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44958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44958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495800" y="3505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25146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56388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57150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7010400" y="3200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3429000" y="3581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5715000" y="3124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2514600" y="4648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495800" y="3124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2514600" y="5791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7150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5715000" y="6096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4495800" y="4648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3429000" y="6477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3429000" y="4648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34290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4495800" y="6477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5715000" y="3505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5715000" y="3886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5715000" y="4648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5715000" y="6477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3429000" y="2819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8229600" y="3200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Walk CPTs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"/>
                <a:gridCol w="838200"/>
                <a:gridCol w="990600"/>
                <a:gridCol w="1143000"/>
                <a:gridCol w="1219200"/>
                <a:gridCol w="13716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Learning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Army Profession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Professional Competence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Team Building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long Learning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Fitness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Competencies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Understanding Culture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Awareness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Perspective Taking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Applying Regional Info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Operating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in a Region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 Networks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</a:t>
                      </a:r>
                      <a:r>
                        <a:rPr lang="en-US" sz="1200" baseline="0" dirty="0" smtClean="0"/>
                        <a:t> Agility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Systems Thinking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Cross-Culture</a:t>
                      </a:r>
                      <a:r>
                        <a:rPr lang="en-US" sz="1200" baseline="0" dirty="0" smtClean="0"/>
                        <a:t> Influence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Competence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Utilizing Interpreters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44958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429000" y="3962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4290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25146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495800" y="6096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44958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5638800" y="4267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2514600" y="4648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4958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2514600" y="3581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429000" y="3581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3429000" y="4343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6388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56388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3429000" y="5029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3429000" y="6477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34290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34290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2514600" y="5791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4495800" y="3200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4495800" y="3581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4495800" y="64770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4495800" y="57912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5638800" y="3200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5638800" y="3962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5638800" y="46482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56388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56388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56388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5638800" y="60960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5638800" y="64770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7010400" y="3200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7010400" y="6172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3429000" y="46482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5-Point Star 38"/>
          <p:cNvSpPr/>
          <p:nvPr/>
        </p:nvSpPr>
        <p:spPr>
          <a:xfrm>
            <a:off x="5638800" y="3581400"/>
            <a:ext cx="3048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Walk MAJs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"/>
                <a:gridCol w="838200"/>
                <a:gridCol w="990600"/>
                <a:gridCol w="1143000"/>
                <a:gridCol w="1219200"/>
                <a:gridCol w="13716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Learning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Army Profession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Professional Competence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Team Building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long Learning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Fitness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Competencies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Understanding Culture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Awareness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Perspective Taking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Applying Regional Info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Operating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in a Region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 Networks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</a:t>
                      </a:r>
                      <a:r>
                        <a:rPr lang="en-US" sz="1200" baseline="0" dirty="0" smtClean="0"/>
                        <a:t> Agility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Systems Thinking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Cross-Culture</a:t>
                      </a:r>
                      <a:r>
                        <a:rPr lang="en-US" sz="1200" baseline="0" dirty="0" smtClean="0"/>
                        <a:t> Influence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Competence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Utilizing Interpreters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44958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4290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4958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25146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495800" y="5029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4495800" y="6096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5715000" y="3886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34290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4958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2514600" y="3581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2514600" y="5791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3429000" y="3581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7150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5715000" y="3505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3429000" y="3886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3429000" y="4267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2514600" y="4648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34290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3429000" y="4648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3429000" y="5029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3429000" y="6096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3429000" y="6477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4495800" y="3200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4495800" y="3581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4495800" y="4267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4495800" y="5791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4495800" y="6477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5715000" y="2438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5715000" y="3200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5715000" y="4267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5715000" y="4648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57150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57150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57150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5-Point Star 38"/>
          <p:cNvSpPr/>
          <p:nvPr/>
        </p:nvSpPr>
        <p:spPr>
          <a:xfrm>
            <a:off x="5715000" y="6172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5715000" y="6477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6934200" y="3124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7086600" y="6096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Walk COLs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8600"/>
                <a:gridCol w="838200"/>
                <a:gridCol w="990600"/>
                <a:gridCol w="1143000"/>
                <a:gridCol w="1219200"/>
                <a:gridCol w="13716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Learning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Army Profession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Professional Competence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Team Building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Life long Learning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Fitness</a:t>
                      </a: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Competencies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Understanding Culture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Awareness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Perspective Taking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Adaptability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Applying Regional Info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Operating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in a Region</a:t>
                      </a: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 Networks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Strategic</a:t>
                      </a:r>
                      <a:r>
                        <a:rPr lang="en-US" sz="1200" baseline="0" dirty="0" smtClean="0"/>
                        <a:t> Agility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Systems Thinking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Cross-Culture</a:t>
                      </a:r>
                      <a:r>
                        <a:rPr lang="en-US" sz="1200" baseline="0" dirty="0" smtClean="0"/>
                        <a:t> Influence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Organizational Competence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Utilizing Interpreters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3429000" y="5334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429000" y="3505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429000" y="4953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25146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44958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4495800" y="3200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4495800" y="6172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2514600" y="3581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4958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2514600" y="2438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2514600" y="3200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2514600" y="3886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4958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44958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2514600" y="4267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2514600" y="4648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25146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34290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2514600" y="5791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2514600" y="6172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3429000" y="3886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3429000" y="4191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3429000" y="4572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3429000" y="5715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5-Point Star 28"/>
          <p:cNvSpPr/>
          <p:nvPr/>
        </p:nvSpPr>
        <p:spPr>
          <a:xfrm>
            <a:off x="3429000" y="60960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4495800" y="35814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4495800" y="3886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4495800" y="4267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4495800" y="4648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5-Point Star 33"/>
          <p:cNvSpPr/>
          <p:nvPr/>
        </p:nvSpPr>
        <p:spPr>
          <a:xfrm>
            <a:off x="4495800" y="57912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5715000" y="6477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5715000" y="6096000"/>
            <a:ext cx="3048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5-Point Star 36"/>
          <p:cNvSpPr/>
          <p:nvPr/>
        </p:nvSpPr>
        <p:spPr>
          <a:xfrm>
            <a:off x="5715000" y="2438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5715000" y="2819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5-Point Star 38"/>
          <p:cNvSpPr/>
          <p:nvPr/>
        </p:nvSpPr>
        <p:spPr>
          <a:xfrm>
            <a:off x="5715000" y="3962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5715000" y="3200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5715000" y="3581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5715000" y="42672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6934200" y="3200400"/>
            <a:ext cx="3048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5715000" y="4648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5715000" y="5029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5715000" y="5410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5-Point Star 46"/>
          <p:cNvSpPr/>
          <p:nvPr/>
        </p:nvSpPr>
        <p:spPr>
          <a:xfrm>
            <a:off x="5715000" y="5791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5-Point Star 47"/>
          <p:cNvSpPr/>
          <p:nvPr/>
        </p:nvSpPr>
        <p:spPr>
          <a:xfrm>
            <a:off x="7010400" y="61722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History of Culture Focus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HQDA, US Army Leader Development Strategy</a:t>
            </a:r>
          </a:p>
          <a:p>
            <a:r>
              <a:rPr lang="en-US" sz="2000" dirty="0" smtClean="0"/>
              <a:t>HQDA, Army Culture and Foreign Language Strategy</a:t>
            </a:r>
          </a:p>
          <a:p>
            <a:r>
              <a:rPr lang="en-US" sz="2000" dirty="0" smtClean="0"/>
              <a:t> OPERATIONS ORDER 11305-003</a:t>
            </a:r>
          </a:p>
          <a:p>
            <a:r>
              <a:rPr lang="en-US" sz="2000" dirty="0" smtClean="0"/>
              <a:t>CAC Culture and Foreign Language Strategy Implementation Guidance</a:t>
            </a:r>
          </a:p>
          <a:p>
            <a:r>
              <a:rPr lang="en-US" sz="2000" dirty="0" smtClean="0"/>
              <a:t>ALCC General Learning Outcomes (GLOs) (Culture and JIIM)</a:t>
            </a:r>
          </a:p>
          <a:p>
            <a:r>
              <a:rPr lang="en-US" sz="2000" dirty="0" smtClean="0"/>
              <a:t>Regionally Aligned Forces(RAF)/National Security Strategy (NSS)</a:t>
            </a:r>
          </a:p>
          <a:p>
            <a:r>
              <a:rPr lang="en-US" sz="2000" dirty="0" smtClean="0"/>
              <a:t>Draft Language-Regional Expertise &amp; Culture Strategy (L-REC)</a:t>
            </a:r>
          </a:p>
          <a:p>
            <a:r>
              <a:rPr lang="en-US" sz="2000" dirty="0" smtClean="0"/>
              <a:t>Chairman of the Joint Chiefs of Staff </a:t>
            </a:r>
          </a:p>
          <a:p>
            <a:pPr>
              <a:buNone/>
            </a:pPr>
            <a:r>
              <a:rPr lang="en-US" sz="2000" dirty="0" smtClean="0"/>
              <a:t>      Instruction (CJCSI 3126.01A)</a:t>
            </a:r>
          </a:p>
          <a:p>
            <a:r>
              <a:rPr lang="en-US" sz="2000" dirty="0" smtClean="0"/>
              <a:t>Cross Walk GLOS with CJCSI </a:t>
            </a:r>
          </a:p>
          <a:p>
            <a:pPr>
              <a:buNone/>
            </a:pPr>
            <a:r>
              <a:rPr lang="en-US" sz="2000" dirty="0" smtClean="0"/>
              <a:t>      Competencies</a:t>
            </a:r>
          </a:p>
          <a:p>
            <a:pPr lvl="1"/>
            <a:r>
              <a:rPr lang="en-US" sz="1800" dirty="0" smtClean="0"/>
              <a:t>Gap Analyses conducted</a:t>
            </a:r>
          </a:p>
          <a:p>
            <a:pPr lvl="1"/>
            <a:r>
              <a:rPr lang="en-US" sz="1800" dirty="0" smtClean="0"/>
              <a:t>Self Report data collected</a:t>
            </a:r>
          </a:p>
          <a:p>
            <a:pPr lvl="1"/>
            <a:r>
              <a:rPr lang="en-US" sz="1800" dirty="0" smtClean="0"/>
              <a:t>Assessment developed</a:t>
            </a:r>
          </a:p>
          <a:p>
            <a:pPr lvl="1"/>
            <a:endParaRPr lang="en-US" sz="2400" dirty="0" smtClean="0"/>
          </a:p>
          <a:p>
            <a:r>
              <a:rPr lang="en-US" sz="2000" dirty="0" smtClean="0"/>
              <a:t>Recommendations Developed</a:t>
            </a:r>
            <a:endParaRPr lang="en-US" sz="2000" dirty="0"/>
          </a:p>
        </p:txBody>
      </p:sp>
      <p:pic>
        <p:nvPicPr>
          <p:cNvPr id="4" name="Picture 3" descr="Gap Analysis by Mahir p1.jpg"/>
          <p:cNvPicPr>
            <a:picLocks noChangeAspect="1"/>
          </p:cNvPicPr>
          <p:nvPr/>
        </p:nvPicPr>
        <p:blipFill>
          <a:blip r:embed="rId2" cstate="print"/>
          <a:srcRect l="4167" t="1444" r="833" b="5730"/>
          <a:stretch>
            <a:fillRect/>
          </a:stretch>
        </p:blipFill>
        <p:spPr>
          <a:xfrm>
            <a:off x="3581400" y="5181600"/>
            <a:ext cx="2819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250" t="18750" r="7500" b="28125"/>
          <a:stretch>
            <a:fillRect/>
          </a:stretch>
        </p:blipFill>
        <p:spPr bwMode="auto">
          <a:xfrm>
            <a:off x="3352800" y="3810000"/>
            <a:ext cx="57912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2397" r="4132" b="4959"/>
          <a:stretch>
            <a:fillRect/>
          </a:stretch>
        </p:blipFill>
        <p:spPr bwMode="auto">
          <a:xfrm>
            <a:off x="6477000" y="5181600"/>
            <a:ext cx="2667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137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Update GLOS with CJCSI Competencies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 smtClean="0"/>
              <a:t>Assessments demonstrate that there are gaps and inconsistencies in the GLOs  when cross walked against CJCSI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096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dirty="0" smtClean="0"/>
              <a:t>3</a:t>
            </a:r>
            <a:r>
              <a:rPr lang="en-US" sz="2400" dirty="0" smtClean="0"/>
              <a:t>. Update Team Building Competencies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209800"/>
            <a:ext cx="8686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dirty="0" smtClean="0"/>
              <a:t>2. Add L-REC as an Army Learning Outcome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200" dirty="0" smtClean="0"/>
              <a:t>Increased focus on Culture for mission success warrants Culture and JIMM not being limited to the Team Building Area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200" dirty="0" smtClean="0"/>
              <a:t>Culture has become a </a:t>
            </a:r>
          </a:p>
          <a:p>
            <a:pPr marL="914400" lvl="1" indent="-514350"/>
            <a:r>
              <a:rPr lang="en-US" sz="2200" dirty="0" smtClean="0"/>
              <a:t>	significant factor in mission </a:t>
            </a:r>
          </a:p>
          <a:p>
            <a:pPr marL="914400" lvl="1" indent="-514350"/>
            <a:r>
              <a:rPr lang="en-US" sz="2200" dirty="0" smtClean="0"/>
              <a:t>	success that it should be a </a:t>
            </a:r>
          </a:p>
          <a:p>
            <a:pPr marL="914400" lvl="1" indent="-514350"/>
            <a:r>
              <a:rPr lang="en-US" sz="2200" dirty="0" smtClean="0"/>
              <a:t>	separate Army Learning Area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200" dirty="0" smtClean="0"/>
              <a:t>As a Learning Area, L-REC </a:t>
            </a:r>
          </a:p>
          <a:p>
            <a:pPr marL="914400" lvl="1" indent="-514350"/>
            <a:r>
              <a:rPr lang="en-US" sz="2200" dirty="0" smtClean="0"/>
              <a:t>	would more clearly address </a:t>
            </a:r>
          </a:p>
          <a:p>
            <a:pPr marL="914400" lvl="1" indent="-514350"/>
            <a:r>
              <a:rPr lang="en-US" sz="2200" dirty="0" smtClean="0"/>
              <a:t>	the CJCSI Competencies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5000" t="3906" r="8125" b="8594"/>
          <a:stretch>
            <a:fillRect/>
          </a:stretch>
        </p:blipFill>
        <p:spPr bwMode="auto">
          <a:xfrm>
            <a:off x="5131934" y="3352801"/>
            <a:ext cx="36882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23438" r="3750" b="10156"/>
          <a:stretch>
            <a:fillRect/>
          </a:stretch>
        </p:blipFill>
        <p:spPr bwMode="auto">
          <a:xfrm>
            <a:off x="152400" y="609600"/>
            <a:ext cx="8686800" cy="50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u="sng" dirty="0" smtClean="0">
                <a:latin typeface="Times New Roman" pitchFamily="-112" charset="0"/>
                <a:cs typeface="Times New Roman" pitchFamily="-112" charset="0"/>
              </a:rPr>
              <a:t>Backup Slides</a:t>
            </a:r>
            <a:endParaRPr lang="en-US" sz="4400" u="sng" dirty="0"/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ea typeface="Calibri" pitchFamily="-112" charset="0"/>
              </a:rPr>
              <a:t>OPMEP LREC LAs to </a:t>
            </a:r>
            <a:r>
              <a:rPr lang="en-US" sz="2800" dirty="0" smtClean="0">
                <a:cs typeface="Times New Roman" pitchFamily="-112" charset="0"/>
              </a:rPr>
              <a:t>CJCSI 3126.01A</a:t>
            </a:r>
            <a:r>
              <a:rPr lang="en-US" sz="2800" dirty="0" smtClean="0">
                <a:ea typeface="Calibri" pitchFamily="-112" charset="0"/>
              </a:rPr>
              <a:t> Competencies to ALCC </a:t>
            </a:r>
            <a:r>
              <a:rPr lang="en-US" sz="2800" dirty="0" smtClean="0">
                <a:cs typeface="Times New Roman" pitchFamily="-112" charset="0"/>
              </a:rPr>
              <a:t>GLOs (Cadet/Candidate)</a:t>
            </a:r>
          </a:p>
          <a:p>
            <a:pPr lvl="0">
              <a:buFont typeface="Arial" pitchFamily="34" charset="0"/>
              <a:buChar char="•"/>
            </a:pPr>
            <a:endParaRPr lang="en-US" sz="2800" dirty="0" smtClean="0">
              <a:cs typeface="Times New Roman" pitchFamily="-112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ea typeface="Calibri" pitchFamily="-112" charset="0"/>
              </a:rPr>
              <a:t>OPMEP LREC LAs to </a:t>
            </a:r>
            <a:r>
              <a:rPr lang="en-US" sz="2800" dirty="0" smtClean="0">
                <a:cs typeface="Times New Roman" pitchFamily="-112" charset="0"/>
              </a:rPr>
              <a:t>CJCSI 3126.01A</a:t>
            </a:r>
            <a:r>
              <a:rPr lang="en-US" sz="2800" dirty="0" smtClean="0">
                <a:ea typeface="Calibri" pitchFamily="-112" charset="0"/>
              </a:rPr>
              <a:t> Competencies to ALCC </a:t>
            </a:r>
            <a:r>
              <a:rPr lang="en-US" sz="2800" dirty="0" smtClean="0">
                <a:cs typeface="Times New Roman" pitchFamily="-112" charset="0"/>
              </a:rPr>
              <a:t>GLOs (Intermediate/Senior)</a:t>
            </a:r>
          </a:p>
          <a:p>
            <a:pPr lvl="0">
              <a:buFont typeface="Arial" pitchFamily="34" charset="0"/>
              <a:buChar char="•"/>
            </a:pPr>
            <a:endParaRPr lang="en-US" sz="2800" dirty="0" smtClean="0">
              <a:cs typeface="Calibri" pitchFamily="-112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ea typeface="Calibri" pitchFamily="-112" charset="0"/>
              </a:rPr>
              <a:t>OPMEP LREC LAs to ALCC </a:t>
            </a:r>
            <a:r>
              <a:rPr lang="en-US" sz="2800" dirty="0" smtClean="0">
                <a:cs typeface="Times New Roman" pitchFamily="-112" charset="0"/>
              </a:rPr>
              <a:t>GLOs to TLOs CGSOC</a:t>
            </a:r>
          </a:p>
          <a:p>
            <a:pPr lvl="0">
              <a:buFont typeface="Arial" pitchFamily="34" charset="0"/>
              <a:buChar char="•"/>
            </a:pPr>
            <a:endParaRPr lang="en-US" sz="2800" dirty="0" smtClean="0">
              <a:cs typeface="Times New Roman" pitchFamily="-11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Self Report of Compliance- Officer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Self Report of Compliance- NCO</a:t>
            </a:r>
          </a:p>
          <a:p>
            <a:pPr lvl="0"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Cross Walk GLOs and CJCSI</a:t>
            </a:r>
            <a:r>
              <a:rPr lang="en-US" sz="2800" dirty="0" smtClean="0">
                <a:cs typeface="Times New Roman" pitchFamily="-112" charset="0"/>
              </a:rPr>
              <a:t> 3126.01A</a:t>
            </a:r>
            <a:r>
              <a:rPr lang="en-US" sz="2800" dirty="0" smtClean="0"/>
              <a:t> Competencies:</a:t>
            </a:r>
            <a:r>
              <a:rPr lang="en-US" sz="3200" dirty="0" smtClean="0"/>
              <a:t>     </a:t>
            </a:r>
            <a:r>
              <a:rPr lang="en-US" sz="2800" dirty="0" smtClean="0"/>
              <a:t>Cadets, LTs, CPTs, MAJs, COLs</a:t>
            </a:r>
            <a:endParaRPr lang="en-US" sz="2800" dirty="0" smtClean="0">
              <a:latin typeface="Times New Roman" pitchFamily="-112" charset="0"/>
              <a:cs typeface="Calibri" pitchFamily="-112" charset="0"/>
            </a:endParaRPr>
          </a:p>
          <a:p>
            <a:pPr lvl="0"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2"/>
          </a:xfrm>
        </p:spPr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pic>
        <p:nvPicPr>
          <p:cNvPr id="3" name="Picture 2" descr="Gap Analysis by Mahir p1.jpg"/>
          <p:cNvPicPr>
            <a:picLocks noChangeAspect="1"/>
          </p:cNvPicPr>
          <p:nvPr/>
        </p:nvPicPr>
        <p:blipFill>
          <a:blip r:embed="rId2" cstate="print"/>
          <a:srcRect l="4167" t="1444" r="833" b="5730"/>
          <a:stretch>
            <a:fillRect/>
          </a:stretch>
        </p:blipFill>
        <p:spPr>
          <a:xfrm>
            <a:off x="685800" y="990600"/>
            <a:ext cx="7721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pic>
        <p:nvPicPr>
          <p:cNvPr id="3" name="Picture 2" descr="Gap Analysis by Mahir p2.jpg"/>
          <p:cNvPicPr>
            <a:picLocks noChangeAspect="1"/>
          </p:cNvPicPr>
          <p:nvPr/>
        </p:nvPicPr>
        <p:blipFill>
          <a:blip r:embed="rId2" cstate="print"/>
          <a:srcRect l="3333" t="3014" r="10000" b="5306"/>
          <a:stretch>
            <a:fillRect/>
          </a:stretch>
        </p:blipFill>
        <p:spPr>
          <a:xfrm>
            <a:off x="685800" y="1143000"/>
            <a:ext cx="7147560" cy="549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pic>
        <p:nvPicPr>
          <p:cNvPr id="3" name="Picture 2" descr="Gap Analysis by Mahir p3.jpg"/>
          <p:cNvPicPr>
            <a:picLocks noChangeAspect="1"/>
          </p:cNvPicPr>
          <p:nvPr/>
        </p:nvPicPr>
        <p:blipFill>
          <a:blip r:embed="rId2" cstate="print"/>
          <a:srcRect l="7500" t="4160" r="10833" b="5306"/>
          <a:stretch>
            <a:fillRect/>
          </a:stretch>
        </p:blipFill>
        <p:spPr>
          <a:xfrm>
            <a:off x="685800" y="1143000"/>
            <a:ext cx="6934200" cy="5589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pic>
        <p:nvPicPr>
          <p:cNvPr id="3" name="Picture 2" descr="Gap Analysis by Mahir p4.jpg"/>
          <p:cNvPicPr>
            <a:picLocks noChangeAspect="1"/>
          </p:cNvPicPr>
          <p:nvPr/>
        </p:nvPicPr>
        <p:blipFill>
          <a:blip r:embed="rId2" cstate="print"/>
          <a:srcRect l="7500" t="5306" r="10000" b="9890"/>
          <a:stretch>
            <a:fillRect/>
          </a:stretch>
        </p:blipFill>
        <p:spPr>
          <a:xfrm>
            <a:off x="609600" y="1066800"/>
            <a:ext cx="7466570" cy="5581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1118</Words>
  <Application>Microsoft Office PowerPoint</Application>
  <PresentationFormat>On-screen Show (4:3)</PresentationFormat>
  <Paragraphs>228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History of Culture Focus </vt:lpstr>
      <vt:lpstr>Recommendations</vt:lpstr>
      <vt:lpstr>PowerPoint Presentation</vt:lpstr>
      <vt:lpstr>PowerPoint Presentation</vt:lpstr>
      <vt:lpstr>Gap Analysis</vt:lpstr>
      <vt:lpstr>Gap Analysis</vt:lpstr>
      <vt:lpstr>Gap Analysis</vt:lpstr>
      <vt:lpstr>Gap Analysis</vt:lpstr>
      <vt:lpstr>Self Report of Compliance</vt:lpstr>
      <vt:lpstr>PowerPoint Presentation</vt:lpstr>
      <vt:lpstr>PowerPoint Presentation</vt:lpstr>
      <vt:lpstr>Cross Walk GLOs and CJCSI Competencies</vt:lpstr>
      <vt:lpstr>Cross Walk Cadets</vt:lpstr>
      <vt:lpstr>Cross Walk LTs</vt:lpstr>
      <vt:lpstr>Cross Walk CPTs</vt:lpstr>
      <vt:lpstr>Cross Walk MAJs</vt:lpstr>
      <vt:lpstr>Cross Walk COLs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CJCSI Competencies Cross-Walk to ALCC General Learning Outcomes</dc:title>
  <dc:creator>lisa.brooks3</dc:creator>
  <cp:lastModifiedBy>Tobey, Sharon I Ms CIV US USA TRADOC</cp:lastModifiedBy>
  <cp:revision>123</cp:revision>
  <dcterms:created xsi:type="dcterms:W3CDTF">2014-02-11T18:40:10Z</dcterms:created>
  <dcterms:modified xsi:type="dcterms:W3CDTF">2015-03-18T16:50:27Z</dcterms:modified>
</cp:coreProperties>
</file>